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C619-479C-4D15-8A7A-D84CF559E7E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57188-E3CF-43CA-A2AD-BBF4D94CB91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3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04-theArtist-startCode.py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7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04-theArtist-correction.py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01-randomCircles-startCode.py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9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01-randomCircles-startCode.py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03-sum-global-local.py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03-sum-global-local.py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2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03-sum-global-local.py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8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03-sum-global.py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4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04-theArtist-startCode.py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04-theArtist-startCode.py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7188-E3CF-43CA-A2AD-BBF4D94CB9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6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8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8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3BFD-A4C6-43B3-BAF0-F6BEC4D04079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3C56-83BC-4E7F-BF44-2528DB4BBE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terminal to gaming</a:t>
            </a:r>
            <a:endParaRPr lang="fr-FR" dirty="0"/>
          </a:p>
        </p:txBody>
      </p:sp>
      <p:pic>
        <p:nvPicPr>
          <p:cNvPr id="1026" name="Picture 2" descr="How do I delete a directory in Linux terminal? - nix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82" y="3886711"/>
            <a:ext cx="2041439" cy="18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5165939" y="4313426"/>
            <a:ext cx="1375719" cy="986481"/>
          </a:xfrm>
          <a:prstGeom prst="rightArrow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Vidéo : voici le meilleur joueur de Super Mario Bros au mo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46" y="3933956"/>
            <a:ext cx="3102050" cy="1745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6479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097" y="2513883"/>
            <a:ext cx="6712390" cy="4083562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lIns="144000" tIns="144000" rIns="144000" bIns="144000">
            <a:normAutofit fontScale="92500" lnSpcReduction="20000"/>
          </a:bodyPr>
          <a:lstStyle/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"&lt;Button-1&gt;"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#LEFT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"&lt;Button-3&gt;"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#RIGHT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38200" y="1514168"/>
            <a:ext cx="4530213" cy="786120"/>
          </a:xfrm>
          <a:prstGeom prst="wedgeRoundRectCallout">
            <a:avLst>
              <a:gd name="adj1" fmla="val -38899"/>
              <a:gd name="adj2" fmla="val 91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« points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a </a:t>
            </a:r>
            <a:r>
              <a:rPr lang="fr-FR" sz="2400" b="1" dirty="0" smtClean="0"/>
              <a:t>global</a:t>
            </a:r>
            <a:r>
              <a:rPr lang="fr-FR" sz="2400" dirty="0" smtClean="0"/>
              <a:t> variable</a:t>
            </a:r>
            <a:endParaRPr lang="en-GB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323735" y="3449331"/>
            <a:ext cx="6944032" cy="786120"/>
          </a:xfrm>
          <a:prstGeom prst="wedgeRoundRectCallout">
            <a:avLst>
              <a:gd name="adj1" fmla="val -55394"/>
              <a:gd name="adj2" fmla="val -32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Python use « points » </a:t>
            </a:r>
            <a:r>
              <a:rPr lang="fr-FR" sz="2400" b="1" dirty="0" smtClean="0"/>
              <a:t>global</a:t>
            </a:r>
            <a:r>
              <a:rPr lang="fr-FR" sz="2400" dirty="0" smtClean="0"/>
              <a:t> variable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</a:t>
            </a:r>
            <a:r>
              <a:rPr lang="fr-FR" sz="2400" dirty="0" err="1" smtClean="0"/>
              <a:t>there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no </a:t>
            </a:r>
            <a:r>
              <a:rPr lang="fr-FR" sz="2400" dirty="0" err="1" smtClean="0"/>
              <a:t>other</a:t>
            </a:r>
            <a:r>
              <a:rPr lang="fr-FR" sz="2400" dirty="0" smtClean="0"/>
              <a:t> variable </a:t>
            </a:r>
            <a:r>
              <a:rPr lang="fr-FR" sz="2400" dirty="0" err="1" smtClean="0"/>
              <a:t>name</a:t>
            </a:r>
            <a:r>
              <a:rPr lang="fr-FR" sz="2400" dirty="0" smtClean="0"/>
              <a:t> points</a:t>
            </a:r>
            <a:endParaRPr lang="en-GB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323735" y="4860260"/>
            <a:ext cx="6944032" cy="786120"/>
          </a:xfrm>
          <a:prstGeom prst="wedgeRoundRectCallout">
            <a:avLst>
              <a:gd name="adj1" fmla="val -76067"/>
              <a:gd name="adj2" fmla="val -13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Python </a:t>
            </a:r>
            <a:r>
              <a:rPr lang="fr-FR" sz="2400" dirty="0" err="1" smtClean="0"/>
              <a:t>creates</a:t>
            </a:r>
            <a:r>
              <a:rPr lang="fr-FR" sz="2400" dirty="0" smtClean="0"/>
              <a:t> a </a:t>
            </a:r>
            <a:r>
              <a:rPr lang="fr-FR" sz="2400" b="1" dirty="0" smtClean="0"/>
              <a:t>local</a:t>
            </a:r>
            <a:r>
              <a:rPr lang="fr-FR" sz="2400" dirty="0" smtClean="0"/>
              <a:t> variable </a:t>
            </a:r>
            <a:r>
              <a:rPr lang="fr-FR" sz="2400" dirty="0" err="1" smtClean="0"/>
              <a:t>named</a:t>
            </a:r>
            <a:r>
              <a:rPr lang="fr-FR" sz="2400" dirty="0" smtClean="0"/>
              <a:t> « points ». </a:t>
            </a:r>
          </a:p>
          <a:p>
            <a:pPr algn="ctr"/>
            <a:r>
              <a:rPr lang="fr-FR" sz="2400" dirty="0" smtClean="0"/>
              <a:t>This variable </a:t>
            </a:r>
            <a:r>
              <a:rPr lang="fr-FR" sz="2400" dirty="0" err="1" smtClean="0"/>
              <a:t>exists</a:t>
            </a:r>
            <a:r>
              <a:rPr lang="fr-FR" sz="2400" dirty="0" smtClean="0"/>
              <a:t> </a:t>
            </a:r>
            <a:r>
              <a:rPr lang="fr-FR" sz="2400" dirty="0" err="1" smtClean="0"/>
              <a:t>only</a:t>
            </a:r>
            <a:r>
              <a:rPr lang="fr-FR" sz="2400" dirty="0" smtClean="0"/>
              <a:t> </a:t>
            </a:r>
            <a:r>
              <a:rPr lang="fr-FR" sz="2400" dirty="0" err="1" smtClean="0"/>
              <a:t>inside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906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097" y="2513883"/>
            <a:ext cx="6712390" cy="4083562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lIns="144000" tIns="144000" rIns="144000" bIns="144000">
            <a:normAutofit fontScale="77500" lnSpcReduction="20000"/>
          </a:bodyPr>
          <a:lstStyle/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n-GB" sz="2100" b="1" dirty="0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points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"&lt;Button-1&gt;"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#LEFT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"&lt;Button-3&gt;"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#RIGHT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09768" y="3208440"/>
            <a:ext cx="6944032" cy="786120"/>
          </a:xfrm>
          <a:prstGeom prst="wedgeRoundRectCallout">
            <a:avLst>
              <a:gd name="adj1" fmla="val -80173"/>
              <a:gd name="adj2" fmla="val 158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line I </a:t>
            </a:r>
            <a:r>
              <a:rPr lang="fr-FR" sz="2400" dirty="0" err="1" smtClean="0"/>
              <a:t>say</a:t>
            </a:r>
            <a:r>
              <a:rPr lang="fr-FR" sz="2400" dirty="0" smtClean="0"/>
              <a:t> to Python </a:t>
            </a:r>
            <a:r>
              <a:rPr lang="fr-FR" sz="2400" b="1" dirty="0" smtClean="0"/>
              <a:t>« dont </a:t>
            </a:r>
            <a:r>
              <a:rPr lang="fr-FR" sz="2400" b="1" dirty="0" err="1" smtClean="0"/>
              <a:t>create</a:t>
            </a:r>
            <a:r>
              <a:rPr lang="fr-FR" sz="2400" b="1" dirty="0" smtClean="0"/>
              <a:t> a local variable, use the global variable »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969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artist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the </a:t>
            </a:r>
            <a:r>
              <a:rPr lang="fr-FR" dirty="0" err="1" smtClean="0"/>
              <a:t>previous</a:t>
            </a:r>
            <a:r>
              <a:rPr lang="fr-FR" dirty="0" smtClean="0"/>
              <a:t> code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« points » </a:t>
            </a:r>
            <a:r>
              <a:rPr lang="en-GB" sz="2000" b="1" dirty="0" smtClean="0">
                <a:solidFill>
                  <a:srgbClr val="00B0F0"/>
                </a:solidFill>
              </a:rPr>
              <a:t>04-theArtist-startCode.py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user </a:t>
            </a:r>
            <a:r>
              <a:rPr lang="fr-FR" dirty="0" err="1" smtClean="0"/>
              <a:t>left</a:t>
            </a:r>
            <a:r>
              <a:rPr lang="fr-FR" dirty="0" smtClean="0"/>
              <a:t> click : </a:t>
            </a:r>
            <a:r>
              <a:rPr lang="fr-FR" dirty="0" err="1" smtClean="0"/>
              <a:t>draw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 smtClean="0"/>
              <a:t> and append x and y to </a:t>
            </a:r>
            <a:r>
              <a:rPr lang="fr-FR" dirty="0" err="1" smtClean="0"/>
              <a:t>array</a:t>
            </a:r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user right click : </a:t>
            </a:r>
            <a:r>
              <a:rPr lang="fr-FR" dirty="0" err="1" smtClean="0"/>
              <a:t>draw</a:t>
            </a:r>
            <a:r>
              <a:rPr lang="fr-FR" dirty="0" smtClean="0"/>
              <a:t> a 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array</a:t>
            </a:r>
            <a:r>
              <a:rPr lang="fr-FR" dirty="0" smtClean="0"/>
              <a:t> points.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the </a:t>
            </a:r>
            <a:r>
              <a:rPr lang="fr-FR" dirty="0" err="1" smtClean="0"/>
              <a:t>array</a:t>
            </a:r>
            <a:r>
              <a:rPr lang="fr-FR" dirty="0" smtClean="0"/>
              <a:t>.       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canvas.create_polygon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(points)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Rectangle avec coins arrondis en diagonale 4"/>
          <p:cNvSpPr/>
          <p:nvPr/>
        </p:nvSpPr>
        <p:spPr>
          <a:xfrm>
            <a:off x="23391" y="28945"/>
            <a:ext cx="1502875" cy="1086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Activity</a:t>
            </a:r>
            <a:endParaRPr lang="fr-FR" b="1" dirty="0" smtClean="0"/>
          </a:p>
          <a:p>
            <a:pPr algn="ctr"/>
            <a:r>
              <a:rPr lang="fr-FR" dirty="0" smtClean="0">
                <a:solidFill>
                  <a:srgbClr val="FFC000"/>
                </a:solidFill>
              </a:rPr>
              <a:t>30 minutes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5" y="3848815"/>
            <a:ext cx="2729773" cy="28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58"/>
          </a:xfrm>
        </p:spPr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lesson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80563"/>
            <a:ext cx="10515600" cy="4351338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fr-FR" dirty="0" smtClean="0"/>
              <a:t> = call a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user click or type </a:t>
            </a:r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fr-FR" dirty="0" smtClean="0"/>
              <a:t> to a 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tag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bind</a:t>
            </a:r>
            <a:r>
              <a:rPr lang="fr-FR" dirty="0" smtClean="0"/>
              <a:t> to « </a:t>
            </a:r>
            <a:r>
              <a:rPr lang="fr-FR" dirty="0" err="1" smtClean="0"/>
              <a:t>root</a:t>
            </a:r>
            <a:r>
              <a:rPr lang="fr-FR" dirty="0" smtClean="0"/>
              <a:t> » (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3020192"/>
            <a:ext cx="10515600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(event):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"User have clicked at position : 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event.x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event.y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random.choice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(colors)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canvas.itemconfig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(oval, fill=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canvas.move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(oval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canvas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tk.Canvas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(frame)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colors = [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"indigo"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"violet"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oval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tags=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canvas.tag_bind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807" y="3638375"/>
            <a:ext cx="5323437" cy="85275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à coins arrondis 8"/>
          <p:cNvSpPr/>
          <p:nvPr/>
        </p:nvSpPr>
        <p:spPr>
          <a:xfrm>
            <a:off x="8320135" y="5535721"/>
            <a:ext cx="3395049" cy="392360"/>
          </a:xfrm>
          <a:prstGeom prst="wedgeRoundRectCallout">
            <a:avLst>
              <a:gd name="adj1" fmla="val -60865"/>
              <a:gd name="adj2" fmla="val -4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click on </a:t>
            </a:r>
            <a:r>
              <a:rPr lang="fr-FR" dirty="0" err="1" smtClean="0"/>
              <a:t>shape</a:t>
            </a:r>
            <a:endParaRPr lang="en-GB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910404" y="5993687"/>
            <a:ext cx="3395049" cy="392360"/>
          </a:xfrm>
          <a:prstGeom prst="wedgeRoundRectCallout">
            <a:avLst>
              <a:gd name="adj1" fmla="val -57665"/>
              <a:gd name="adj2" fmla="val -43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click </a:t>
            </a:r>
            <a:r>
              <a:rPr lang="fr-FR" dirty="0" err="1" smtClean="0"/>
              <a:t>anywhere</a:t>
            </a:r>
            <a:endParaRPr lang="en-GB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014927" y="4010037"/>
            <a:ext cx="3677216" cy="392360"/>
          </a:xfrm>
          <a:prstGeom prst="wedgeRoundRectCallout">
            <a:avLst>
              <a:gd name="adj1" fmla="val -59142"/>
              <a:gd name="adj2" fmla="val -18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a </a:t>
            </a:r>
            <a:r>
              <a:rPr lang="fr-FR" dirty="0" err="1" smtClean="0"/>
              <a:t>shape</a:t>
            </a:r>
            <a:r>
              <a:rPr lang="fr-FR" dirty="0" smtClean="0"/>
              <a:t> position and </a:t>
            </a:r>
            <a:r>
              <a:rPr lang="fr-FR" dirty="0" err="1" smtClean="0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circle</a:t>
            </a:r>
            <a:r>
              <a:rPr lang="fr-FR" dirty="0" smtClean="0"/>
              <a:t> mess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the </a:t>
            </a:r>
            <a:r>
              <a:rPr lang="fr-FR" dirty="0" err="1" smtClean="0"/>
              <a:t>starting</a:t>
            </a:r>
            <a:r>
              <a:rPr lang="fr-FR" dirty="0" smtClean="0"/>
              <a:t> code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01-randomCircles-startCode.py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err="1" smtClean="0"/>
              <a:t>Everytime</a:t>
            </a:r>
            <a:r>
              <a:rPr lang="fr-FR" dirty="0" smtClean="0"/>
              <a:t> user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clicks :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random</a:t>
            </a:r>
            <a:r>
              <a:rPr lang="fr-FR" dirty="0" smtClean="0"/>
              <a:t> position,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, </a:t>
            </a:r>
            <a:r>
              <a:rPr lang="fr-FR" dirty="0" err="1" smtClean="0"/>
              <a:t>random</a:t>
            </a:r>
            <a:r>
              <a:rPr lang="fr-FR" dirty="0" smtClean="0"/>
              <a:t> size)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25" y="3346034"/>
            <a:ext cx="3181278" cy="3318676"/>
          </a:xfrm>
          <a:prstGeom prst="rect">
            <a:avLst/>
          </a:prstGeom>
        </p:spPr>
      </p:pic>
      <p:sp>
        <p:nvSpPr>
          <p:cNvPr id="5" name="Rectangle avec coins arrondis en diagonale 4"/>
          <p:cNvSpPr/>
          <p:nvPr/>
        </p:nvSpPr>
        <p:spPr>
          <a:xfrm>
            <a:off x="23391" y="28945"/>
            <a:ext cx="1502875" cy="1086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Activity</a:t>
            </a:r>
            <a:endParaRPr lang="fr-FR" b="1" dirty="0" smtClean="0"/>
          </a:p>
          <a:p>
            <a:pPr algn="ctr"/>
            <a:r>
              <a:rPr lang="fr-FR" dirty="0" smtClean="0">
                <a:solidFill>
                  <a:srgbClr val="FFC000"/>
                </a:solidFill>
              </a:rPr>
              <a:t>15 minutes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painter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the </a:t>
            </a:r>
            <a:r>
              <a:rPr lang="fr-FR" dirty="0" err="1" smtClean="0"/>
              <a:t>previous</a:t>
            </a:r>
            <a:r>
              <a:rPr lang="fr-FR" dirty="0" smtClean="0"/>
              <a:t> code.</a:t>
            </a:r>
          </a:p>
          <a:p>
            <a:r>
              <a:rPr lang="fr-FR" dirty="0" err="1" smtClean="0"/>
              <a:t>Everytime</a:t>
            </a:r>
            <a:r>
              <a:rPr lang="fr-FR" dirty="0" smtClean="0"/>
              <a:t> user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clicks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/>
              <a:t> </a:t>
            </a:r>
            <a:r>
              <a:rPr lang="fr-FR" b="1" u="sng" dirty="0" smtClean="0">
                <a:solidFill>
                  <a:srgbClr val="0070C0"/>
                </a:solidFill>
              </a:rPr>
              <a:t>at the mouse position </a:t>
            </a:r>
            <a:r>
              <a:rPr lang="fr-FR" dirty="0" smtClean="0"/>
              <a:t>(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, </a:t>
            </a:r>
            <a:r>
              <a:rPr lang="fr-FR" dirty="0" err="1" smtClean="0"/>
              <a:t>random</a:t>
            </a:r>
            <a:r>
              <a:rPr lang="fr-FR" dirty="0" smtClean="0"/>
              <a:t> size)</a:t>
            </a:r>
          </a:p>
          <a:p>
            <a:pPr lvl="1"/>
            <a:r>
              <a:rPr lang="fr-FR" dirty="0" smtClean="0"/>
              <a:t>Use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event.x</a:t>
            </a:r>
            <a:r>
              <a:rPr lang="fr-FR" dirty="0" smtClean="0"/>
              <a:t> and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event.y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</a:t>
            </a:r>
            <a:r>
              <a:rPr lang="fr-FR" dirty="0" err="1" smtClean="0"/>
              <a:t>drawCircle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mouse </a:t>
            </a:r>
            <a:r>
              <a:rPr lang="fr-FR" dirty="0" err="1" smtClean="0"/>
              <a:t>poisition</a:t>
            </a:r>
            <a:endParaRPr lang="en-GB" dirty="0"/>
          </a:p>
        </p:txBody>
      </p:sp>
      <p:sp>
        <p:nvSpPr>
          <p:cNvPr id="5" name="Rectangle avec coins arrondis en diagonale 4"/>
          <p:cNvSpPr/>
          <p:nvPr/>
        </p:nvSpPr>
        <p:spPr>
          <a:xfrm>
            <a:off x="23391" y="28945"/>
            <a:ext cx="1502875" cy="1086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Activity</a:t>
            </a:r>
            <a:endParaRPr lang="fr-FR" b="1" dirty="0" smtClean="0"/>
          </a:p>
          <a:p>
            <a:pPr algn="ctr"/>
            <a:r>
              <a:rPr lang="fr-FR" dirty="0" smtClean="0">
                <a:solidFill>
                  <a:srgbClr val="FFC000"/>
                </a:solidFill>
              </a:rPr>
              <a:t>15 minutes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60" y="3739512"/>
            <a:ext cx="2534963" cy="26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 arg1, arg2 ):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arg1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arg2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smtClean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"Outside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706033" y="2933598"/>
            <a:ext cx="3647767" cy="2135392"/>
          </a:xfrm>
          <a:prstGeom prst="wedgeRoundRectCallout">
            <a:avLst>
              <a:gd name="adj1" fmla="val 4983"/>
              <a:gd name="adj2" fmla="val 68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What</a:t>
            </a:r>
            <a:r>
              <a:rPr lang="fr-FR" sz="3600" dirty="0" smtClean="0"/>
              <a:t> </a:t>
            </a:r>
            <a:r>
              <a:rPr lang="fr-FR" sz="3600" dirty="0" err="1" smtClean="0"/>
              <a:t>will</a:t>
            </a:r>
            <a:r>
              <a:rPr lang="fr-FR" sz="3600" dirty="0" smtClean="0"/>
              <a:t> </a:t>
            </a:r>
            <a:r>
              <a:rPr lang="fr-FR" sz="3600" dirty="0" err="1" smtClean="0"/>
              <a:t>be</a:t>
            </a:r>
            <a:r>
              <a:rPr lang="fr-FR" sz="3600" dirty="0" smtClean="0"/>
              <a:t> the output of </a:t>
            </a:r>
            <a:r>
              <a:rPr lang="fr-FR" sz="3600" dirty="0" err="1" smtClean="0"/>
              <a:t>this</a:t>
            </a:r>
            <a:r>
              <a:rPr lang="fr-FR" sz="3600" dirty="0" smtClean="0"/>
              <a:t> code 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3230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 arg1, arg2 ):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arg1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arg2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smtClean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"Outside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285703" y="3413150"/>
            <a:ext cx="4264743" cy="1552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 smtClean="0"/>
              <a:t>Inside : 30</a:t>
            </a:r>
          </a:p>
          <a:p>
            <a:r>
              <a:rPr lang="fr-FR" sz="3600" dirty="0" err="1" smtClean="0"/>
              <a:t>Outside</a:t>
            </a:r>
            <a:r>
              <a:rPr lang="fr-FR" sz="3600" dirty="0" smtClean="0"/>
              <a:t> : 0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0980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 arg1, arg2 ):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arg1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arg2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smtClean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"Outside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253314" y="2890173"/>
            <a:ext cx="5474111" cy="786120"/>
          </a:xfrm>
          <a:prstGeom prst="wedgeRoundRectCallout">
            <a:avLst>
              <a:gd name="adj1" fmla="val -62410"/>
              <a:gd name="adj2" fmla="val 19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Python </a:t>
            </a:r>
            <a:r>
              <a:rPr lang="fr-FR" sz="2400" dirty="0" err="1" smtClean="0"/>
              <a:t>creates</a:t>
            </a:r>
            <a:r>
              <a:rPr lang="fr-FR" sz="2400" dirty="0" smtClean="0"/>
              <a:t> a </a:t>
            </a:r>
            <a:r>
              <a:rPr lang="fr-FR" sz="2400" b="1" dirty="0" smtClean="0">
                <a:solidFill>
                  <a:srgbClr val="FFFF00"/>
                </a:solidFill>
              </a:rPr>
              <a:t>local</a:t>
            </a:r>
            <a:r>
              <a:rPr lang="fr-FR" sz="2400" dirty="0" smtClean="0"/>
              <a:t> variable </a:t>
            </a:r>
            <a:r>
              <a:rPr lang="fr-FR" sz="2400" b="1" dirty="0" smtClean="0"/>
              <a:t>total</a:t>
            </a:r>
            <a:r>
              <a:rPr lang="fr-FR" sz="2400" dirty="0" smtClean="0"/>
              <a:t>.</a:t>
            </a:r>
          </a:p>
          <a:p>
            <a:pPr algn="ctr"/>
            <a:r>
              <a:rPr lang="fr-FR" sz="2400" dirty="0" smtClean="0"/>
              <a:t>This variable </a:t>
            </a:r>
            <a:r>
              <a:rPr lang="fr-FR" sz="2400" dirty="0" err="1" smtClean="0"/>
              <a:t>exists</a:t>
            </a:r>
            <a:r>
              <a:rPr lang="fr-FR" sz="2400" dirty="0" smtClean="0"/>
              <a:t> </a:t>
            </a:r>
            <a:r>
              <a:rPr lang="fr-FR" sz="2400" dirty="0" err="1" smtClean="0"/>
              <a:t>only</a:t>
            </a:r>
            <a:r>
              <a:rPr lang="fr-FR" sz="2400" dirty="0" smtClean="0"/>
              <a:t> </a:t>
            </a:r>
            <a:r>
              <a:rPr lang="fr-FR" sz="2400" dirty="0" err="1" smtClean="0"/>
              <a:t>inside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.</a:t>
            </a:r>
            <a:endParaRPr lang="en-GB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53315" y="1627649"/>
            <a:ext cx="5474111" cy="786120"/>
          </a:xfrm>
          <a:prstGeom prst="wedgeRoundRectCallout">
            <a:avLst>
              <a:gd name="adj1" fmla="val -112163"/>
              <a:gd name="adj2" fmla="val 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Python </a:t>
            </a:r>
            <a:r>
              <a:rPr lang="fr-FR" sz="2400" dirty="0" err="1" smtClean="0"/>
              <a:t>creates</a:t>
            </a:r>
            <a:r>
              <a:rPr lang="fr-FR" sz="2400" dirty="0" smtClean="0"/>
              <a:t> a </a:t>
            </a:r>
            <a:r>
              <a:rPr lang="fr-FR" sz="2400" b="1" dirty="0" smtClean="0">
                <a:solidFill>
                  <a:srgbClr val="FFFF00"/>
                </a:solidFill>
              </a:rPr>
              <a:t>global</a:t>
            </a:r>
            <a:r>
              <a:rPr lang="fr-FR" sz="2400" dirty="0" smtClean="0"/>
              <a:t> variable </a:t>
            </a:r>
            <a:r>
              <a:rPr lang="fr-FR" sz="2400" b="1" dirty="0" smtClean="0"/>
              <a:t>total</a:t>
            </a:r>
            <a:r>
              <a:rPr lang="fr-FR" sz="2400" dirty="0" smtClean="0"/>
              <a:t>.</a:t>
            </a:r>
          </a:p>
          <a:p>
            <a:pPr algn="ctr"/>
            <a:r>
              <a:rPr lang="fr-FR" sz="2400" dirty="0" smtClean="0"/>
              <a:t>This variable </a:t>
            </a:r>
            <a:r>
              <a:rPr lang="fr-FR" sz="2400" dirty="0" err="1" smtClean="0"/>
              <a:t>exists</a:t>
            </a:r>
            <a:r>
              <a:rPr lang="fr-FR" sz="2400" dirty="0" smtClean="0"/>
              <a:t> </a:t>
            </a:r>
            <a:r>
              <a:rPr lang="fr-FR" sz="2400" dirty="0" err="1" smtClean="0"/>
              <a:t>everywhere</a:t>
            </a:r>
            <a:r>
              <a:rPr lang="fr-FR" sz="2400" dirty="0" smtClean="0"/>
              <a:t>.</a:t>
            </a:r>
            <a:endParaRPr lang="en-GB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53313" y="5250119"/>
            <a:ext cx="5474111" cy="786120"/>
          </a:xfrm>
          <a:prstGeom prst="wedgeRoundRectCallout">
            <a:avLst>
              <a:gd name="adj1" fmla="val -56483"/>
              <a:gd name="adj2" fmla="val 2748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Outside</a:t>
            </a:r>
            <a:r>
              <a:rPr lang="fr-FR" sz="2000" dirty="0" smtClean="0"/>
              <a:t> of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Python use </a:t>
            </a:r>
            <a:r>
              <a:rPr lang="fr-FR" sz="2000" b="1" dirty="0" smtClean="0">
                <a:solidFill>
                  <a:srgbClr val="FFFF00"/>
                </a:solidFill>
              </a:rPr>
              <a:t>global</a:t>
            </a:r>
            <a:r>
              <a:rPr lang="fr-FR" sz="2000" dirty="0" smtClean="0"/>
              <a:t> variable</a:t>
            </a:r>
            <a:endParaRPr lang="en-GB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53313" y="4185571"/>
            <a:ext cx="5474111" cy="786120"/>
          </a:xfrm>
          <a:prstGeom prst="wedgeRoundRectCallout">
            <a:avLst>
              <a:gd name="adj1" fmla="val -53968"/>
              <a:gd name="adj2" fmla="val -463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Inside of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Python use </a:t>
            </a:r>
            <a:r>
              <a:rPr lang="fr-FR" sz="2000" b="1" dirty="0" smtClean="0">
                <a:solidFill>
                  <a:srgbClr val="FFFF00"/>
                </a:solidFill>
              </a:rPr>
              <a:t>local</a:t>
            </a:r>
            <a:r>
              <a:rPr lang="fr-FR" sz="2000" dirty="0" smtClean="0"/>
              <a:t> variable by default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8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9657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 arg1, arg2 ):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fr-FR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global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total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total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arg1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arg2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smtClean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"Outside : "</a:t>
            </a:r>
            <a:r>
              <a:rPr lang="en-GB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total)</a:t>
            </a:r>
          </a:p>
          <a:p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961672" y="4461644"/>
            <a:ext cx="3647767" cy="2135392"/>
          </a:xfrm>
          <a:prstGeom prst="wedgeRoundRectCallout">
            <a:avLst>
              <a:gd name="adj1" fmla="val -48925"/>
              <a:gd name="adj2" fmla="val 2223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What</a:t>
            </a:r>
            <a:r>
              <a:rPr lang="fr-FR" sz="3600" dirty="0" smtClean="0"/>
              <a:t> </a:t>
            </a:r>
            <a:r>
              <a:rPr lang="fr-FR" sz="3600" dirty="0" err="1" smtClean="0"/>
              <a:t>will</a:t>
            </a:r>
            <a:r>
              <a:rPr lang="fr-FR" sz="3600" dirty="0" smtClean="0"/>
              <a:t> </a:t>
            </a:r>
            <a:r>
              <a:rPr lang="fr-FR" sz="3600" dirty="0" err="1" smtClean="0"/>
              <a:t>be</a:t>
            </a:r>
            <a:r>
              <a:rPr lang="fr-FR" sz="3600" dirty="0" smtClean="0"/>
              <a:t> the output of </a:t>
            </a:r>
            <a:r>
              <a:rPr lang="fr-FR" sz="3600" dirty="0" err="1" smtClean="0"/>
              <a:t>this</a:t>
            </a:r>
            <a:r>
              <a:rPr lang="fr-FR" sz="3600" dirty="0" smtClean="0"/>
              <a:t> code ?</a:t>
            </a:r>
            <a:endParaRPr lang="en-GB" sz="3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961672" y="1690688"/>
            <a:ext cx="3647767" cy="2135392"/>
          </a:xfrm>
          <a:prstGeom prst="wedgeRoundRectCallout">
            <a:avLst>
              <a:gd name="adj1" fmla="val -144343"/>
              <a:gd name="adj2" fmla="val 24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line </a:t>
            </a:r>
            <a:r>
              <a:rPr lang="fr-FR" sz="2800" dirty="0" err="1" smtClean="0"/>
              <a:t>we</a:t>
            </a:r>
            <a:r>
              <a:rPr lang="fr-FR" sz="2800" dirty="0" smtClean="0"/>
              <a:t> tell to python to use </a:t>
            </a:r>
            <a:r>
              <a:rPr lang="fr-FR" sz="2800" b="1" dirty="0" smtClean="0">
                <a:solidFill>
                  <a:srgbClr val="FFFF00"/>
                </a:solidFill>
              </a:rPr>
              <a:t>global</a:t>
            </a:r>
            <a:r>
              <a:rPr lang="fr-FR" sz="2800" dirty="0" smtClean="0"/>
              <a:t> variable </a:t>
            </a:r>
            <a:r>
              <a:rPr lang="fr-FR" sz="2800" dirty="0" err="1" smtClean="0"/>
              <a:t>instead</a:t>
            </a:r>
            <a:r>
              <a:rPr lang="fr-FR" sz="2800" dirty="0" smtClean="0"/>
              <a:t> of </a:t>
            </a:r>
            <a:r>
              <a:rPr lang="fr-FR" sz="2800" b="1" dirty="0" smtClean="0">
                <a:solidFill>
                  <a:srgbClr val="FFFF00"/>
                </a:solidFill>
              </a:rPr>
              <a:t>local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variable : local VS global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097" y="2513883"/>
            <a:ext cx="6712390" cy="4083562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lIns="144000" tIns="144000" rIns="144000" bIns="144000">
            <a:normAutofit fontScale="92500" lnSpcReduction="20000"/>
          </a:bodyPr>
          <a:lstStyle/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points.append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(event):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points </a:t>
            </a:r>
            <a:r>
              <a:rPr lang="en-GB" sz="21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1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(points)</a:t>
            </a:r>
          </a:p>
          <a:p>
            <a:pPr marL="0" indent="0">
              <a:buNone/>
            </a:pP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"&lt;Button-1&gt;"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#LEFT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root.bind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"&lt;Button-3&gt;"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1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drawShape</a:t>
            </a:r>
            <a:r>
              <a:rPr lang="en-GB" sz="21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GB" sz="2100" b="0" i="1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#RIGHT CLICK</a:t>
            </a:r>
            <a:endParaRPr lang="en-GB" sz="21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7619999" y="3032170"/>
            <a:ext cx="4218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Try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code.</a:t>
            </a:r>
          </a:p>
          <a:p>
            <a:endParaRPr lang="fr-FR" sz="2400" dirty="0" smtClean="0"/>
          </a:p>
          <a:p>
            <a:pPr marL="285750" indent="-285750">
              <a:buFontTx/>
              <a:buChar char="-"/>
            </a:pPr>
            <a:r>
              <a:rPr lang="fr-FR" sz="2400" dirty="0" err="1" smtClean="0"/>
              <a:t>Left</a:t>
            </a:r>
            <a:r>
              <a:rPr lang="fr-FR" sz="2400" dirty="0" smtClean="0"/>
              <a:t> click 2 times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	 </a:t>
            </a:r>
            <a:r>
              <a:rPr lang="fr-FR" sz="2400" dirty="0" err="1" smtClean="0">
                <a:sym typeface="Wingdings" panose="05000000000000000000" pitchFamily="2" charset="2"/>
              </a:rPr>
              <a:t>what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is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printed</a:t>
            </a:r>
            <a:r>
              <a:rPr lang="fr-FR" sz="2400" dirty="0" smtClean="0">
                <a:sym typeface="Wingdings" panose="05000000000000000000" pitchFamily="2" charset="2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Right click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	 </a:t>
            </a:r>
            <a:r>
              <a:rPr lang="fr-FR" sz="2400" dirty="0" err="1" smtClean="0">
                <a:sym typeface="Wingdings" panose="05000000000000000000" pitchFamily="2" charset="2"/>
              </a:rPr>
              <a:t>what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is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printed</a:t>
            </a:r>
            <a:r>
              <a:rPr lang="fr-FR" sz="2400" dirty="0" smtClean="0">
                <a:sym typeface="Wingdings" panose="05000000000000000000" pitchFamily="2" charset="2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fr-FR" sz="2400" dirty="0" err="1" smtClean="0">
                <a:sym typeface="Wingdings" panose="05000000000000000000" pitchFamily="2" charset="2"/>
              </a:rPr>
              <a:t>Left</a:t>
            </a:r>
            <a:r>
              <a:rPr lang="fr-FR" sz="2400" dirty="0" smtClean="0">
                <a:sym typeface="Wingdings" panose="05000000000000000000" pitchFamily="2" charset="2"/>
              </a:rPr>
              <a:t> click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	 </a:t>
            </a:r>
            <a:r>
              <a:rPr lang="fr-FR" sz="2400" dirty="0" err="1">
                <a:sym typeface="Wingdings" panose="05000000000000000000" pitchFamily="2" charset="2"/>
              </a:rPr>
              <a:t>w</a:t>
            </a:r>
            <a:r>
              <a:rPr lang="fr-FR" sz="2400" dirty="0" err="1" smtClean="0">
                <a:sym typeface="Wingdings" panose="05000000000000000000" pitchFamily="2" charset="2"/>
              </a:rPr>
              <a:t>hat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is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printed</a:t>
            </a:r>
            <a:r>
              <a:rPr lang="fr-FR" sz="2400" dirty="0" smtClean="0">
                <a:sym typeface="Wingdings" panose="05000000000000000000" pitchFamily="2" charset="2"/>
              </a:rPr>
              <a:t>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2646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323</Words>
  <Application>Microsoft Office PowerPoint</Application>
  <PresentationFormat>Grand écran</PresentationFormat>
  <Paragraphs>149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Thème Office</vt:lpstr>
      <vt:lpstr>Python libraries</vt:lpstr>
      <vt:lpstr>In the previous lesson</vt:lpstr>
      <vt:lpstr>The circle mess</vt:lpstr>
      <vt:lpstr>The painter</vt:lpstr>
      <vt:lpstr>Scope of variable : local VS global</vt:lpstr>
      <vt:lpstr>Scope of variable : local VS global</vt:lpstr>
      <vt:lpstr>Scope of variable : local VS global</vt:lpstr>
      <vt:lpstr>Scope of variable : local VS global</vt:lpstr>
      <vt:lpstr>Scope of variable : local VS global</vt:lpstr>
      <vt:lpstr>Scope of variable : local VS global</vt:lpstr>
      <vt:lpstr>Scope of variable : local VS global</vt:lpstr>
      <vt:lpstr>The artist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Jonathan Faucher</dc:creator>
  <cp:lastModifiedBy>Jonathan Faucher</cp:lastModifiedBy>
  <cp:revision>12</cp:revision>
  <dcterms:created xsi:type="dcterms:W3CDTF">2021-01-15T06:54:15Z</dcterms:created>
  <dcterms:modified xsi:type="dcterms:W3CDTF">2021-01-15T09:38:17Z</dcterms:modified>
</cp:coreProperties>
</file>