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9" r:id="rId3"/>
    <p:sldId id="270" r:id="rId4"/>
    <p:sldId id="275" r:id="rId5"/>
    <p:sldId id="279" r:id="rId6"/>
    <p:sldId id="276" r:id="rId7"/>
    <p:sldId id="277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FFFFFF"/>
    <a:srgbClr val="F0F0F0"/>
    <a:srgbClr val="002060"/>
    <a:srgbClr val="569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43" autoAdjust="0"/>
    <p:restoredTop sz="84107" autoAdjust="0"/>
  </p:normalViewPr>
  <p:slideViewPr>
    <p:cSldViewPr snapToGrid="0">
      <p:cViewPr varScale="1">
        <p:scale>
          <a:sx n="103" d="100"/>
          <a:sy n="103" d="100"/>
        </p:scale>
        <p:origin x="13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32E16-F19D-45A2-AE61-9511890EF9EF}" type="datetimeFigureOut">
              <a:rPr lang="fr-FR" smtClean="0"/>
              <a:t>18/01/2021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AB842-94B6-474E-B671-A743B93756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7832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04-events-example.py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AB842-94B6-474E-B671-A743B937561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2646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04-events-example.py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AB842-94B6-474E-B671-A743B937561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3927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07-circle-rectangle.py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AB842-94B6-474E-B671-A743B937561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596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05-secret-circle-CORRECTION.py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AB842-94B6-474E-B671-A743B937561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4410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06-events-demo.py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AB842-94B6-474E-B671-A743B937561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08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07-secret-circle-circle-color-CORRECTION.py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AB842-94B6-474E-B671-A743B937561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116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71A90-BAD0-48CD-A8C2-67E4D3D3AA9B}" type="datetimeFigureOut">
              <a:rPr lang="fr-FR" smtClean="0"/>
              <a:t>18/01/2021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61BA1-51A2-48C0-B679-AFAC3D9EA7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6235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71A90-BAD0-48CD-A8C2-67E4D3D3AA9B}" type="datetimeFigureOut">
              <a:rPr lang="fr-FR" smtClean="0"/>
              <a:t>18/01/2021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61BA1-51A2-48C0-B679-AFAC3D9EA7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5872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71A90-BAD0-48CD-A8C2-67E4D3D3AA9B}" type="datetimeFigureOut">
              <a:rPr lang="fr-FR" smtClean="0"/>
              <a:t>18/01/2021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61BA1-51A2-48C0-B679-AFAC3D9EA7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0523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71A90-BAD0-48CD-A8C2-67E4D3D3AA9B}" type="datetimeFigureOut">
              <a:rPr lang="fr-FR" smtClean="0"/>
              <a:t>18/01/2021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61BA1-51A2-48C0-B679-AFAC3D9EA7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323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71A90-BAD0-48CD-A8C2-67E4D3D3AA9B}" type="datetimeFigureOut">
              <a:rPr lang="fr-FR" smtClean="0"/>
              <a:t>18/01/2021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61BA1-51A2-48C0-B679-AFAC3D9EA7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227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71A90-BAD0-48CD-A8C2-67E4D3D3AA9B}" type="datetimeFigureOut">
              <a:rPr lang="fr-FR" smtClean="0"/>
              <a:t>18/01/2021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61BA1-51A2-48C0-B679-AFAC3D9EA7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8209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71A90-BAD0-48CD-A8C2-67E4D3D3AA9B}" type="datetimeFigureOut">
              <a:rPr lang="fr-FR" smtClean="0"/>
              <a:t>18/01/2021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61BA1-51A2-48C0-B679-AFAC3D9EA7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57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71A90-BAD0-48CD-A8C2-67E4D3D3AA9B}" type="datetimeFigureOut">
              <a:rPr lang="fr-FR" smtClean="0"/>
              <a:t>18/01/2021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61BA1-51A2-48C0-B679-AFAC3D9EA7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800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71A90-BAD0-48CD-A8C2-67E4D3D3AA9B}" type="datetimeFigureOut">
              <a:rPr lang="fr-FR" smtClean="0"/>
              <a:t>18/01/2021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61BA1-51A2-48C0-B679-AFAC3D9EA7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60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71A90-BAD0-48CD-A8C2-67E4D3D3AA9B}" type="datetimeFigureOut">
              <a:rPr lang="fr-FR" smtClean="0"/>
              <a:t>18/01/2021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61BA1-51A2-48C0-B679-AFAC3D9EA7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774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71A90-BAD0-48CD-A8C2-67E4D3D3AA9B}" type="datetimeFigureOut">
              <a:rPr lang="fr-FR" smtClean="0"/>
              <a:t>18/01/2021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61BA1-51A2-48C0-B679-AFAC3D9EA7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102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71A90-BAD0-48CD-A8C2-67E4D3D3AA9B}" type="datetimeFigureOut">
              <a:rPr lang="fr-FR" smtClean="0"/>
              <a:t>18/01/2021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61BA1-51A2-48C0-B679-AFAC3D9EA7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2115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03966"/>
          </a:xfrm>
        </p:spPr>
        <p:txBody>
          <a:bodyPr/>
          <a:lstStyle/>
          <a:p>
            <a:r>
              <a:rPr lang="fr-FR" dirty="0" smtClean="0"/>
              <a:t>Python </a:t>
            </a:r>
            <a:r>
              <a:rPr lang="fr-FR" dirty="0" err="1" smtClean="0"/>
              <a:t>libraries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51985" y="2821402"/>
            <a:ext cx="9144000" cy="1655762"/>
          </a:xfrm>
        </p:spPr>
        <p:txBody>
          <a:bodyPr/>
          <a:lstStyle/>
          <a:p>
            <a:r>
              <a:rPr lang="fr-FR" dirty="0" err="1" smtClean="0"/>
              <a:t>From</a:t>
            </a:r>
            <a:r>
              <a:rPr lang="fr-FR" dirty="0" smtClean="0"/>
              <a:t> terminal to gaming</a:t>
            </a:r>
            <a:endParaRPr lang="fr-FR" dirty="0"/>
          </a:p>
        </p:txBody>
      </p:sp>
      <p:pic>
        <p:nvPicPr>
          <p:cNvPr id="1026" name="Picture 2" descr="How do I delete a directory in Linux terminal? - nixCraf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082" y="3886711"/>
            <a:ext cx="2041439" cy="184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èche droite 3"/>
          <p:cNvSpPr/>
          <p:nvPr/>
        </p:nvSpPr>
        <p:spPr>
          <a:xfrm>
            <a:off x="5165939" y="4313426"/>
            <a:ext cx="1375719" cy="986481"/>
          </a:xfrm>
          <a:prstGeom prst="rightArrow">
            <a:avLst/>
          </a:prstGeom>
          <a:ln w="762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0" name="Picture 6" descr="Vidéo : voici le meilleur joueur de Super Mario Bros au mon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046" y="3933956"/>
            <a:ext cx="3102050" cy="174542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342832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00B0F0"/>
                </a:solidFill>
              </a:rPr>
              <a:t>Events</a:t>
            </a:r>
            <a:r>
              <a:rPr lang="fr-FR" dirty="0" smtClean="0"/>
              <a:t> are </a:t>
            </a:r>
            <a:r>
              <a:rPr lang="fr-FR" dirty="0" err="1" smtClean="0"/>
              <a:t>used</a:t>
            </a:r>
            <a:r>
              <a:rPr lang="fr-FR" dirty="0" smtClean="0"/>
              <a:t> to </a:t>
            </a:r>
            <a:r>
              <a:rPr lang="fr-FR" b="1" dirty="0" err="1" smtClean="0">
                <a:solidFill>
                  <a:srgbClr val="00B0F0"/>
                </a:solidFill>
              </a:rPr>
              <a:t>track</a:t>
            </a:r>
            <a:r>
              <a:rPr lang="fr-FR" b="1" dirty="0" smtClean="0">
                <a:solidFill>
                  <a:srgbClr val="00B0F0"/>
                </a:solidFill>
              </a:rPr>
              <a:t> user interaction</a:t>
            </a:r>
            <a:r>
              <a:rPr lang="fr-FR" dirty="0" smtClean="0">
                <a:solidFill>
                  <a:srgbClr val="00B0F0"/>
                </a:solidFill>
              </a:rPr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</a:t>
            </a:r>
            <a:r>
              <a:rPr lang="fr-FR" dirty="0" err="1" smtClean="0"/>
              <a:t>windows</a:t>
            </a:r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Examples</a:t>
            </a:r>
            <a:r>
              <a:rPr lang="fr-FR" dirty="0" smtClean="0"/>
              <a:t> of </a:t>
            </a:r>
            <a:r>
              <a:rPr lang="fr-FR" dirty="0" err="1" smtClean="0"/>
              <a:t>events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User click on a </a:t>
            </a:r>
            <a:r>
              <a:rPr lang="fr-FR" dirty="0" err="1" smtClean="0"/>
              <a:t>shape</a:t>
            </a:r>
            <a:endParaRPr lang="fr-FR" dirty="0" smtClean="0"/>
          </a:p>
          <a:p>
            <a:pPr lvl="1"/>
            <a:r>
              <a:rPr lang="fr-FR" dirty="0" smtClean="0"/>
              <a:t>User type on the keyboard</a:t>
            </a:r>
          </a:p>
          <a:p>
            <a:pPr lvl="1"/>
            <a:endParaRPr lang="fr-FR" dirty="0"/>
          </a:p>
          <a:p>
            <a:r>
              <a:rPr lang="fr-FR" dirty="0" err="1" smtClean="0"/>
              <a:t>With</a:t>
            </a:r>
            <a:r>
              <a:rPr lang="fr-FR" dirty="0" smtClean="0"/>
              <a:t> TK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b="1" dirty="0" smtClean="0">
                <a:solidFill>
                  <a:schemeClr val="accent1"/>
                </a:solidFill>
              </a:rPr>
              <a:t>trigger</a:t>
            </a:r>
            <a:r>
              <a:rPr lang="fr-FR" dirty="0" smtClean="0"/>
              <a:t> </a:t>
            </a:r>
            <a:r>
              <a:rPr lang="fr-FR" b="1" dirty="0" smtClean="0">
                <a:solidFill>
                  <a:srgbClr val="00B0F0"/>
                </a:solidFill>
              </a:rPr>
              <a:t>a </a:t>
            </a:r>
            <a:r>
              <a:rPr lang="fr-FR" b="1" dirty="0" err="1" smtClean="0">
                <a:solidFill>
                  <a:srgbClr val="00B0F0"/>
                </a:solidFill>
              </a:rPr>
              <a:t>function</a:t>
            </a:r>
            <a:r>
              <a:rPr lang="fr-FR" b="1" dirty="0" smtClean="0">
                <a:solidFill>
                  <a:srgbClr val="00B0F0"/>
                </a:solidFill>
              </a:rPr>
              <a:t> </a:t>
            </a:r>
            <a:r>
              <a:rPr lang="fr-FR" dirty="0" err="1" smtClean="0"/>
              <a:t>every</a:t>
            </a:r>
            <a:r>
              <a:rPr lang="fr-FR" dirty="0" smtClean="0"/>
              <a:t> time an </a:t>
            </a:r>
            <a:r>
              <a:rPr lang="fr-FR" dirty="0" err="1" smtClean="0"/>
              <a:t>event</a:t>
            </a:r>
            <a:r>
              <a:rPr lang="fr-FR" dirty="0" smtClean="0"/>
              <a:t> </a:t>
            </a:r>
            <a:r>
              <a:rPr lang="fr-FR" dirty="0" err="1" smtClean="0"/>
              <a:t>happens</a:t>
            </a:r>
            <a:r>
              <a:rPr lang="fr-F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142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Events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673814" y="1665592"/>
            <a:ext cx="11274176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myEventTrigger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fr-F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A31515"/>
                </a:solidFill>
                <a:latin typeface="Consolas" panose="020B0609020204030204" pitchFamily="49" charset="0"/>
              </a:rPr>
              <a:t>"User </a:t>
            </a:r>
            <a:r>
              <a:rPr lang="fr-FR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has</a:t>
            </a:r>
            <a:r>
              <a:rPr lang="fr-FR" sz="2000" dirty="0">
                <a:solidFill>
                  <a:srgbClr val="A31515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clicked</a:t>
            </a:r>
            <a:r>
              <a:rPr lang="fr-FR" sz="2000" dirty="0">
                <a:solidFill>
                  <a:srgbClr val="A31515"/>
                </a:solidFill>
                <a:latin typeface="Consolas" panose="020B0609020204030204" pitchFamily="49" charset="0"/>
              </a:rPr>
              <a:t> at position : "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fr-F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event.x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fr-F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event.y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canvas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fr-F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tk.Canvas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(frame)</a:t>
            </a:r>
          </a:p>
          <a:p>
            <a:r>
              <a:rPr lang="fr-FR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canvas.create_oval</a:t>
            </a:r>
            <a:r>
              <a:rPr lang="fr-F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fr-FR" sz="2000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fr-FR" sz="2000" dirty="0">
                <a:solidFill>
                  <a:srgbClr val="098658"/>
                </a:solidFill>
                <a:latin typeface="Consolas" panose="020B0609020204030204" pitchFamily="49" charset="0"/>
              </a:rPr>
              <a:t>300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fr-FR" sz="2000" dirty="0">
                <a:solidFill>
                  <a:srgbClr val="098658"/>
                </a:solidFill>
                <a:latin typeface="Consolas" panose="020B0609020204030204" pitchFamily="49" charset="0"/>
              </a:rPr>
              <a:t>300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fr-F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fill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FR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red</a:t>
            </a:r>
            <a:r>
              <a:rPr lang="fr-F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 tags=</a:t>
            </a:r>
            <a:r>
              <a:rPr lang="fr-F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FR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PNCTarget</a:t>
            </a:r>
            <a:r>
              <a:rPr lang="fr-F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canvas.tag_bind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FR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PNCTarget</a:t>
            </a:r>
            <a:r>
              <a:rPr lang="fr-F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fr-FR" sz="2000" dirty="0">
                <a:solidFill>
                  <a:srgbClr val="A31515"/>
                </a:solidFill>
                <a:latin typeface="Consolas" panose="020B0609020204030204" pitchFamily="49" charset="0"/>
              </a:rPr>
              <a:t>"&lt;Button-1&gt;"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fr-F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myEventTrigger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fr-FR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1142999" y="4561724"/>
            <a:ext cx="2685835" cy="2137025"/>
          </a:xfrm>
          <a:prstGeom prst="wedgeRoundRectCallout">
            <a:avLst>
              <a:gd name="adj1" fmla="val -8592"/>
              <a:gd name="adj2" fmla="val -985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Use « </a:t>
            </a:r>
            <a:r>
              <a:rPr lang="fr-FR" sz="2400" b="1" dirty="0" err="1" smtClean="0"/>
              <a:t>tag_bind</a:t>
            </a:r>
            <a:r>
              <a:rPr lang="fr-FR" sz="2400" dirty="0" smtClean="0"/>
              <a:t> » to </a:t>
            </a:r>
            <a:r>
              <a:rPr lang="fr-FR" sz="2400" dirty="0" err="1" smtClean="0"/>
              <a:t>link</a:t>
            </a:r>
            <a:r>
              <a:rPr lang="fr-FR" sz="2400" dirty="0" smtClean="0"/>
              <a:t> a </a:t>
            </a:r>
            <a:r>
              <a:rPr lang="fr-FR" sz="2400" dirty="0" err="1" smtClean="0"/>
              <a:t>function</a:t>
            </a:r>
            <a:r>
              <a:rPr lang="fr-FR" sz="2400" dirty="0" smtClean="0"/>
              <a:t> </a:t>
            </a:r>
            <a:r>
              <a:rPr lang="fr-FR" sz="2400" dirty="0" err="1" smtClean="0"/>
              <a:t>with</a:t>
            </a:r>
            <a:r>
              <a:rPr lang="fr-FR" sz="2400" dirty="0" smtClean="0"/>
              <a:t> an </a:t>
            </a:r>
            <a:r>
              <a:rPr lang="fr-FR" sz="2400" dirty="0" err="1" smtClean="0"/>
              <a:t>event</a:t>
            </a:r>
            <a:endParaRPr lang="fr-FR" sz="24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3930721" y="4561726"/>
            <a:ext cx="2685835" cy="2137025"/>
          </a:xfrm>
          <a:prstGeom prst="wedgeRoundRectCallout">
            <a:avLst>
              <a:gd name="adj1" fmla="val 14360"/>
              <a:gd name="adj2" fmla="val -98030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&lt;Button-1&gt; = </a:t>
            </a:r>
            <a:r>
              <a:rPr lang="fr-FR" sz="2400" dirty="0" err="1" smtClean="0"/>
              <a:t>left</a:t>
            </a:r>
            <a:r>
              <a:rPr lang="fr-FR" sz="2400" dirty="0" smtClean="0"/>
              <a:t> </a:t>
            </a:r>
            <a:r>
              <a:rPr lang="fr-FR" sz="2400" dirty="0" err="1" smtClean="0"/>
              <a:t>button</a:t>
            </a:r>
            <a:r>
              <a:rPr lang="fr-FR" sz="2400" dirty="0" smtClean="0"/>
              <a:t> of mouse</a:t>
            </a:r>
          </a:p>
          <a:p>
            <a:pPr algn="ctr"/>
            <a:endParaRPr lang="fr-FR" sz="2400" dirty="0" smtClean="0"/>
          </a:p>
          <a:p>
            <a:pPr algn="ctr"/>
            <a:r>
              <a:rPr lang="fr-FR" sz="2400" dirty="0"/>
              <a:t>&lt;</a:t>
            </a:r>
            <a:r>
              <a:rPr lang="fr-FR" sz="2400" dirty="0" smtClean="0"/>
              <a:t>Button-3&gt; </a:t>
            </a:r>
            <a:r>
              <a:rPr lang="fr-FR" sz="2400" dirty="0"/>
              <a:t>= </a:t>
            </a:r>
            <a:r>
              <a:rPr lang="fr-FR" sz="2400" dirty="0" smtClean="0"/>
              <a:t>right </a:t>
            </a:r>
            <a:r>
              <a:rPr lang="fr-FR" sz="2400" dirty="0" err="1"/>
              <a:t>button</a:t>
            </a:r>
            <a:r>
              <a:rPr lang="fr-FR" sz="2400" dirty="0"/>
              <a:t> of mouse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6718443" y="4561724"/>
            <a:ext cx="2685835" cy="2137025"/>
          </a:xfrm>
          <a:prstGeom prst="wedgeRoundRectCallout">
            <a:avLst>
              <a:gd name="adj1" fmla="val -13947"/>
              <a:gd name="adj2" fmla="val -98030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The </a:t>
            </a:r>
            <a:r>
              <a:rPr lang="fr-FR" sz="2400" dirty="0" err="1" smtClean="0"/>
              <a:t>function</a:t>
            </a:r>
            <a:r>
              <a:rPr lang="fr-FR" sz="2400" dirty="0" smtClean="0"/>
              <a:t> to call </a:t>
            </a:r>
            <a:r>
              <a:rPr lang="fr-FR" sz="2400" dirty="0" err="1" smtClean="0"/>
              <a:t>everytime</a:t>
            </a:r>
            <a:r>
              <a:rPr lang="fr-FR" sz="2400" dirty="0" smtClean="0"/>
              <a:t> the </a:t>
            </a:r>
            <a:r>
              <a:rPr lang="fr-FR" sz="2400" dirty="0" err="1" smtClean="0"/>
              <a:t>event</a:t>
            </a:r>
            <a:r>
              <a:rPr lang="fr-FR" sz="2400" dirty="0" smtClean="0"/>
              <a:t> </a:t>
            </a:r>
            <a:r>
              <a:rPr lang="fr-FR" sz="2400" dirty="0" err="1" smtClean="0"/>
              <a:t>will</a:t>
            </a:r>
            <a:r>
              <a:rPr lang="fr-FR" sz="2400" dirty="0" smtClean="0"/>
              <a:t> </a:t>
            </a:r>
            <a:r>
              <a:rPr lang="fr-FR" sz="2400" dirty="0" err="1" smtClean="0"/>
              <a:t>happen</a:t>
            </a:r>
            <a:endParaRPr lang="fr-FR" sz="24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9506165" y="4561724"/>
            <a:ext cx="2685835" cy="2137025"/>
          </a:xfrm>
          <a:prstGeom prst="wedgeRoundRectCallout">
            <a:avLst>
              <a:gd name="adj1" fmla="val -59468"/>
              <a:gd name="adj2" fmla="val -112453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Set a tag to the </a:t>
            </a:r>
            <a:r>
              <a:rPr lang="fr-FR" sz="2400" dirty="0" err="1" smtClean="0"/>
              <a:t>shape</a:t>
            </a:r>
            <a:r>
              <a:rPr lang="fr-FR" sz="2400" dirty="0" smtClean="0"/>
              <a:t>. </a:t>
            </a:r>
          </a:p>
          <a:p>
            <a:pPr algn="ctr"/>
            <a:endParaRPr lang="fr-FR" sz="2000" b="1" dirty="0" smtClean="0"/>
          </a:p>
          <a:p>
            <a:pPr algn="ctr"/>
            <a:r>
              <a:rPr lang="fr-FR" sz="2000" b="1" dirty="0" err="1" smtClean="0"/>
              <a:t>Similar</a:t>
            </a:r>
            <a:r>
              <a:rPr lang="fr-FR" sz="2000" b="1" dirty="0" smtClean="0"/>
              <a:t> to ID in HTML</a:t>
            </a:r>
            <a:endParaRPr lang="fr-FR" sz="2000" b="1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5189734" y="109415"/>
            <a:ext cx="3389187" cy="1421435"/>
          </a:xfrm>
          <a:prstGeom prst="wedgeRoundRectCallout">
            <a:avLst>
              <a:gd name="adj1" fmla="val -82258"/>
              <a:gd name="adj2" fmla="val 68793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Trigger </a:t>
            </a:r>
            <a:r>
              <a:rPr lang="fr-FR" sz="2400" dirty="0" err="1" smtClean="0"/>
              <a:t>function</a:t>
            </a:r>
            <a:r>
              <a:rPr lang="fr-FR" sz="2400" dirty="0" smtClean="0"/>
              <a:t> </a:t>
            </a:r>
            <a:r>
              <a:rPr lang="fr-FR" sz="2400" dirty="0" err="1" smtClean="0"/>
              <a:t>should</a:t>
            </a:r>
            <a:r>
              <a:rPr lang="fr-FR" sz="2400" dirty="0" smtClean="0"/>
              <a:t> </a:t>
            </a:r>
            <a:r>
              <a:rPr lang="fr-FR" sz="2400" b="1" dirty="0" err="1" smtClean="0"/>
              <a:t>always</a:t>
            </a:r>
            <a:r>
              <a:rPr lang="fr-FR" sz="2400" dirty="0" smtClean="0"/>
              <a:t> have a </a:t>
            </a:r>
            <a:r>
              <a:rPr lang="fr-FR" sz="2400" dirty="0" err="1" smtClean="0"/>
              <a:t>parameter</a:t>
            </a:r>
            <a:r>
              <a:rPr lang="fr-FR" sz="2400" dirty="0" smtClean="0"/>
              <a:t> « </a:t>
            </a:r>
            <a:r>
              <a:rPr lang="fr-FR" sz="2400" dirty="0" err="1" smtClean="0"/>
              <a:t>event</a:t>
            </a:r>
            <a:r>
              <a:rPr lang="fr-FR" sz="2400" dirty="0" smtClean="0"/>
              <a:t> »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697800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Square – Rectangle - </a:t>
            </a:r>
            <a:r>
              <a:rPr lang="fr-FR" dirty="0" err="1" smtClean="0"/>
              <a:t>Oval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98724" y="1825625"/>
            <a:ext cx="6155076" cy="4837166"/>
          </a:xfrm>
        </p:spPr>
        <p:txBody>
          <a:bodyPr>
            <a:normAutofit/>
          </a:bodyPr>
          <a:lstStyle/>
          <a:p>
            <a:r>
              <a:rPr lang="en-US" dirty="0" smtClean="0"/>
              <a:t>Create a window with 3 shapes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When use clicks on a shape print according to the shape clicked :</a:t>
            </a:r>
          </a:p>
          <a:p>
            <a:pPr lvl="1"/>
            <a:r>
              <a:rPr lang="en-US" dirty="0" smtClean="0"/>
              <a:t>User clicks on circle</a:t>
            </a:r>
          </a:p>
          <a:p>
            <a:pPr lvl="1"/>
            <a:r>
              <a:rPr lang="en-US" dirty="0" smtClean="0"/>
              <a:t>User clicks on square</a:t>
            </a:r>
          </a:p>
          <a:p>
            <a:pPr lvl="1"/>
            <a:r>
              <a:rPr lang="en-US" dirty="0" smtClean="0"/>
              <a:t>User clicks on rectangle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7056" y="51862"/>
            <a:ext cx="1854486" cy="1047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/>
              <a:t>Practice</a:t>
            </a:r>
            <a:endParaRPr lang="fr-FR" b="1" dirty="0" smtClean="0"/>
          </a:p>
          <a:p>
            <a:pPr algn="ctr"/>
            <a:r>
              <a:rPr lang="fr-FR" dirty="0">
                <a:solidFill>
                  <a:schemeClr val="accent4"/>
                </a:solidFill>
              </a:rPr>
              <a:t>2</a:t>
            </a:r>
            <a:r>
              <a:rPr lang="fr-FR" dirty="0" smtClean="0">
                <a:solidFill>
                  <a:schemeClr val="accent4"/>
                </a:solidFill>
              </a:rPr>
              <a:t>0 min</a:t>
            </a:r>
            <a:endParaRPr lang="fr-FR" dirty="0">
              <a:solidFill>
                <a:schemeClr val="accent4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34" y="2509311"/>
            <a:ext cx="4344006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34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Secret </a:t>
            </a:r>
            <a:r>
              <a:rPr lang="fr-FR" dirty="0" err="1" smtClean="0"/>
              <a:t>circle</a:t>
            </a:r>
            <a:r>
              <a:rPr lang="fr-FR" dirty="0" smtClean="0"/>
              <a:t> </a:t>
            </a:r>
            <a:r>
              <a:rPr lang="fr-FR" dirty="0" err="1" smtClean="0"/>
              <a:t>game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716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Use « the line » code from previous exercise.</a:t>
            </a:r>
          </a:p>
          <a:p>
            <a:r>
              <a:rPr lang="en-US" dirty="0" smtClean="0"/>
              <a:t>Change it : all circles should have the same color but one should be the « secret » circle</a:t>
            </a:r>
          </a:p>
          <a:p>
            <a:r>
              <a:rPr lang="en-US" dirty="0" smtClean="0"/>
              <a:t>When user click on the secret circle it displays « you win »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Reminder : </a:t>
            </a:r>
          </a:p>
          <a:p>
            <a:pPr marL="0" indent="0">
              <a:buNone/>
            </a:pPr>
            <a:r>
              <a:rPr lang="en-US" sz="2400" dirty="0" err="1" smtClean="0"/>
              <a:t>c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anvas.create_text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098658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 err="1" smtClean="0">
                <a:solidFill>
                  <a:srgbClr val="098658"/>
                </a:solidFill>
                <a:latin typeface="Consolas" panose="020B0609020204030204" pitchFamily="49" charset="0"/>
              </a:rPr>
              <a:t>y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,text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"You </a:t>
            </a:r>
            <a:r>
              <a:rPr lang="en-US" sz="24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win!"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,font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Purisa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26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7056" y="51862"/>
            <a:ext cx="1854486" cy="1047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/>
              <a:t>Practice</a:t>
            </a:r>
            <a:endParaRPr lang="fr-FR" b="1" dirty="0" smtClean="0"/>
          </a:p>
          <a:p>
            <a:pPr algn="ctr"/>
            <a:r>
              <a:rPr lang="fr-FR" dirty="0">
                <a:solidFill>
                  <a:schemeClr val="accent4"/>
                </a:solidFill>
              </a:rPr>
              <a:t>2</a:t>
            </a:r>
            <a:r>
              <a:rPr lang="fr-FR" dirty="0" smtClean="0">
                <a:solidFill>
                  <a:schemeClr val="accent4"/>
                </a:solidFill>
              </a:rPr>
              <a:t>0 min</a:t>
            </a:r>
            <a:endParaRPr lang="fr-FR" dirty="0">
              <a:solidFill>
                <a:schemeClr val="accent4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371" y="3587667"/>
            <a:ext cx="5258534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65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19918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Homework research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10966" y="1263722"/>
            <a:ext cx="11352944" cy="551722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Test this code.</a:t>
            </a:r>
            <a:r>
              <a:rPr lang="en-US" dirty="0" smtClean="0"/>
              <a:t> Try to understand the new concepts : </a:t>
            </a:r>
          </a:p>
          <a:p>
            <a:pPr lvl="1"/>
            <a:r>
              <a:rPr lang="en-US" dirty="0" smtClean="0"/>
              <a:t>Can you guess what is the purpose of « </a:t>
            </a:r>
            <a:r>
              <a:rPr lang="en-US" dirty="0" err="1" smtClean="0"/>
              <a:t>random.choice</a:t>
            </a:r>
            <a:r>
              <a:rPr lang="en-US" dirty="0" smtClean="0"/>
              <a:t> » ?</a:t>
            </a:r>
          </a:p>
          <a:p>
            <a:pPr lvl="1"/>
            <a:r>
              <a:rPr lang="en-US" dirty="0" smtClean="0"/>
              <a:t>Can you guess what is the purpose of « </a:t>
            </a:r>
            <a:r>
              <a:rPr lang="en-US" dirty="0" err="1" smtClean="0"/>
              <a:t>canvas.itemconfig</a:t>
            </a:r>
            <a:r>
              <a:rPr lang="en-US" dirty="0" smtClean="0"/>
              <a:t> » ?</a:t>
            </a:r>
          </a:p>
          <a:p>
            <a:pPr lvl="1"/>
            <a:r>
              <a:rPr lang="en-US" dirty="0"/>
              <a:t>Can you guess what is the purpose of « </a:t>
            </a:r>
            <a:r>
              <a:rPr lang="en-US" dirty="0" err="1" smtClean="0"/>
              <a:t>canvas.move</a:t>
            </a:r>
            <a:r>
              <a:rPr lang="en-US" dirty="0"/>
              <a:t> » 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Why did I use variable on line « 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oval = 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canvas.create_oval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»</a:t>
            </a:r>
            <a:r>
              <a:rPr lang="en-US" sz="2500" dirty="0" smtClean="0"/>
              <a:t> ?</a:t>
            </a:r>
          </a:p>
          <a:p>
            <a:pPr lvl="1"/>
            <a:endParaRPr lang="en-US" sz="2500" dirty="0" smtClean="0"/>
          </a:p>
          <a:p>
            <a:pPr lvl="1"/>
            <a:endParaRPr lang="en-US" sz="2500" dirty="0" smtClean="0"/>
          </a:p>
          <a:p>
            <a:pPr lvl="1"/>
            <a:endParaRPr lang="en-US" sz="2500" dirty="0" smtClean="0"/>
          </a:p>
          <a:p>
            <a:pPr lvl="1"/>
            <a:endParaRPr lang="en-US" sz="2500" dirty="0" smtClean="0"/>
          </a:p>
          <a:p>
            <a:pPr lvl="1"/>
            <a:endParaRPr lang="en-US" sz="2500" dirty="0" smtClean="0"/>
          </a:p>
          <a:p>
            <a:pPr lvl="1"/>
            <a:endParaRPr lang="en-US" sz="2500" dirty="0" smtClean="0"/>
          </a:p>
          <a:p>
            <a:pPr lvl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63540" y="3556232"/>
            <a:ext cx="10515600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myEventTrigger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(event):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print(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"User have clicked at position : 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event.x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event.y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randomColor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random.choice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(colors)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canvas.itemconfig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(oval, fill=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randomColor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canvas.move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(oval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canvas = 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tk.Canvas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(frame)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colors = [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"red"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"orange"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"yellow"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"green"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"blue"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"indigo"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"violet"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oval = 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canvas.create_oval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smtClean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smtClean="0">
                <a:solidFill>
                  <a:srgbClr val="098658"/>
                </a:solidFill>
                <a:latin typeface="Consolas" panose="020B0609020204030204" pitchFamily="49" charset="0"/>
              </a:rPr>
              <a:t>300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smtClean="0">
                <a:solidFill>
                  <a:srgbClr val="098658"/>
                </a:solidFill>
                <a:latin typeface="Consolas" panose="020B0609020204030204" pitchFamily="49" charset="0"/>
              </a:rPr>
              <a:t>300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 fill=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"red"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 tags=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PNCTarget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canvas.tag_bind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PNCTarget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"&lt;Button-1&gt;"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myEventTrigger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4636" y="5804899"/>
            <a:ext cx="3186809" cy="297950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196083" y="4181582"/>
            <a:ext cx="5266361" cy="852755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77056" y="51862"/>
            <a:ext cx="1854486" cy="1047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/>
              <a:t>Practice</a:t>
            </a:r>
            <a:endParaRPr lang="fr-FR" b="1" dirty="0" smtClean="0"/>
          </a:p>
          <a:p>
            <a:pPr algn="ctr"/>
            <a:r>
              <a:rPr lang="fr-FR" dirty="0">
                <a:solidFill>
                  <a:schemeClr val="accent4"/>
                </a:solidFill>
              </a:rPr>
              <a:t>2</a:t>
            </a:r>
            <a:r>
              <a:rPr lang="fr-FR" dirty="0" smtClean="0">
                <a:solidFill>
                  <a:schemeClr val="accent4"/>
                </a:solidFill>
              </a:rPr>
              <a:t>0 min</a:t>
            </a:r>
            <a:endParaRPr lang="fr-F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486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7652" y="121992"/>
            <a:ext cx="10515600" cy="1121181"/>
          </a:xfrm>
        </p:spPr>
        <p:txBody>
          <a:bodyPr/>
          <a:lstStyle/>
          <a:p>
            <a:pPr algn="ctr"/>
            <a:r>
              <a:rPr lang="fr-FR" dirty="0" smtClean="0"/>
              <a:t>Game : </a:t>
            </a:r>
            <a:r>
              <a:rPr lang="fr-FR" dirty="0" err="1" smtClean="0"/>
              <a:t>Where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the secret ?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83" y="3059150"/>
            <a:ext cx="5258534" cy="2210108"/>
          </a:xfrm>
          <a:prstGeom prst="rect">
            <a:avLst/>
          </a:prstGeom>
        </p:spPr>
      </p:pic>
      <p:sp>
        <p:nvSpPr>
          <p:cNvPr id="6" name="Flèche vers le bas 5"/>
          <p:cNvSpPr/>
          <p:nvPr/>
        </p:nvSpPr>
        <p:spPr>
          <a:xfrm rot="17725895">
            <a:off x="5743586" y="4544889"/>
            <a:ext cx="955496" cy="901531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178400" y="2586753"/>
            <a:ext cx="5752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/>
              <a:t>BEFORE CLICK ON THE SECRET CIRCLE</a:t>
            </a:r>
            <a:endParaRPr lang="fr-FR" sz="28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6651719" y="3992408"/>
            <a:ext cx="5258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/>
              <a:t>AFTER CLICK</a:t>
            </a:r>
            <a:endParaRPr lang="fr-FR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801445" y="1341729"/>
            <a:ext cx="1064396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</a:rPr>
              <a:t>Upgrade</a:t>
            </a:r>
            <a:r>
              <a:rPr lang="en-US" sz="2800" dirty="0" smtClean="0"/>
              <a:t> your « Secret circle game » </a:t>
            </a:r>
            <a:r>
              <a:rPr lang="en-US" sz="2800" dirty="0" smtClean="0">
                <a:sym typeface="Wingdings" panose="05000000000000000000" pitchFamily="2" charset="2"/>
              </a:rPr>
              <a:t> </a:t>
            </a:r>
            <a:r>
              <a:rPr lang="en-US" sz="2800" dirty="0" smtClean="0"/>
              <a:t>Change the color of the secret circle when user click on it.</a:t>
            </a:r>
            <a:endParaRPr lang="en-US" sz="28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8551" y="4493782"/>
            <a:ext cx="5258534" cy="221010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7056" y="51862"/>
            <a:ext cx="1854486" cy="1047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/>
              <a:t>Practice</a:t>
            </a:r>
            <a:endParaRPr lang="fr-FR" b="1" dirty="0" smtClean="0"/>
          </a:p>
          <a:p>
            <a:pPr algn="ctr"/>
            <a:r>
              <a:rPr lang="fr-FR" dirty="0">
                <a:solidFill>
                  <a:schemeClr val="accent4"/>
                </a:solidFill>
              </a:rPr>
              <a:t>2</a:t>
            </a:r>
            <a:r>
              <a:rPr lang="fr-FR" dirty="0" smtClean="0">
                <a:solidFill>
                  <a:schemeClr val="accent4"/>
                </a:solidFill>
              </a:rPr>
              <a:t>0 min</a:t>
            </a:r>
            <a:endParaRPr lang="fr-F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2345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199</Words>
  <Application>Microsoft Office PowerPoint</Application>
  <PresentationFormat>Grand écran</PresentationFormat>
  <Paragraphs>94</Paragraphs>
  <Slides>7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Wingdings</vt:lpstr>
      <vt:lpstr>Thème Office</vt:lpstr>
      <vt:lpstr>Python libraries</vt:lpstr>
      <vt:lpstr>Events</vt:lpstr>
      <vt:lpstr>Events</vt:lpstr>
      <vt:lpstr>Square – Rectangle - Oval</vt:lpstr>
      <vt:lpstr>Secret circle game</vt:lpstr>
      <vt:lpstr>Homework research</vt:lpstr>
      <vt:lpstr>Game : Where is the secret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libraries</dc:title>
  <dc:creator>Jonathan Faucher</dc:creator>
  <cp:lastModifiedBy>Jonathan Faucher</cp:lastModifiedBy>
  <cp:revision>66</cp:revision>
  <dcterms:created xsi:type="dcterms:W3CDTF">2021-01-08T06:08:02Z</dcterms:created>
  <dcterms:modified xsi:type="dcterms:W3CDTF">2021-01-18T06:50:02Z</dcterms:modified>
</cp:coreProperties>
</file>