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64" r:id="rId5"/>
    <p:sldId id="258" r:id="rId6"/>
    <p:sldId id="259" r:id="rId7"/>
    <p:sldId id="260" r:id="rId8"/>
    <p:sldId id="261" r:id="rId9"/>
    <p:sldId id="265" r:id="rId10"/>
    <p:sldId id="266" r:id="rId11"/>
    <p:sldId id="267"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A15C"/>
    <a:srgbClr val="44B685"/>
    <a:srgbClr val="3DB280"/>
    <a:srgbClr val="362D26"/>
    <a:srgbClr val="BAAA91"/>
    <a:srgbClr val="D8D3CC"/>
    <a:srgbClr val="9C8C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3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68A6C211-A98B-42AA-9173-4A6F7593096E}" type="datetimeFigureOut">
              <a:rPr lang="en-US" smtClean="0"/>
              <a:t>2/16/2025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34364B6-5B25-4097-AAC1-1BC78496C4BC}" type="slidenum">
              <a:rPr lang="en-US" smtClean="0"/>
              <a:t>‹Nº›</a:t>
            </a:fld>
            <a:endParaRPr lang="en-US"/>
          </a:p>
        </p:txBody>
      </p:sp>
    </p:spTree>
    <p:extLst>
      <p:ext uri="{BB962C8B-B14F-4D97-AF65-F5344CB8AC3E}">
        <p14:creationId xmlns:p14="http://schemas.microsoft.com/office/powerpoint/2010/main" val="2113521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68A6C211-A98B-42AA-9173-4A6F7593096E}" type="datetimeFigureOut">
              <a:rPr lang="en-US" smtClean="0"/>
              <a:t>2/16/2025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34364B6-5B25-4097-AAC1-1BC78496C4BC}" type="slidenum">
              <a:rPr lang="en-US" smtClean="0"/>
              <a:t>‹Nº›</a:t>
            </a:fld>
            <a:endParaRPr lang="en-US"/>
          </a:p>
        </p:txBody>
      </p:sp>
    </p:spTree>
    <p:extLst>
      <p:ext uri="{BB962C8B-B14F-4D97-AF65-F5344CB8AC3E}">
        <p14:creationId xmlns:p14="http://schemas.microsoft.com/office/powerpoint/2010/main" val="2779556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68A6C211-A98B-42AA-9173-4A6F7593096E}" type="datetimeFigureOut">
              <a:rPr lang="en-US" smtClean="0"/>
              <a:t>2/16/2025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34364B6-5B25-4097-AAC1-1BC78496C4BC}" type="slidenum">
              <a:rPr lang="en-US" smtClean="0"/>
              <a:t>‹Nº›</a:t>
            </a:fld>
            <a:endParaRPr lang="en-US"/>
          </a:p>
        </p:txBody>
      </p:sp>
    </p:spTree>
    <p:extLst>
      <p:ext uri="{BB962C8B-B14F-4D97-AF65-F5344CB8AC3E}">
        <p14:creationId xmlns:p14="http://schemas.microsoft.com/office/powerpoint/2010/main" val="59210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68A6C211-A98B-42AA-9173-4A6F7593096E}" type="datetimeFigureOut">
              <a:rPr lang="en-US" smtClean="0"/>
              <a:t>2/16/2025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34364B6-5B25-4097-AAC1-1BC78496C4BC}" type="slidenum">
              <a:rPr lang="en-US" smtClean="0"/>
              <a:t>‹Nº›</a:t>
            </a:fld>
            <a:endParaRPr lang="en-US"/>
          </a:p>
        </p:txBody>
      </p:sp>
    </p:spTree>
    <p:extLst>
      <p:ext uri="{BB962C8B-B14F-4D97-AF65-F5344CB8AC3E}">
        <p14:creationId xmlns:p14="http://schemas.microsoft.com/office/powerpoint/2010/main" val="3499384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68A6C211-A98B-42AA-9173-4A6F7593096E}" type="datetimeFigureOut">
              <a:rPr lang="en-US" smtClean="0"/>
              <a:t>2/16/2025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34364B6-5B25-4097-AAC1-1BC78496C4BC}" type="slidenum">
              <a:rPr lang="en-US" smtClean="0"/>
              <a:t>‹Nº›</a:t>
            </a:fld>
            <a:endParaRPr lang="en-US"/>
          </a:p>
        </p:txBody>
      </p:sp>
    </p:spTree>
    <p:extLst>
      <p:ext uri="{BB962C8B-B14F-4D97-AF65-F5344CB8AC3E}">
        <p14:creationId xmlns:p14="http://schemas.microsoft.com/office/powerpoint/2010/main" val="306831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68A6C211-A98B-42AA-9173-4A6F7593096E}" type="datetimeFigureOut">
              <a:rPr lang="en-US" smtClean="0"/>
              <a:t>2/16/2025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34364B6-5B25-4097-AAC1-1BC78496C4BC}" type="slidenum">
              <a:rPr lang="en-US" smtClean="0"/>
              <a:t>‹Nº›</a:t>
            </a:fld>
            <a:endParaRPr lang="en-US"/>
          </a:p>
        </p:txBody>
      </p:sp>
    </p:spTree>
    <p:extLst>
      <p:ext uri="{BB962C8B-B14F-4D97-AF65-F5344CB8AC3E}">
        <p14:creationId xmlns:p14="http://schemas.microsoft.com/office/powerpoint/2010/main" val="2052802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68A6C211-A98B-42AA-9173-4A6F7593096E}" type="datetimeFigureOut">
              <a:rPr lang="en-US" smtClean="0"/>
              <a:t>2/16/2025</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134364B6-5B25-4097-AAC1-1BC78496C4BC}" type="slidenum">
              <a:rPr lang="en-US" smtClean="0"/>
              <a:t>‹Nº›</a:t>
            </a:fld>
            <a:endParaRPr lang="en-US"/>
          </a:p>
        </p:txBody>
      </p:sp>
    </p:spTree>
    <p:extLst>
      <p:ext uri="{BB962C8B-B14F-4D97-AF65-F5344CB8AC3E}">
        <p14:creationId xmlns:p14="http://schemas.microsoft.com/office/powerpoint/2010/main" val="4116501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68A6C211-A98B-42AA-9173-4A6F7593096E}" type="datetimeFigureOut">
              <a:rPr lang="en-US" smtClean="0"/>
              <a:t>2/16/2025</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134364B6-5B25-4097-AAC1-1BC78496C4BC}" type="slidenum">
              <a:rPr lang="en-US" smtClean="0"/>
              <a:t>‹Nº›</a:t>
            </a:fld>
            <a:endParaRPr lang="en-US"/>
          </a:p>
        </p:txBody>
      </p:sp>
    </p:spTree>
    <p:extLst>
      <p:ext uri="{BB962C8B-B14F-4D97-AF65-F5344CB8AC3E}">
        <p14:creationId xmlns:p14="http://schemas.microsoft.com/office/powerpoint/2010/main" val="3573138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8A6C211-A98B-42AA-9173-4A6F7593096E}" type="datetimeFigureOut">
              <a:rPr lang="en-US" smtClean="0"/>
              <a:t>2/16/2025</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134364B6-5B25-4097-AAC1-1BC78496C4BC}" type="slidenum">
              <a:rPr lang="en-US" smtClean="0"/>
              <a:t>‹Nº›</a:t>
            </a:fld>
            <a:endParaRPr lang="en-US"/>
          </a:p>
        </p:txBody>
      </p:sp>
    </p:spTree>
    <p:extLst>
      <p:ext uri="{BB962C8B-B14F-4D97-AF65-F5344CB8AC3E}">
        <p14:creationId xmlns:p14="http://schemas.microsoft.com/office/powerpoint/2010/main" val="1736746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8A6C211-A98B-42AA-9173-4A6F7593096E}" type="datetimeFigureOut">
              <a:rPr lang="en-US" smtClean="0"/>
              <a:t>2/16/2025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34364B6-5B25-4097-AAC1-1BC78496C4BC}" type="slidenum">
              <a:rPr lang="en-US" smtClean="0"/>
              <a:t>‹Nº›</a:t>
            </a:fld>
            <a:endParaRPr lang="en-US"/>
          </a:p>
        </p:txBody>
      </p:sp>
    </p:spTree>
    <p:extLst>
      <p:ext uri="{BB962C8B-B14F-4D97-AF65-F5344CB8AC3E}">
        <p14:creationId xmlns:p14="http://schemas.microsoft.com/office/powerpoint/2010/main" val="1070903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8A6C211-A98B-42AA-9173-4A6F7593096E}" type="datetimeFigureOut">
              <a:rPr lang="en-US" smtClean="0"/>
              <a:t>2/16/2025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34364B6-5B25-4097-AAC1-1BC78496C4BC}" type="slidenum">
              <a:rPr lang="en-US" smtClean="0"/>
              <a:t>‹Nº›</a:t>
            </a:fld>
            <a:endParaRPr lang="en-US"/>
          </a:p>
        </p:txBody>
      </p:sp>
    </p:spTree>
    <p:extLst>
      <p:ext uri="{BB962C8B-B14F-4D97-AF65-F5344CB8AC3E}">
        <p14:creationId xmlns:p14="http://schemas.microsoft.com/office/powerpoint/2010/main" val="3973077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A6C211-A98B-42AA-9173-4A6F7593096E}" type="datetimeFigureOut">
              <a:rPr lang="en-US" smtClean="0"/>
              <a:t>2/16/2025</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364B6-5B25-4097-AAC1-1BC78496C4BC}" type="slidenum">
              <a:rPr lang="en-US" smtClean="0"/>
              <a:t>‹Nº›</a:t>
            </a:fld>
            <a:endParaRPr lang="en-US"/>
          </a:p>
        </p:txBody>
      </p:sp>
    </p:spTree>
    <p:extLst>
      <p:ext uri="{BB962C8B-B14F-4D97-AF65-F5344CB8AC3E}">
        <p14:creationId xmlns:p14="http://schemas.microsoft.com/office/powerpoint/2010/main" val="978897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utos usados de la venta de autos de Enterprise - Alamo Rent a Car"/>
          <p:cNvPicPr>
            <a:picLocks noChangeAspect="1" noChangeArrowheads="1"/>
          </p:cNvPicPr>
          <p:nvPr/>
        </p:nvPicPr>
        <p:blipFill rotWithShape="1">
          <a:blip r:embed="rId2">
            <a:extLst>
              <a:ext uri="{28A0092B-C50C-407E-A947-70E740481C1C}">
                <a14:useLocalDpi xmlns:a14="http://schemas.microsoft.com/office/drawing/2010/main" val="0"/>
              </a:ext>
            </a:extLst>
          </a:blip>
          <a:srcRect l="946" r="14356"/>
          <a:stretch/>
        </p:blipFill>
        <p:spPr bwMode="auto">
          <a:xfrm>
            <a:off x="2801389" y="0"/>
            <a:ext cx="939061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0" y="0"/>
            <a:ext cx="2801389" cy="6858000"/>
          </a:xfrm>
          <a:prstGeom prst="rect">
            <a:avLst/>
          </a:prstGeom>
          <a:solidFill>
            <a:srgbClr val="9C8C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3200" dirty="0" smtClean="0">
                <a:effectLst>
                  <a:outerShdw blurRad="38100" dist="38100" dir="2700000" algn="tl">
                    <a:srgbClr val="000000">
                      <a:alpha val="43137"/>
                    </a:srgbClr>
                  </a:outerShdw>
                </a:effectLst>
                <a:latin typeface="Arial Rounded MT Bold" panose="020F0704030504030204" pitchFamily="34" charset="0"/>
              </a:rPr>
              <a:t>Ventas de vehículos usados en EEUU</a:t>
            </a:r>
            <a:endParaRPr lang="en-US" sz="3200" dirty="0">
              <a:effectLst>
                <a:outerShdw blurRad="38100" dist="38100" dir="2700000" algn="tl">
                  <a:srgbClr val="000000">
                    <a:alpha val="43137"/>
                  </a:srgbClr>
                </a:outerShdw>
              </a:effectLst>
              <a:latin typeface="Arial Rounded MT Bold" panose="020F0704030504030204" pitchFamily="34" charset="0"/>
            </a:endParaRPr>
          </a:p>
        </p:txBody>
      </p:sp>
      <p:sp>
        <p:nvSpPr>
          <p:cNvPr id="6" name="Rectángulo 5"/>
          <p:cNvSpPr/>
          <p:nvPr/>
        </p:nvSpPr>
        <p:spPr>
          <a:xfrm>
            <a:off x="91440" y="6147263"/>
            <a:ext cx="2251457" cy="709353"/>
          </a:xfrm>
          <a:prstGeom prst="rect">
            <a:avLst/>
          </a:prstGeom>
          <a:solidFill>
            <a:srgbClr val="9C8C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600" dirty="0" smtClean="0">
                <a:solidFill>
                  <a:srgbClr val="D8D3CC"/>
                </a:solidFill>
                <a:effectLst>
                  <a:outerShdw blurRad="38100" dist="38100" dir="2700000" algn="tl">
                    <a:srgbClr val="000000">
                      <a:alpha val="43137"/>
                    </a:srgbClr>
                  </a:outerShdw>
                </a:effectLst>
                <a:latin typeface="Arial Rounded MT Bold" panose="020F0704030504030204" pitchFamily="34" charset="0"/>
              </a:rPr>
              <a:t>Última actualización: </a:t>
            </a:r>
            <a:r>
              <a:rPr lang="es-MX" sz="1600" dirty="0" smtClean="0">
                <a:solidFill>
                  <a:srgbClr val="D8D3CC"/>
                </a:solidFill>
                <a:effectLst>
                  <a:outerShdw blurRad="38100" dist="38100" dir="2700000" algn="tl">
                    <a:srgbClr val="000000">
                      <a:alpha val="43137"/>
                    </a:srgbClr>
                  </a:outerShdw>
                </a:effectLst>
                <a:latin typeface="Arial Rounded MT Bold" panose="020F0704030504030204" pitchFamily="34" charset="0"/>
              </a:rPr>
              <a:t>16</a:t>
            </a:r>
            <a:r>
              <a:rPr lang="es-MX" sz="1600" dirty="0" smtClean="0">
                <a:solidFill>
                  <a:srgbClr val="D8D3CC"/>
                </a:solidFill>
                <a:effectLst>
                  <a:outerShdw blurRad="38100" dist="38100" dir="2700000" algn="tl">
                    <a:srgbClr val="000000">
                      <a:alpha val="43137"/>
                    </a:srgbClr>
                  </a:outerShdw>
                </a:effectLst>
                <a:latin typeface="Arial Rounded MT Bold" panose="020F0704030504030204" pitchFamily="34" charset="0"/>
              </a:rPr>
              <a:t>/02/2025</a:t>
            </a:r>
            <a:endParaRPr lang="en-US" sz="1600" dirty="0">
              <a:solidFill>
                <a:srgbClr val="D8D3CC"/>
              </a:solidFill>
              <a:effectLst>
                <a:outerShdw blurRad="38100" dist="38100" dir="2700000" algn="tl">
                  <a:srgbClr val="000000">
                    <a:alpha val="43137"/>
                  </a:srgbClr>
                </a:outerShdw>
              </a:effectLst>
              <a:latin typeface="Arial Rounded MT Bold" panose="020F0704030504030204" pitchFamily="34" charset="0"/>
            </a:endParaRPr>
          </a:p>
        </p:txBody>
      </p:sp>
      <p:sp>
        <p:nvSpPr>
          <p:cNvPr id="7" name="Rectángulo 6"/>
          <p:cNvSpPr/>
          <p:nvPr/>
        </p:nvSpPr>
        <p:spPr>
          <a:xfrm>
            <a:off x="8778240" y="5803392"/>
            <a:ext cx="3413760" cy="1053224"/>
          </a:xfrm>
          <a:prstGeom prst="rect">
            <a:avLst/>
          </a:prstGeom>
          <a:solidFill>
            <a:srgbClr val="BAA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smtClean="0">
                <a:solidFill>
                  <a:schemeClr val="bg1"/>
                </a:solidFill>
                <a:effectLst>
                  <a:outerShdw blurRad="38100" dist="38100" dir="2700000" algn="tl">
                    <a:srgbClr val="000000">
                      <a:alpha val="43137"/>
                    </a:srgbClr>
                  </a:outerShdw>
                </a:effectLst>
                <a:latin typeface="Arial Rounded MT Bold" panose="020F0704030504030204" pitchFamily="34" charset="0"/>
              </a:rPr>
              <a:t>ESTUDIANTE:</a:t>
            </a:r>
          </a:p>
          <a:p>
            <a:r>
              <a:rPr lang="es-MX" sz="2000" dirty="0" smtClean="0">
                <a:solidFill>
                  <a:srgbClr val="3DA15C"/>
                </a:solidFill>
                <a:effectLst>
                  <a:outerShdw blurRad="38100" dist="38100" dir="2700000" algn="tl">
                    <a:srgbClr val="000000">
                      <a:alpha val="43137"/>
                    </a:srgbClr>
                  </a:outerShdw>
                </a:effectLst>
                <a:latin typeface="Arial Rounded MT Bold" panose="020F0704030504030204" pitchFamily="34" charset="0"/>
              </a:rPr>
              <a:t>Gonzalo Leonel Gramajo</a:t>
            </a:r>
            <a:endParaRPr lang="en-US" sz="2000" dirty="0">
              <a:solidFill>
                <a:srgbClr val="3DA15C"/>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3089589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2801389" cy="6858000"/>
          </a:xfrm>
          <a:prstGeom prst="rect">
            <a:avLst/>
          </a:prstGeom>
          <a:solidFill>
            <a:srgbClr val="9C8C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3200" dirty="0" smtClean="0">
                <a:effectLst>
                  <a:outerShdw blurRad="38100" dist="38100" dir="2700000" algn="tl">
                    <a:srgbClr val="000000">
                      <a:alpha val="43137"/>
                    </a:srgbClr>
                  </a:outerShdw>
                </a:effectLst>
                <a:latin typeface="Arial Rounded MT Bold" panose="020F0704030504030204" pitchFamily="34" charset="0"/>
              </a:rPr>
              <a:t>Preferencias </a:t>
            </a:r>
            <a:r>
              <a:rPr lang="es-MX" sz="3200" dirty="0" smtClean="0">
                <a:effectLst>
                  <a:outerShdw blurRad="38100" dist="38100" dir="2700000" algn="tl">
                    <a:srgbClr val="000000">
                      <a:alpha val="43137"/>
                    </a:srgbClr>
                  </a:outerShdw>
                </a:effectLst>
                <a:latin typeface="Arial Rounded MT Bold" panose="020F0704030504030204" pitchFamily="34" charset="0"/>
              </a:rPr>
              <a:t>(</a:t>
            </a:r>
            <a:r>
              <a:rPr lang="es-MX" sz="3200" dirty="0" smtClean="0">
                <a:effectLst>
                  <a:outerShdw blurRad="38100" dist="38100" dir="2700000" algn="tl">
                    <a:srgbClr val="000000">
                      <a:alpha val="43137"/>
                    </a:srgbClr>
                  </a:outerShdw>
                </a:effectLst>
                <a:latin typeface="Arial Rounded MT Bold" panose="020F0704030504030204" pitchFamily="34" charset="0"/>
              </a:rPr>
              <a:t>colores)</a:t>
            </a:r>
            <a:endParaRPr lang="en-US" sz="3200" dirty="0">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2803499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2801389" cy="6858000"/>
          </a:xfrm>
          <a:prstGeom prst="rect">
            <a:avLst/>
          </a:prstGeom>
          <a:solidFill>
            <a:srgbClr val="9C8C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3200" dirty="0" smtClean="0">
                <a:effectLst>
                  <a:outerShdw blurRad="38100" dist="38100" dir="2700000" algn="tl">
                    <a:srgbClr val="000000">
                      <a:alpha val="43137"/>
                    </a:srgbClr>
                  </a:outerShdw>
                </a:effectLst>
                <a:latin typeface="Arial Rounded MT Bold" panose="020F0704030504030204" pitchFamily="34" charset="0"/>
              </a:rPr>
              <a:t>Preferencias </a:t>
            </a:r>
            <a:r>
              <a:rPr lang="es-MX" sz="3200" dirty="0" smtClean="0">
                <a:effectLst>
                  <a:outerShdw blurRad="38100" dist="38100" dir="2700000" algn="tl">
                    <a:srgbClr val="000000">
                      <a:alpha val="43137"/>
                    </a:srgbClr>
                  </a:outerShdw>
                </a:effectLst>
                <a:latin typeface="Arial Rounded MT Bold" panose="020F0704030504030204" pitchFamily="34" charset="0"/>
              </a:rPr>
              <a:t>(</a:t>
            </a:r>
            <a:r>
              <a:rPr lang="es-MX" sz="3200" dirty="0" smtClean="0">
                <a:effectLst>
                  <a:outerShdw blurRad="38100" dist="38100" dir="2700000" algn="tl">
                    <a:srgbClr val="000000">
                      <a:alpha val="43137"/>
                    </a:srgbClr>
                  </a:outerShdw>
                </a:effectLst>
                <a:latin typeface="Arial Rounded MT Bold" panose="020F0704030504030204" pitchFamily="34" charset="0"/>
              </a:rPr>
              <a:t>transmisión)</a:t>
            </a:r>
            <a:endParaRPr lang="en-US" sz="3200" dirty="0">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1175566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2801389" cy="6858000"/>
          </a:xfrm>
          <a:prstGeom prst="rect">
            <a:avLst/>
          </a:prstGeom>
          <a:solidFill>
            <a:srgbClr val="9C8C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3200" dirty="0" smtClean="0">
                <a:effectLst>
                  <a:outerShdw blurRad="38100" dist="38100" dir="2700000" algn="tl">
                    <a:srgbClr val="000000">
                      <a:alpha val="43137"/>
                    </a:srgbClr>
                  </a:outerShdw>
                </a:effectLst>
                <a:latin typeface="Arial Rounded MT Bold" panose="020F0704030504030204" pitchFamily="34" charset="0"/>
              </a:rPr>
              <a:t>Conclusión</a:t>
            </a:r>
            <a:endParaRPr lang="en-US" sz="3200" dirty="0">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1104176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2801389" cy="6858000"/>
          </a:xfrm>
          <a:prstGeom prst="rect">
            <a:avLst/>
          </a:prstGeom>
          <a:solidFill>
            <a:srgbClr val="9C8C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3200" dirty="0" smtClean="0">
                <a:effectLst>
                  <a:outerShdw blurRad="38100" dist="38100" dir="2700000" algn="tl">
                    <a:srgbClr val="000000">
                      <a:alpha val="43137"/>
                    </a:srgbClr>
                  </a:outerShdw>
                </a:effectLst>
                <a:latin typeface="Arial Rounded MT Bold" panose="020F0704030504030204" pitchFamily="34" charset="0"/>
              </a:rPr>
              <a:t>Introducción y glosario</a:t>
            </a:r>
            <a:endParaRPr lang="en-US" sz="3200" dirty="0">
              <a:effectLst>
                <a:outerShdw blurRad="38100" dist="38100" dir="2700000" algn="tl">
                  <a:srgbClr val="000000">
                    <a:alpha val="43137"/>
                  </a:srgbClr>
                </a:outerShdw>
              </a:effectLst>
              <a:latin typeface="Arial Rounded MT Bold" panose="020F0704030504030204" pitchFamily="34" charset="0"/>
            </a:endParaRPr>
          </a:p>
        </p:txBody>
      </p:sp>
      <p:sp>
        <p:nvSpPr>
          <p:cNvPr id="2" name="CuadroTexto 1"/>
          <p:cNvSpPr txBox="1"/>
          <p:nvPr/>
        </p:nvSpPr>
        <p:spPr>
          <a:xfrm>
            <a:off x="4099867" y="2945398"/>
            <a:ext cx="7011940" cy="3139321"/>
          </a:xfrm>
          <a:prstGeom prst="rect">
            <a:avLst/>
          </a:prstGeom>
          <a:noFill/>
        </p:spPr>
        <p:txBody>
          <a:bodyPr wrap="square" rtlCol="0">
            <a:spAutoFit/>
          </a:bodyPr>
          <a:lstStyle/>
          <a:p>
            <a:r>
              <a:rPr lang="es-MX" b="1" dirty="0" smtClean="0">
                <a:solidFill>
                  <a:srgbClr val="3DA15C"/>
                </a:solidFill>
              </a:rPr>
              <a:t>MMR:</a:t>
            </a:r>
            <a:r>
              <a:rPr lang="es-MX" b="1" dirty="0" smtClean="0">
                <a:solidFill>
                  <a:schemeClr val="accent1">
                    <a:lumMod val="50000"/>
                  </a:schemeClr>
                </a:solidFill>
              </a:rPr>
              <a:t> </a:t>
            </a:r>
            <a:r>
              <a:rPr lang="es-MX" dirty="0" smtClean="0"/>
              <a:t>Manheim market report o informe de mercado de Manheim, es un indicador objetivo del valor de mercado estimado del vehículo.</a:t>
            </a:r>
          </a:p>
          <a:p>
            <a:endParaRPr lang="es-MX" dirty="0"/>
          </a:p>
          <a:p>
            <a:r>
              <a:rPr lang="es-MX" b="1" dirty="0">
                <a:solidFill>
                  <a:srgbClr val="3DA15C"/>
                </a:solidFill>
              </a:rPr>
              <a:t>ODOMETRO:</a:t>
            </a:r>
            <a:r>
              <a:rPr lang="es-MX" b="1" dirty="0">
                <a:solidFill>
                  <a:schemeClr val="accent1">
                    <a:lumMod val="50000"/>
                  </a:schemeClr>
                </a:solidFill>
              </a:rPr>
              <a:t> </a:t>
            </a:r>
            <a:r>
              <a:rPr lang="es-MX" dirty="0"/>
              <a:t>e</a:t>
            </a:r>
            <a:r>
              <a:rPr lang="es-MX" dirty="0" smtClean="0"/>
              <a:t>s la distancia total recorrida por el vehículo en millas. Esto también se encuentra en kilómetros (KILOMETRAJE) para ser más entendible por los usuarios latinoamericanos.</a:t>
            </a:r>
          </a:p>
          <a:p>
            <a:endParaRPr lang="es-MX" dirty="0"/>
          </a:p>
          <a:p>
            <a:r>
              <a:rPr lang="es-MX" b="1" dirty="0">
                <a:solidFill>
                  <a:srgbClr val="3DA15C"/>
                </a:solidFill>
              </a:rPr>
              <a:t>ESTADO:</a:t>
            </a:r>
            <a:r>
              <a:rPr lang="es-MX" b="1" dirty="0">
                <a:solidFill>
                  <a:schemeClr val="accent1">
                    <a:lumMod val="50000"/>
                  </a:schemeClr>
                </a:solidFill>
              </a:rPr>
              <a:t> </a:t>
            </a:r>
            <a:r>
              <a:rPr lang="es-MX" dirty="0" smtClean="0"/>
              <a:t>es el estado de EEUU donde está registrado el vehículo. Sería análogo a las provincias en Argentina.</a:t>
            </a:r>
          </a:p>
          <a:p>
            <a:endParaRPr lang="es-MX" dirty="0"/>
          </a:p>
          <a:p>
            <a:r>
              <a:rPr lang="es-MX" b="1" dirty="0">
                <a:solidFill>
                  <a:srgbClr val="3DA15C"/>
                </a:solidFill>
              </a:rPr>
              <a:t>AÑO:</a:t>
            </a:r>
            <a:r>
              <a:rPr lang="es-MX" b="1" dirty="0">
                <a:solidFill>
                  <a:schemeClr val="accent1">
                    <a:lumMod val="50000"/>
                  </a:schemeClr>
                </a:solidFill>
              </a:rPr>
              <a:t> </a:t>
            </a:r>
            <a:r>
              <a:rPr lang="es-MX" dirty="0" smtClean="0"/>
              <a:t>es el año de fabricación del vehículo.</a:t>
            </a:r>
            <a:endParaRPr lang="en-US" dirty="0"/>
          </a:p>
        </p:txBody>
      </p:sp>
      <p:sp>
        <p:nvSpPr>
          <p:cNvPr id="8" name="CuadroTexto 7"/>
          <p:cNvSpPr txBox="1"/>
          <p:nvPr/>
        </p:nvSpPr>
        <p:spPr>
          <a:xfrm>
            <a:off x="3559540" y="572697"/>
            <a:ext cx="8092594" cy="2031325"/>
          </a:xfrm>
          <a:prstGeom prst="rect">
            <a:avLst/>
          </a:prstGeom>
          <a:noFill/>
        </p:spPr>
        <p:txBody>
          <a:bodyPr wrap="square" rtlCol="0">
            <a:spAutoFit/>
          </a:bodyPr>
          <a:lstStyle/>
          <a:p>
            <a:r>
              <a:rPr lang="es-MX" dirty="0" smtClean="0"/>
              <a:t>A continuación se detallan algunas palabras clave que se usaran en el análisis de los vehículos usados que se vendieron en Estados Unidos en los años 2014 a 2015. Hay que tener en cuenta que los datos no representan el total de autos vendidos en EEUU en ese periodo. Por otro lado, el análisis está dirigido a posibles vendedores de vehículos, por lo que se detallarán métricas que son útiles para los posibles interesados en vender vehículos en EEUU, aunque también puede ser interesante para alguien que quiera comprar un vehículo</a:t>
            </a:r>
            <a:r>
              <a:rPr lang="es-MX" dirty="0" smtClean="0"/>
              <a:t>.</a:t>
            </a:r>
            <a:endParaRPr lang="en-US" dirty="0"/>
          </a:p>
        </p:txBody>
      </p:sp>
    </p:spTree>
    <p:extLst>
      <p:ext uri="{BB962C8B-B14F-4D97-AF65-F5344CB8AC3E}">
        <p14:creationId xmlns:p14="http://schemas.microsoft.com/office/powerpoint/2010/main" val="1800892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2801389" cy="6858000"/>
          </a:xfrm>
          <a:prstGeom prst="rect">
            <a:avLst/>
          </a:prstGeom>
          <a:solidFill>
            <a:srgbClr val="9C8C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3200" dirty="0">
                <a:effectLst>
                  <a:outerShdw blurRad="38100" dist="38100" dir="2700000" algn="tl">
                    <a:srgbClr val="000000">
                      <a:alpha val="43137"/>
                    </a:srgbClr>
                  </a:outerShdw>
                </a:effectLst>
                <a:latin typeface="Arial Rounded MT Bold" panose="020F0704030504030204" pitchFamily="34" charset="0"/>
              </a:rPr>
              <a:t>V</a:t>
            </a:r>
            <a:r>
              <a:rPr lang="es-MX" sz="3200" dirty="0" smtClean="0">
                <a:effectLst>
                  <a:outerShdw blurRad="38100" dist="38100" dir="2700000" algn="tl">
                    <a:srgbClr val="000000">
                      <a:alpha val="43137"/>
                    </a:srgbClr>
                  </a:outerShdw>
                </a:effectLst>
                <a:latin typeface="Arial Rounded MT Bold" panose="020F0704030504030204" pitchFamily="34" charset="0"/>
              </a:rPr>
              <a:t>entas en </a:t>
            </a:r>
            <a:r>
              <a:rPr lang="es-MX" sz="3200" dirty="0" smtClean="0">
                <a:effectLst>
                  <a:outerShdw blurRad="38100" dist="38100" dir="2700000" algn="tl">
                    <a:srgbClr val="000000">
                      <a:alpha val="43137"/>
                    </a:srgbClr>
                  </a:outerShdw>
                </a:effectLst>
                <a:latin typeface="Arial Rounded MT Bold" panose="020F0704030504030204" pitchFamily="34" charset="0"/>
              </a:rPr>
              <a:t>el tiempo</a:t>
            </a:r>
            <a:endParaRPr lang="en-US" sz="3200" dirty="0">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2332604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2801389" cy="6858000"/>
          </a:xfrm>
          <a:prstGeom prst="rect">
            <a:avLst/>
          </a:prstGeom>
          <a:solidFill>
            <a:srgbClr val="9C8C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3200" dirty="0" smtClean="0">
                <a:effectLst>
                  <a:outerShdw blurRad="38100" dist="38100" dir="2700000" algn="tl">
                    <a:srgbClr val="000000">
                      <a:alpha val="43137"/>
                    </a:srgbClr>
                  </a:outerShdw>
                </a:effectLst>
                <a:latin typeface="Arial Rounded MT Bold" panose="020F0704030504030204" pitchFamily="34" charset="0"/>
              </a:rPr>
              <a:t>Ventas y</a:t>
            </a:r>
          </a:p>
          <a:p>
            <a:r>
              <a:rPr lang="es-MX" sz="3200" dirty="0" smtClean="0">
                <a:effectLst>
                  <a:outerShdw blurRad="38100" dist="38100" dir="2700000" algn="tl">
                    <a:srgbClr val="000000">
                      <a:alpha val="43137"/>
                    </a:srgbClr>
                  </a:outerShdw>
                </a:effectLst>
                <a:latin typeface="Arial Rounded MT Bold" panose="020F0704030504030204" pitchFamily="34" charset="0"/>
              </a:rPr>
              <a:t>año de fabricación</a:t>
            </a:r>
            <a:endParaRPr lang="en-US" sz="3200" dirty="0">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1598315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2801389" cy="6858000"/>
          </a:xfrm>
          <a:prstGeom prst="rect">
            <a:avLst/>
          </a:prstGeom>
          <a:solidFill>
            <a:srgbClr val="9C8C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3200" dirty="0" smtClean="0">
                <a:effectLst>
                  <a:outerShdw blurRad="38100" dist="38100" dir="2700000" algn="tl">
                    <a:srgbClr val="000000">
                      <a:alpha val="43137"/>
                    </a:srgbClr>
                  </a:outerShdw>
                </a:effectLst>
                <a:latin typeface="Arial Rounded MT Bold" panose="020F0704030504030204" pitchFamily="34" charset="0"/>
              </a:rPr>
              <a:t>Ventas vs MMR (mapa)</a:t>
            </a:r>
            <a:endParaRPr lang="en-US" sz="3200" dirty="0">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2572395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2801389" cy="6858000"/>
          </a:xfrm>
          <a:prstGeom prst="rect">
            <a:avLst/>
          </a:prstGeom>
          <a:solidFill>
            <a:srgbClr val="9C8C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3200" dirty="0" smtClean="0">
                <a:effectLst>
                  <a:outerShdw blurRad="38100" dist="38100" dir="2700000" algn="tl">
                    <a:srgbClr val="000000">
                      <a:alpha val="43137"/>
                    </a:srgbClr>
                  </a:outerShdw>
                </a:effectLst>
                <a:latin typeface="Arial Rounded MT Bold" panose="020F0704030504030204" pitchFamily="34" charset="0"/>
              </a:rPr>
              <a:t>Ventas vs MMR (comparado)</a:t>
            </a:r>
            <a:endParaRPr lang="en-US" sz="3200" dirty="0">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1695157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2801389" cy="6858000"/>
          </a:xfrm>
          <a:prstGeom prst="rect">
            <a:avLst/>
          </a:prstGeom>
          <a:solidFill>
            <a:srgbClr val="9C8C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3200" dirty="0" smtClean="0">
                <a:effectLst>
                  <a:outerShdw blurRad="38100" dist="38100" dir="2700000" algn="tl">
                    <a:srgbClr val="000000">
                      <a:alpha val="43137"/>
                    </a:srgbClr>
                  </a:outerShdw>
                </a:effectLst>
                <a:latin typeface="Arial Rounded MT Bold" panose="020F0704030504030204" pitchFamily="34" charset="0"/>
              </a:rPr>
              <a:t>Vendedores vs MMR</a:t>
            </a:r>
            <a:endParaRPr lang="en-US" sz="3200" dirty="0">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133328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2801389" cy="6858000"/>
          </a:xfrm>
          <a:prstGeom prst="rect">
            <a:avLst/>
          </a:prstGeom>
          <a:solidFill>
            <a:srgbClr val="9C8C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3200" dirty="0" smtClean="0">
                <a:effectLst>
                  <a:outerShdw blurRad="38100" dist="38100" dir="2700000" algn="tl">
                    <a:srgbClr val="000000">
                      <a:alpha val="43137"/>
                    </a:srgbClr>
                  </a:outerShdw>
                </a:effectLst>
                <a:latin typeface="Arial Rounded MT Bold" panose="020F0704030504030204" pitchFamily="34" charset="0"/>
              </a:rPr>
              <a:t>Preferencias </a:t>
            </a:r>
            <a:r>
              <a:rPr lang="es-MX" sz="3200" dirty="0" smtClean="0">
                <a:effectLst>
                  <a:outerShdw blurRad="38100" dist="38100" dir="2700000" algn="tl">
                    <a:srgbClr val="000000">
                      <a:alpha val="43137"/>
                    </a:srgbClr>
                  </a:outerShdw>
                </a:effectLst>
                <a:latin typeface="Arial Rounded MT Bold" panose="020F0704030504030204" pitchFamily="34" charset="0"/>
              </a:rPr>
              <a:t>(fabricantes)</a:t>
            </a:r>
            <a:endParaRPr lang="en-US" sz="3200" dirty="0">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2737288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2801389" cy="6858000"/>
          </a:xfrm>
          <a:prstGeom prst="rect">
            <a:avLst/>
          </a:prstGeom>
          <a:solidFill>
            <a:srgbClr val="9C8C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3200" dirty="0" smtClean="0">
                <a:effectLst>
                  <a:outerShdw blurRad="38100" dist="38100" dir="2700000" algn="tl">
                    <a:srgbClr val="000000">
                      <a:alpha val="43137"/>
                    </a:srgbClr>
                  </a:outerShdw>
                </a:effectLst>
                <a:latin typeface="Arial Rounded MT Bold" panose="020F0704030504030204" pitchFamily="34" charset="0"/>
              </a:rPr>
              <a:t>Preferencias </a:t>
            </a:r>
            <a:r>
              <a:rPr lang="es-MX" sz="3200" dirty="0" smtClean="0">
                <a:effectLst>
                  <a:outerShdw blurRad="38100" dist="38100" dir="2700000" algn="tl">
                    <a:srgbClr val="000000">
                      <a:alpha val="43137"/>
                    </a:srgbClr>
                  </a:outerShdw>
                </a:effectLst>
                <a:latin typeface="Arial Rounded MT Bold" panose="020F0704030504030204" pitchFamily="34" charset="0"/>
              </a:rPr>
              <a:t>(</a:t>
            </a:r>
            <a:r>
              <a:rPr lang="es-MX" sz="3200" dirty="0" smtClean="0">
                <a:effectLst>
                  <a:outerShdw blurRad="38100" dist="38100" dir="2700000" algn="tl">
                    <a:srgbClr val="000000">
                      <a:alpha val="43137"/>
                    </a:srgbClr>
                  </a:outerShdw>
                </a:effectLst>
                <a:latin typeface="Arial Rounded MT Bold" panose="020F0704030504030204" pitchFamily="34" charset="0"/>
              </a:rPr>
              <a:t>kilometraje)</a:t>
            </a:r>
            <a:endParaRPr lang="en-US" sz="3200" dirty="0">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182753420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242</Words>
  <Application>Microsoft Office PowerPoint</Application>
  <PresentationFormat>Panorámica</PresentationFormat>
  <Paragraphs>24</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Arial Rounded MT Bold</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Gonzalo</dc:creator>
  <cp:lastModifiedBy>Gonzalo</cp:lastModifiedBy>
  <cp:revision>19</cp:revision>
  <dcterms:created xsi:type="dcterms:W3CDTF">2025-02-06T00:49:35Z</dcterms:created>
  <dcterms:modified xsi:type="dcterms:W3CDTF">2025-02-16T19:12:01Z</dcterms:modified>
</cp:coreProperties>
</file>