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878" y="1792030"/>
            <a:ext cx="8945558" cy="1452032"/>
          </a:xfrm>
        </p:spPr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6278" y="3696799"/>
            <a:ext cx="7197726" cy="305473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l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tham gia : Đỗ Thông minh</a:t>
            </a: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LÊ BÁ VŨ</a:t>
            </a: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Bùi mạnh hùng</a:t>
            </a: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95;p19"/>
          <p:cNvSpPr txBox="1">
            <a:spLocks/>
          </p:cNvSpPr>
          <p:nvPr/>
        </p:nvSpPr>
        <p:spPr>
          <a:xfrm>
            <a:off x="2830534" y="499650"/>
            <a:ext cx="6910365" cy="787169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Lancelot"/>
              <a:buNone/>
              <a:defRPr sz="2000" b="0" i="0" u="none" strike="noStrike" cap="none">
                <a:solidFill>
                  <a:schemeClr val="dk1"/>
                </a:solidFill>
                <a:latin typeface="Lancelot"/>
                <a:ea typeface="Lancelot"/>
                <a:cs typeface="Lancelot"/>
                <a:sym typeface="Lancelot"/>
              </a:defRPr>
            </a:lvl9pPr>
          </a:lstStyle>
          <a:p>
            <a:pPr marL="0" indent="0"/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KIẾN TRÚC HÀ NỘI</a:t>
            </a:r>
          </a:p>
          <a:p>
            <a:pPr marL="0" indent="0"/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Logo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59" y="92933"/>
            <a:ext cx="1760532" cy="1600605"/>
          </a:xfrm>
          <a:prstGeom prst="rect">
            <a:avLst/>
          </a:prstGeom>
        </p:spPr>
      </p:pic>
      <p:pic>
        <p:nvPicPr>
          <p:cNvPr id="7" name="Picture 2" descr="Không có mô tả ảnh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8" y="92932"/>
            <a:ext cx="1757696" cy="175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0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36" y="449166"/>
            <a:ext cx="10131425" cy="1456267"/>
          </a:xfrm>
        </p:spPr>
        <p:txBody>
          <a:bodyPr/>
          <a:lstStyle/>
          <a:p>
            <a:r>
              <a:rPr lang="vi-VN" dirty="0"/>
              <a:t>2.2. Giới thiệu cú pháp JavaScript cơ bản </a:t>
            </a:r>
            <a:br>
              <a:rPr lang="vi-V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69" y="1723323"/>
            <a:ext cx="3185444" cy="1771907"/>
          </a:xfrm>
        </p:spPr>
        <p:txBody>
          <a:bodyPr/>
          <a:lstStyle/>
          <a:p>
            <a:r>
              <a:rPr lang="en-US" dirty="0" smtClean="0"/>
              <a:t>2.2.1</a:t>
            </a:r>
            <a:r>
              <a:rPr lang="vi-VN" dirty="0" smtClean="0"/>
              <a:t>Biến </a:t>
            </a:r>
            <a:r>
              <a:rPr lang="vi-VN" dirty="0"/>
              <a:t>và kiểu dữ liệu : </a:t>
            </a:r>
            <a:endParaRPr lang="en-US" dirty="0"/>
          </a:p>
          <a:p>
            <a:pPr lvl="0"/>
            <a:r>
              <a:rPr lang="en-US" dirty="0" err="1" smtClean="0"/>
              <a:t>Biến</a:t>
            </a:r>
            <a:r>
              <a:rPr lang="en-US" dirty="0" smtClean="0"/>
              <a:t> (Variables):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, let, </a:t>
            </a:r>
            <a:r>
              <a:rPr lang="en-US" dirty="0" err="1" smtClean="0"/>
              <a:t>hoặc</a:t>
            </a:r>
            <a:r>
              <a:rPr lang="en-US" dirty="0" smtClean="0"/>
              <a:t> const.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029901" y="3315299"/>
            <a:ext cx="2633980" cy="859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5801" y="4473628"/>
            <a:ext cx="2978080" cy="2397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Types): JavaScript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(number), </a:t>
            </a:r>
            <a:r>
              <a:rPr lang="en-US" dirty="0" err="1"/>
              <a:t>chuỗi</a:t>
            </a:r>
            <a:r>
              <a:rPr lang="en-US" dirty="0"/>
              <a:t> (string), </a:t>
            </a:r>
            <a:r>
              <a:rPr lang="en-US" dirty="0" err="1"/>
              <a:t>boolean</a:t>
            </a:r>
            <a:r>
              <a:rPr lang="en-US" dirty="0"/>
              <a:t> (true </a:t>
            </a:r>
            <a:r>
              <a:rPr lang="en-US" dirty="0" err="1"/>
              <a:t>hoặc</a:t>
            </a:r>
            <a:r>
              <a:rPr lang="en-US" dirty="0"/>
              <a:t> false), </a:t>
            </a:r>
            <a:r>
              <a:rPr lang="en-US" dirty="0" err="1"/>
              <a:t>mảng</a:t>
            </a:r>
            <a:r>
              <a:rPr lang="en-US" dirty="0"/>
              <a:t> (array),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(object),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84565" y="1417623"/>
            <a:ext cx="4237999" cy="177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2.2.2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/>
              <a:t>lệnh</a:t>
            </a:r>
            <a:r>
              <a:rPr lang="en-US" dirty="0"/>
              <a:t> (Statements):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21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5478048" y="2858099"/>
            <a:ext cx="4256405" cy="457200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5384565" y="3672289"/>
            <a:ext cx="3255233" cy="15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(Expressions):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5586950" y="4953240"/>
            <a:ext cx="20193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75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15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64" y="997179"/>
            <a:ext cx="3158064" cy="775158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2.2.3</a:t>
            </a:r>
            <a:r>
              <a:rPr lang="vi-VN" sz="1400" b="1" dirty="0" smtClean="0"/>
              <a:t> </a:t>
            </a:r>
            <a:r>
              <a:rPr lang="vi-VN" sz="1400" b="1" dirty="0"/>
              <a:t>Điều khiển luồng : 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14" y="1474408"/>
            <a:ext cx="3156357" cy="1489896"/>
          </a:xfrm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if-else: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46798" y="2730229"/>
            <a:ext cx="4196080" cy="130048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28414" y="4428731"/>
            <a:ext cx="3156357" cy="680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(Loops):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qua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73664" y="817107"/>
            <a:ext cx="3912600" cy="131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 </a:t>
            </a:r>
            <a:r>
              <a:rPr lang="en-US" dirty="0" smtClean="0"/>
              <a:t>2.2.4</a:t>
            </a:r>
            <a:r>
              <a:rPr lang="vi-VN" dirty="0" smtClean="0"/>
              <a:t> </a:t>
            </a:r>
            <a:r>
              <a:rPr lang="vi-VN" dirty="0"/>
              <a:t>Hàm : </a:t>
            </a:r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(Functions):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33948" y="3548720"/>
            <a:ext cx="4129638" cy="109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 </a:t>
            </a:r>
            <a:r>
              <a:rPr lang="en-US" dirty="0" smtClean="0"/>
              <a:t>2.2.5</a:t>
            </a:r>
            <a:r>
              <a:rPr lang="vi-VN" dirty="0" smtClean="0"/>
              <a:t> </a:t>
            </a:r>
            <a:r>
              <a:rPr lang="vi-VN" dirty="0"/>
              <a:t>Đối tượng : </a:t>
            </a:r>
            <a:endParaRPr lang="en-US" dirty="0"/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(Objects):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11264" y="5376180"/>
            <a:ext cx="3374390" cy="87058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7173664" y="2120629"/>
            <a:ext cx="3973195" cy="12192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7233948" y="4768813"/>
            <a:ext cx="3671740" cy="194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8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30745" y="266700"/>
            <a:ext cx="4709054" cy="1784879"/>
          </a:xfrm>
        </p:spPr>
        <p:txBody>
          <a:bodyPr/>
          <a:lstStyle/>
          <a:p>
            <a:r>
              <a:rPr lang="vi-VN" sz="2000" dirty="0"/>
              <a:t> </a:t>
            </a:r>
            <a:r>
              <a:rPr lang="en-US" sz="2000" dirty="0" smtClean="0"/>
              <a:t>2.2.6</a:t>
            </a:r>
            <a:r>
              <a:rPr lang="vi-VN" sz="2000" dirty="0" smtClean="0"/>
              <a:t> </a:t>
            </a:r>
            <a:r>
              <a:rPr lang="vi-VN" sz="2000" dirty="0"/>
              <a:t>Sự kiện : </a:t>
            </a:r>
            <a:endParaRPr lang="en-US" sz="2000" dirty="0"/>
          </a:p>
          <a:p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(Events):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phản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16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web.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16986" y="2951905"/>
            <a:ext cx="8517464" cy="3772745"/>
          </a:xfrm>
        </p:spPr>
        <p:txBody>
          <a:bodyPr/>
          <a:lstStyle/>
          <a:p>
            <a:r>
              <a:rPr lang="en-US" sz="1400" dirty="0" smtClean="0"/>
              <a:t>2.2.7</a:t>
            </a:r>
            <a:r>
              <a:rPr lang="vi-VN" sz="1400" dirty="0" smtClean="0"/>
              <a:t> </a:t>
            </a:r>
            <a:r>
              <a:rPr lang="vi-VN" sz="1400" dirty="0"/>
              <a:t>Bất đồng bộ và AJAX : </a:t>
            </a:r>
            <a:endParaRPr lang="en-US" sz="1400" dirty="0"/>
          </a:p>
          <a:p>
            <a:r>
              <a:rPr lang="en-US" sz="1400" dirty="0"/>
              <a:t>JavaScript </a:t>
            </a:r>
            <a:r>
              <a:rPr lang="en-US" sz="1400" dirty="0" err="1"/>
              <a:t>cũng</a:t>
            </a:r>
            <a:r>
              <a:rPr lang="en-US" sz="1400" dirty="0"/>
              <a:t> </a:t>
            </a:r>
            <a:r>
              <a:rPr lang="en-US" sz="1400" dirty="0" err="1"/>
              <a:t>hỗ</a:t>
            </a:r>
            <a:r>
              <a:rPr lang="en-US" sz="1400" dirty="0"/>
              <a:t> </a:t>
            </a:r>
            <a:r>
              <a:rPr lang="en-US" sz="1400" dirty="0" err="1"/>
              <a:t>trợ</a:t>
            </a:r>
            <a:r>
              <a:rPr lang="en-US" sz="1400" dirty="0"/>
              <a:t> </a:t>
            </a: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bất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qua Promise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async</a:t>
            </a:r>
            <a:r>
              <a:rPr lang="en-US" sz="1400" dirty="0"/>
              <a:t>/await,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phép</a:t>
            </a:r>
            <a:r>
              <a:rPr lang="en-US" sz="1400" dirty="0"/>
              <a:t> </a:t>
            </a: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hoạt</a:t>
            </a:r>
            <a:r>
              <a:rPr lang="en-US" sz="1400" dirty="0"/>
              <a:t> </a:t>
            </a:r>
            <a:r>
              <a:rPr lang="en-US" sz="1400" dirty="0" err="1"/>
              <a:t>động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chờ</a:t>
            </a:r>
            <a:r>
              <a:rPr lang="en-US" sz="1400" dirty="0"/>
              <a:t> </a:t>
            </a:r>
            <a:r>
              <a:rPr lang="en-US" sz="1400" dirty="0" err="1"/>
              <a:t>đợi</a:t>
            </a:r>
            <a:r>
              <a:rPr lang="en-US" sz="1400" dirty="0"/>
              <a:t>, </a:t>
            </a:r>
            <a:r>
              <a:rPr lang="en-US" sz="1400" dirty="0" err="1"/>
              <a:t>chẳng</a:t>
            </a:r>
            <a:r>
              <a:rPr lang="en-US" sz="1400" dirty="0"/>
              <a:t> </a:t>
            </a:r>
            <a:r>
              <a:rPr lang="en-US" sz="1400" dirty="0" err="1"/>
              <a:t>hạn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tải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máy</a:t>
            </a:r>
            <a:r>
              <a:rPr lang="en-US" sz="1400" dirty="0"/>
              <a:t> </a:t>
            </a:r>
            <a:r>
              <a:rPr lang="en-US" sz="1400" dirty="0" err="1"/>
              <a:t>chủ</a:t>
            </a:r>
            <a:r>
              <a:rPr lang="en-US" sz="1400" dirty="0"/>
              <a:t>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AJAX.</a:t>
            </a:r>
          </a:p>
          <a:p>
            <a:r>
              <a:rPr lang="en-US" sz="1400" dirty="0"/>
              <a:t> </a:t>
            </a:r>
          </a:p>
          <a:p>
            <a:r>
              <a:rPr lang="vi-VN" sz="1400" dirty="0"/>
              <a:t>  </a:t>
            </a:r>
            <a:r>
              <a:rPr lang="en-US" sz="1400" dirty="0" smtClean="0"/>
              <a:t>2.2</a:t>
            </a:r>
            <a:r>
              <a:rPr lang="vi-VN" sz="1400" dirty="0" smtClean="0"/>
              <a:t>.8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Thư</a:t>
            </a:r>
            <a:r>
              <a:rPr lang="en-US" sz="1400" dirty="0"/>
              <a:t> </a:t>
            </a:r>
            <a:r>
              <a:rPr lang="en-US" sz="1400" dirty="0" err="1"/>
              <a:t>Viện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Framework</a:t>
            </a:r>
            <a:r>
              <a:rPr lang="vi-VN" sz="1400" dirty="0"/>
              <a:t> : </a:t>
            </a:r>
            <a:endParaRPr lang="en-US" sz="1400" dirty="0"/>
          </a:p>
          <a:p>
            <a:pPr lvl="0"/>
            <a:r>
              <a:rPr lang="en-US" sz="1400" dirty="0"/>
              <a:t>JavaScript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thư</a:t>
            </a:r>
            <a:r>
              <a:rPr lang="en-US" sz="1400" dirty="0"/>
              <a:t> </a:t>
            </a:r>
            <a:r>
              <a:rPr lang="en-US" sz="1400" dirty="0" err="1"/>
              <a:t>viện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framework </a:t>
            </a:r>
            <a:r>
              <a:rPr lang="en-US" sz="1400" dirty="0" err="1"/>
              <a:t>mạnh</a:t>
            </a:r>
            <a:r>
              <a:rPr lang="en-US" sz="1400" dirty="0"/>
              <a:t> </a:t>
            </a:r>
            <a:r>
              <a:rPr lang="en-US" sz="1400" dirty="0" err="1"/>
              <a:t>mẽ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jQuery, React, Angular, </a:t>
            </a:r>
            <a:r>
              <a:rPr lang="en-US" sz="1400" dirty="0" err="1"/>
              <a:t>và</a:t>
            </a:r>
            <a:r>
              <a:rPr lang="en-US" sz="1400" dirty="0"/>
              <a:t> Vue.js, </a:t>
            </a:r>
            <a:r>
              <a:rPr lang="en-US" sz="1400" dirty="0" err="1"/>
              <a:t>giúp</a:t>
            </a:r>
            <a:r>
              <a:rPr lang="en-US" sz="1400" dirty="0"/>
              <a:t> </a:t>
            </a:r>
            <a:r>
              <a:rPr lang="en-US" sz="1400" dirty="0" err="1"/>
              <a:t>bạn</a:t>
            </a:r>
            <a:r>
              <a:rPr lang="en-US" sz="1400" dirty="0"/>
              <a:t> </a:t>
            </a:r>
            <a:r>
              <a:rPr lang="en-US" sz="1400" dirty="0" err="1"/>
              <a:t>xây</a:t>
            </a:r>
            <a:r>
              <a:rPr lang="en-US" sz="1400" dirty="0"/>
              <a:t> </a:t>
            </a:r>
            <a:r>
              <a:rPr lang="en-US" sz="1400" dirty="0" err="1"/>
              <a:t>dựng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web </a:t>
            </a:r>
            <a:r>
              <a:rPr lang="en-US" sz="1400" dirty="0" err="1"/>
              <a:t>phức</a:t>
            </a:r>
            <a:r>
              <a:rPr lang="en-US" sz="1400" dirty="0"/>
              <a:t> </a:t>
            </a:r>
            <a:r>
              <a:rPr lang="en-US" sz="1400" dirty="0" err="1"/>
              <a:t>tạp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tương</a:t>
            </a:r>
            <a:r>
              <a:rPr lang="en-US" sz="1400" dirty="0"/>
              <a:t> </a:t>
            </a:r>
            <a:r>
              <a:rPr lang="en-US" sz="1400" dirty="0" err="1"/>
              <a:t>tác</a:t>
            </a:r>
            <a:r>
              <a:rPr lang="en-US" sz="1400" dirty="0"/>
              <a:t> </a:t>
            </a:r>
            <a:r>
              <a:rPr lang="en-US" sz="1400" dirty="0" err="1"/>
              <a:t>dễ</a:t>
            </a:r>
            <a:r>
              <a:rPr lang="en-US" sz="1400" dirty="0"/>
              <a:t> </a:t>
            </a:r>
            <a:r>
              <a:rPr lang="en-US" sz="1400" dirty="0" err="1"/>
              <a:t>dàng</a:t>
            </a:r>
            <a:r>
              <a:rPr lang="en-US" sz="1400" dirty="0"/>
              <a:t> </a:t>
            </a:r>
            <a:r>
              <a:rPr lang="en-US" sz="1400" dirty="0" err="1"/>
              <a:t>hơn</a:t>
            </a:r>
            <a:r>
              <a:rPr lang="en-US" sz="1400" dirty="0"/>
              <a:t>.</a:t>
            </a:r>
          </a:p>
          <a:p>
            <a:pPr lvl="0"/>
            <a:r>
              <a:rPr lang="en-US" sz="1400" dirty="0"/>
              <a:t>JavaScript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</a:t>
            </a:r>
            <a:r>
              <a:rPr lang="en-US" sz="1400" dirty="0" err="1"/>
              <a:t>đa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mạnh</a:t>
            </a:r>
            <a:r>
              <a:rPr lang="en-US" sz="1400" dirty="0"/>
              <a:t> </a:t>
            </a:r>
            <a:r>
              <a:rPr lang="en-US" sz="1400" dirty="0" err="1"/>
              <a:t>mẽ</a:t>
            </a:r>
            <a:r>
              <a:rPr lang="en-US" sz="1400" dirty="0"/>
              <a:t>,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rộng</a:t>
            </a:r>
            <a:r>
              <a:rPr lang="en-US" sz="1400" dirty="0"/>
              <a:t> </a:t>
            </a:r>
            <a:r>
              <a:rPr lang="en-US" sz="1400" dirty="0" err="1"/>
              <a:t>rãi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phát</a:t>
            </a:r>
            <a:r>
              <a:rPr lang="en-US" sz="1400" dirty="0"/>
              <a:t> </a:t>
            </a:r>
            <a:r>
              <a:rPr lang="en-US" sz="1400" dirty="0" err="1"/>
              <a:t>triển</a:t>
            </a:r>
            <a:r>
              <a:rPr lang="en-US" sz="1400" dirty="0"/>
              <a:t> web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. </a:t>
            </a:r>
            <a:r>
              <a:rPr lang="en-US" sz="1400" dirty="0" err="1"/>
              <a:t>Điều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giới</a:t>
            </a:r>
            <a:r>
              <a:rPr lang="en-US" sz="1400" dirty="0"/>
              <a:t> </a:t>
            </a:r>
            <a:r>
              <a:rPr lang="en-US" sz="1400" dirty="0" err="1"/>
              <a:t>thiệu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,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khía</a:t>
            </a:r>
            <a:r>
              <a:rPr lang="en-US" sz="1400" dirty="0"/>
              <a:t> </a:t>
            </a:r>
            <a:r>
              <a:rPr lang="en-US" sz="1400" dirty="0" err="1"/>
              <a:t>cạnh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phức</a:t>
            </a:r>
            <a:r>
              <a:rPr lang="en-US" sz="1400" dirty="0"/>
              <a:t> </a:t>
            </a:r>
            <a:r>
              <a:rPr lang="en-US" sz="1400" dirty="0" err="1"/>
              <a:t>tạp</a:t>
            </a:r>
            <a:r>
              <a:rPr lang="en-US" sz="1400" dirty="0"/>
              <a:t> </a:t>
            </a:r>
            <a:r>
              <a:rPr lang="en-US" sz="1400" dirty="0" err="1"/>
              <a:t>hơn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khám</a:t>
            </a:r>
            <a:r>
              <a:rPr lang="en-US" sz="1400" dirty="0"/>
              <a:t> </a:t>
            </a:r>
            <a:r>
              <a:rPr lang="en-US" sz="1400" dirty="0" err="1"/>
              <a:t>phá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JavaScript.</a:t>
            </a:r>
          </a:p>
          <a:p>
            <a:r>
              <a:rPr lang="vi-VN" sz="1400" dirty="0"/>
              <a:t> 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30745" y="2163177"/>
            <a:ext cx="4995863" cy="7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6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HTML </a:t>
            </a:r>
            <a:r>
              <a:rPr lang="en-US" dirty="0"/>
              <a:t>Forms &amp; Input Elements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3.1 </a:t>
            </a:r>
            <a:r>
              <a:rPr lang="vi-VN" b="1" dirty="0" smtClean="0"/>
              <a:t>Tổng </a:t>
            </a:r>
            <a:r>
              <a:rPr lang="vi-VN" b="1" dirty="0"/>
              <a:t>quan về HTML Forms và Input Elements : </a:t>
            </a:r>
            <a:endParaRPr lang="en-US" b="1" dirty="0"/>
          </a:p>
          <a:p>
            <a:pPr lvl="0"/>
            <a:r>
              <a:rPr lang="en-US" dirty="0"/>
              <a:t>HTML Forms (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HTML)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web.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HTML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(fields)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(elements)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nút</a:t>
            </a:r>
            <a:r>
              <a:rPr lang="en-US" dirty="0"/>
              <a:t> radio,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Input Elements (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HTML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(form)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web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r>
              <a:rPr lang="vi-VN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3.</a:t>
            </a:r>
            <a:r>
              <a:rPr lang="vi-VN" sz="2400" b="1" dirty="0" smtClean="0"/>
              <a:t>2 </a:t>
            </a:r>
            <a:r>
              <a:rPr lang="vi-VN" sz="2400" b="1" dirty="0"/>
              <a:t>Từng bước tạo biểu mẫu đơn giản với các phần tử nhập liệu như ô văn bản, ô chọn, nút gửi : 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915024" cy="3649133"/>
          </a:xfrm>
        </p:spPr>
        <p:txBody>
          <a:bodyPr/>
          <a:lstStyle/>
          <a:p>
            <a:r>
              <a:rPr lang="vi-VN" dirty="0"/>
              <a:t> Bước 1 : Tạo một tệp HTML cơ bản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71525" y="2891790"/>
            <a:ext cx="5562600" cy="250317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05577" y="2218267"/>
            <a:ext cx="4552948" cy="673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 Bước 2 : Tạo biểu mẫu trong thẻ body </a:t>
            </a:r>
            <a:endParaRPr lang="en-US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505577" y="2891790"/>
            <a:ext cx="5088890" cy="86487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419848" y="3966633"/>
            <a:ext cx="4972052" cy="673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/>
              <a:t> Bước 3 : Thêm ô văn bản (text input) </a:t>
            </a:r>
            <a:endParaRPr lang="en-US" dirty="0" smtClean="0"/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505577" y="4831503"/>
            <a:ext cx="495808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5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510540"/>
            <a:ext cx="10131425" cy="3867150"/>
          </a:xfrm>
        </p:spPr>
        <p:txBody>
          <a:bodyPr/>
          <a:lstStyle/>
          <a:p>
            <a:r>
              <a:rPr lang="vi-VN" dirty="0"/>
              <a:t> Bước 4 : Thêm ô chọn (select</a:t>
            </a:r>
            <a:r>
              <a:rPr lang="vi-VN" dirty="0" smtClean="0"/>
              <a:t>)</a:t>
            </a:r>
            <a:endParaRPr lang="en-US" dirty="0" smtClean="0"/>
          </a:p>
          <a:p>
            <a:r>
              <a:rPr lang="vi-VN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vi-VN" dirty="0" smtClean="0"/>
              <a:t>Bước </a:t>
            </a:r>
            <a:r>
              <a:rPr lang="vi-VN" dirty="0"/>
              <a:t>5 : Thêm nút gửi (submit</a:t>
            </a:r>
            <a:r>
              <a:rPr lang="vi-VN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vi-VN" dirty="0" smtClean="0"/>
              <a:t> </a:t>
            </a:r>
            <a:r>
              <a:rPr lang="vi-VN" dirty="0"/>
              <a:t>Bước 6 : Hoàn thành tệp HTML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6283" y="1160145"/>
            <a:ext cx="4805680" cy="128397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6283" y="3250882"/>
            <a:ext cx="3532505" cy="48958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36283" y="4425314"/>
            <a:ext cx="3173095" cy="8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9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1" y="446617"/>
            <a:ext cx="10131425" cy="1610783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: </a:t>
            </a:r>
            <a:r>
              <a:rPr lang="en-US" dirty="0" err="1"/>
              <a:t>Bây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vi-VN" dirty="0"/>
              <a:t> ta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JavaScript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.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ô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hay </a:t>
            </a:r>
            <a:r>
              <a:rPr lang="en-US" dirty="0" err="1"/>
              <a:t>chưa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3900" y="2057400"/>
            <a:ext cx="4991100" cy="28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Nội</a:t>
            </a:r>
            <a:r>
              <a:rPr lang="en-US" i="1" dirty="0" smtClean="0"/>
              <a:t> dung </a:t>
            </a:r>
            <a:r>
              <a:rPr lang="en-US" i="1" dirty="0" err="1" smtClean="0"/>
              <a:t>chính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70642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1: </a:t>
            </a:r>
            <a:r>
              <a:rPr lang="en-US" sz="2400" dirty="0" err="1" smtClean="0"/>
              <a:t>Giới</a:t>
            </a:r>
            <a:r>
              <a:rPr lang="en-US" sz="2400" dirty="0" smtClean="0"/>
              <a:t> </a:t>
            </a:r>
            <a:r>
              <a:rPr lang="en-US" sz="2400" dirty="0" err="1" smtClean="0"/>
              <a:t>thiệu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HTML &amp; CSS</a:t>
            </a:r>
          </a:p>
          <a:p>
            <a:r>
              <a:rPr lang="en-US" sz="2400" dirty="0" smtClean="0"/>
              <a:t>2: JavaScript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cúu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endParaRPr lang="en-US" sz="2400" dirty="0" smtClean="0"/>
          </a:p>
          <a:p>
            <a:r>
              <a:rPr lang="en-US" sz="2400" dirty="0" smtClean="0"/>
              <a:t>3: </a:t>
            </a:r>
            <a:r>
              <a:rPr lang="en-US" sz="2400" dirty="0" err="1" smtClean="0"/>
              <a:t>HTMl</a:t>
            </a:r>
            <a:r>
              <a:rPr lang="en-US" sz="2400" dirty="0"/>
              <a:t> </a:t>
            </a:r>
            <a:r>
              <a:rPr lang="en-US" sz="2400" dirty="0" smtClean="0"/>
              <a:t>Forms &amp; Input Elements</a:t>
            </a:r>
          </a:p>
          <a:p>
            <a:r>
              <a:rPr lang="en-US" sz="2400" dirty="0" smtClean="0"/>
              <a:t>4: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trang</a:t>
            </a:r>
            <a:r>
              <a:rPr lang="en-US" sz="2400" dirty="0" smtClean="0"/>
              <a:t> Web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262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31" y="282432"/>
            <a:ext cx="10131427" cy="1412146"/>
          </a:xfrm>
        </p:spPr>
        <p:txBody>
          <a:bodyPr/>
          <a:lstStyle/>
          <a:p>
            <a:r>
              <a:rPr lang="en-US" dirty="0" smtClean="0"/>
              <a:t>1.1: GIỚI THIỆU VỀ HTML&amp;CSS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6530" y="1457586"/>
            <a:ext cx="10131428" cy="1830897"/>
          </a:xfrm>
        </p:spPr>
        <p:txBody>
          <a:bodyPr>
            <a:normAutofit lnSpcReduction="10000"/>
          </a:bodyPr>
          <a:lstStyle/>
          <a:p>
            <a:r>
              <a:rPr lang="vi-VN" b="1" dirty="0"/>
              <a:t>Tổng quan về HTML :</a:t>
            </a:r>
            <a:endParaRPr lang="en-US" b="1" dirty="0"/>
          </a:p>
          <a:p>
            <a:r>
              <a:rPr lang="en-US" dirty="0"/>
              <a:t>HTML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"</a:t>
            </a:r>
            <a:r>
              <a:rPr lang="en-US" dirty="0" err="1"/>
              <a:t>HyperText</a:t>
            </a:r>
            <a:r>
              <a:rPr lang="en-US" dirty="0"/>
              <a:t> Markup Language,"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trên</a:t>
            </a:r>
            <a:r>
              <a:rPr lang="en-US" dirty="0"/>
              <a:t> Internet. HTML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trên</a:t>
            </a:r>
            <a:r>
              <a:rPr lang="en-US" dirty="0"/>
              <a:t> web,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video,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86530" y="3372375"/>
            <a:ext cx="10131428" cy="2038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vi-VN" b="1" dirty="0"/>
              <a:t>Tổng quan về CSS : </a:t>
            </a:r>
            <a:endParaRPr lang="en-US" b="1" dirty="0"/>
          </a:p>
          <a:p>
            <a:r>
              <a:rPr lang="vi-VN" dirty="0"/>
              <a:t> </a:t>
            </a:r>
            <a:r>
              <a:rPr lang="en-US" dirty="0"/>
              <a:t>CSS, hay "Cascading Style Sheets,"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HTML. CSS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đẹp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344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1.2: </a:t>
            </a:r>
            <a:r>
              <a:rPr lang="en-US" sz="3200" dirty="0" err="1" smtClean="0"/>
              <a:t>ưu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nhược</a:t>
            </a:r>
            <a:r>
              <a:rPr lang="en-US" sz="3200" dirty="0" smtClean="0"/>
              <a:t> </a:t>
            </a:r>
            <a:r>
              <a:rPr lang="en-US" sz="3200" dirty="0" err="1" smtClean="0"/>
              <a:t>điểm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065604"/>
              </p:ext>
            </p:extLst>
          </p:nvPr>
        </p:nvGraphicFramePr>
        <p:xfrm>
          <a:off x="685800" y="2141536"/>
          <a:ext cx="10131426" cy="3453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286">
                  <a:extLst>
                    <a:ext uri="{9D8B030D-6E8A-4147-A177-3AD203B41FA5}">
                      <a16:colId xmlns:a16="http://schemas.microsoft.com/office/drawing/2014/main" val="3246154917"/>
                    </a:ext>
                  </a:extLst>
                </a:gridCol>
                <a:gridCol w="4278386">
                  <a:extLst>
                    <a:ext uri="{9D8B030D-6E8A-4147-A177-3AD203B41FA5}">
                      <a16:colId xmlns:a16="http://schemas.microsoft.com/office/drawing/2014/main" val="3093793891"/>
                    </a:ext>
                  </a:extLst>
                </a:gridCol>
                <a:gridCol w="4013754">
                  <a:extLst>
                    <a:ext uri="{9D8B030D-6E8A-4147-A177-3AD203B41FA5}">
                      <a16:colId xmlns:a16="http://schemas.microsoft.com/office/drawing/2014/main" val="2336461888"/>
                    </a:ext>
                  </a:extLst>
                </a:gridCol>
              </a:tblGrid>
              <a:tr h="417106"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019390"/>
                  </a:ext>
                </a:extLst>
              </a:tr>
              <a:tr h="129951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2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-</a:t>
                      </a:r>
                      <a:r>
                        <a:rPr lang="vi-V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Dễ sử dụng và có cú pháp linh hoạt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-</a:t>
                      </a:r>
                      <a:r>
                        <a:rPr lang="vi-V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 sử dụng rộng rãi, có mặt trên thực tế mọi trang web. Và được hỗ trợ bởi tất cả các trình duyệt.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-</a:t>
                      </a:r>
                      <a:r>
                        <a:rPr lang="vi-V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Tương tự như cú pháp XML</a:t>
                      </a:r>
                    </a:p>
                    <a:p>
                      <a:r>
                        <a:rPr lang="vi-V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Miễn phí vì không cần phần mềm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-</a:t>
                      </a:r>
                      <a:r>
                        <a:rPr lang="vi-V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Người mới bắt đầu sẽ thấy nó đơn giản để học và viết mã</a:t>
                      </a:r>
                    </a:p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-</a:t>
                      </a:r>
                      <a:r>
                        <a:rPr lang="vi-V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CSS tiết kiệm thời gian của bạn bằng cách cho phép bạn viết CSS một lần và sử dụng lại trên nhiều trang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--</a:t>
                      </a:r>
                      <a:r>
                        <a:rPr lang="vi-V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Mất ít thời gian hơn để tải vì chúng có ít mã hơn trên trang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-</a:t>
                      </a:r>
                      <a:r>
                        <a:rPr lang="vi-V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CSS có nhiều đặc điểm hơn và tạo kiểu tốt hơn HTML.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-</a:t>
                      </a:r>
                      <a:r>
                        <a:rPr lang="vi-V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Khả năng tương thích nhiều thiết bị</a:t>
                      </a:r>
                    </a:p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-</a:t>
                      </a:r>
                      <a:r>
                        <a:rPr lang="vi-V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Tập lệnh duy trì tính độc lập của nền tảng và tương thích với các trình duyệt mới nhất.</a:t>
                      </a:r>
                    </a:p>
                    <a:p>
                      <a:r>
                        <a:rPr lang="vi-VN" sz="1200" dirty="0" smtClean="0"/>
                        <a:t/>
                      </a:r>
                      <a:br>
                        <a:rPr lang="vi-VN" sz="1200" dirty="0" smtClean="0"/>
                      </a:b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520845"/>
                  </a:ext>
                </a:extLst>
              </a:tr>
              <a:tr h="129951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Nhược</a:t>
                      </a:r>
                      <a:r>
                        <a:rPr lang="en-US" sz="2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  -</a:t>
                      </a:r>
                      <a:r>
                        <a:rPr lang="en-US" sz="1200" b="0" u="none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Hạn</a:t>
                      </a:r>
                      <a:r>
                        <a:rPr lang="en-US" sz="1200" b="0" u="non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</a:t>
                      </a:r>
                      <a:r>
                        <a:rPr lang="en-US" sz="1200" b="0" u="none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chế</a:t>
                      </a:r>
                      <a:r>
                        <a:rPr lang="en-US" sz="1200" b="0" u="non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</a:t>
                      </a:r>
                      <a:r>
                        <a:rPr lang="en-US" sz="1200" b="0" u="none" baseline="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trong</a:t>
                      </a:r>
                      <a:r>
                        <a:rPr lang="en-US" sz="1200" b="0" u="non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</a:t>
                      </a:r>
                      <a:r>
                        <a:rPr lang="en-US" sz="1200" b="0" u="none" baseline="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việc</a:t>
                      </a:r>
                      <a:r>
                        <a:rPr lang="en-US" sz="1200" b="0" u="non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</a:t>
                      </a:r>
                      <a:r>
                        <a:rPr lang="en-US" sz="1200" b="0" u="none" baseline="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thiết</a:t>
                      </a:r>
                      <a:r>
                        <a:rPr lang="en-US" sz="1200" b="0" u="non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</a:t>
                      </a:r>
                      <a:r>
                        <a:rPr lang="en-US" sz="1200" b="0" u="none" baseline="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kế</a:t>
                      </a:r>
                      <a:r>
                        <a:rPr lang="en-US" sz="1200" b="0" u="non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</a:t>
                      </a:r>
                      <a:r>
                        <a:rPr lang="en-US" sz="1200" b="0" u="none" baseline="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giao</a:t>
                      </a:r>
                      <a:r>
                        <a:rPr lang="en-US" sz="1200" b="0" u="non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</a:t>
                      </a:r>
                      <a:r>
                        <a:rPr lang="en-US" sz="1200" b="0" u="none" baseline="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diện</a:t>
                      </a:r>
                      <a:endParaRPr lang="en-US" sz="1200" b="0" u="none" baseline="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Roboto"/>
                        <a:cs typeface="Times New Roman" panose="02020603050405020304" pitchFamily="18" charset="0"/>
                        <a:sym typeface="Roboto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  -</a:t>
                      </a:r>
                      <a:r>
                        <a:rPr lang="vi-VN" sz="1200" b="0" u="non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Không</a:t>
                      </a:r>
                      <a:r>
                        <a:rPr lang="vi-VN" sz="1200" b="0" u="non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 thể tạo ra các chức năng tương tác trên web </a:t>
                      </a:r>
                      <a:endParaRPr lang="vi-VN" sz="1200" b="0" u="none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Roboto"/>
                        <a:cs typeface="Times New Roman" panose="02020603050405020304" pitchFamily="18" charset="0"/>
                        <a:sym typeface="Roboto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u="none" dirty="0" smtClean="0">
                        <a:solidFill>
                          <a:schemeClr val="dk2"/>
                        </a:solidFill>
                        <a:effectLst/>
                        <a:latin typeface="Times New Roman" panose="02020603050405020304" pitchFamily="18" charset="0"/>
                        <a:ea typeface="Roboto"/>
                        <a:cs typeface="Times New Roman" panose="02020603050405020304" pitchFamily="18" charset="0"/>
                        <a:sym typeface="Roboto"/>
                      </a:endParaRPr>
                    </a:p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u="none" dirty="0" smtClean="0">
                          <a:solidFill>
                            <a:schemeClr val="bg1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Khó</a:t>
                      </a:r>
                      <a:r>
                        <a:rPr lang="vi-VN" sz="1200" b="0" u="none" baseline="0" dirty="0" smtClean="0">
                          <a:solidFill>
                            <a:schemeClr val="bg1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khắn hơn HTML trong quá trình học tập và sử dụng</a:t>
                      </a:r>
                      <a:endParaRPr lang="vi-VN" sz="1200" b="0" u="none" dirty="0" smtClean="0">
                        <a:solidFill>
                          <a:schemeClr val="bg1"/>
                        </a:solidFill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0" u="none" dirty="0" smtClean="0">
                          <a:solidFill>
                            <a:schemeClr val="bg1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Tương</a:t>
                      </a:r>
                      <a:r>
                        <a:rPr lang="vi-VN" sz="1200" b="0" u="none" baseline="0" dirty="0" smtClean="0">
                          <a:solidFill>
                            <a:schemeClr val="bg1"/>
                          </a:solidFill>
                          <a:latin typeface="+mj-lt"/>
                          <a:ea typeface="Roboto"/>
                          <a:cs typeface="Roboto"/>
                          <a:sym typeface="Roboto"/>
                        </a:rPr>
                        <a:t> thích với trình duyệt </a:t>
                      </a:r>
                      <a:endParaRPr lang="vi-VN" sz="1200" b="0" u="none" dirty="0" smtClean="0">
                        <a:solidFill>
                          <a:schemeClr val="bg1"/>
                        </a:solidFill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  <a:p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948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55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1.3</a:t>
            </a:r>
            <a:r>
              <a:rPr lang="vi-VN" sz="2800" dirty="0" smtClean="0"/>
              <a:t> tạo </a:t>
            </a:r>
            <a:r>
              <a:rPr lang="vi-VN" sz="2800" dirty="0"/>
              <a:t>một tệp HTML cơ bản :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060658" cy="2413155"/>
          </a:xfrm>
        </p:spPr>
        <p:txBody>
          <a:bodyPr>
            <a:normAutofit/>
          </a:bodyPr>
          <a:lstStyle/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ta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 </a:t>
            </a:r>
            <a:r>
              <a:rPr lang="en-US" i="1" dirty="0"/>
              <a:t>index.txt</a:t>
            </a:r>
            <a:r>
              <a:rPr lang="en-US" dirty="0"/>
              <a:t> 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 </a:t>
            </a:r>
            <a:r>
              <a:rPr lang="en-US" i="1" dirty="0"/>
              <a:t>notepad</a:t>
            </a:r>
            <a:r>
              <a:rPr lang="en-US" dirty="0"/>
              <a:t> </a:t>
            </a:r>
            <a:r>
              <a:rPr lang="en-US" dirty="0" err="1"/>
              <a:t>trong</a:t>
            </a:r>
            <a:r>
              <a:rPr lang="en-US" dirty="0"/>
              <a:t> Window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/>
              <a:t>&lt;p&gt;Hello&lt;/p&gt;</a:t>
            </a:r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"Save As" </a:t>
            </a:r>
            <a:r>
              <a:rPr lang="en-US" dirty="0" err="1"/>
              <a:t>lại</a:t>
            </a:r>
            <a:r>
              <a:rPr lang="en-US" dirty="0"/>
              <a:t> file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.html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49798" y="1845578"/>
            <a:ext cx="5393897" cy="44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8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HTMl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7922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err="1"/>
              <a:t>Thẻ</a:t>
            </a:r>
            <a:r>
              <a:rPr lang="en-US" dirty="0"/>
              <a:t> HTML: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HTML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&lt;!DOCTYPE html&gt;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HTML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&lt;html&gt;.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 err="1"/>
              <a:t>Thẻ</a:t>
            </a:r>
            <a:r>
              <a:rPr lang="en-US" dirty="0"/>
              <a:t> &lt;head&gt;: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, </a:t>
            </a:r>
            <a:r>
              <a:rPr lang="en-US" dirty="0" err="1"/>
              <a:t>tập</a:t>
            </a:r>
            <a:r>
              <a:rPr lang="en-US" dirty="0"/>
              <a:t> tin CSS, meta tags,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Thẻ</a:t>
            </a:r>
            <a:r>
              <a:rPr lang="en-US" dirty="0"/>
              <a:t> &lt;head&gt;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&lt;head&gt;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&lt;/head&gt;.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 err="1"/>
              <a:t>Thẻ</a:t>
            </a:r>
            <a:r>
              <a:rPr lang="en-US" dirty="0"/>
              <a:t> &lt;title&gt;: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&lt;head&gt;.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&lt;title&gt;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web&lt;/title&gt;.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 err="1"/>
              <a:t>Thẻ</a:t>
            </a:r>
            <a:r>
              <a:rPr lang="en-US" dirty="0"/>
              <a:t> &lt;meta&gt;: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viewport,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&lt;meta charset="UTF-8"&gt;.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 err="1"/>
              <a:t>Thẻ</a:t>
            </a:r>
            <a:r>
              <a:rPr lang="en-US" dirty="0"/>
              <a:t> &lt;body&gt;: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web,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Thẻ</a:t>
            </a:r>
            <a:r>
              <a:rPr lang="en-US" dirty="0"/>
              <a:t> &lt;body&gt;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&lt;body&gt;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&lt;/body&gt;.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4482517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	2:</a:t>
            </a:r>
            <a:br>
              <a:rPr lang="en-US" sz="5400" b="1" dirty="0" smtClean="0"/>
            </a:br>
            <a:r>
              <a:rPr lang="en-US" sz="5400" b="1" dirty="0" smtClean="0"/>
              <a:t>	Java script </a:t>
            </a:r>
            <a:r>
              <a:rPr lang="en-US" sz="5400" b="1" dirty="0" err="1" smtClean="0"/>
              <a:t>và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một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sối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cú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pháp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cơ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bản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17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vi-VN" dirty="0" smtClean="0"/>
              <a:t>Khái</a:t>
            </a:r>
            <a:r>
              <a:rPr lang="en-US" dirty="0" smtClean="0"/>
              <a:t> </a:t>
            </a:r>
            <a:r>
              <a:rPr lang="vi-VN" dirty="0" smtClean="0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7560577" cy="3310777"/>
          </a:xfrm>
        </p:spPr>
        <p:txBody>
          <a:bodyPr>
            <a:noAutofit/>
          </a:bodyPr>
          <a:lstStyle/>
          <a:p>
            <a:r>
              <a:rPr lang="vi-VN" sz="2800" dirty="0"/>
              <a:t>Giới thiệu cú pháp JavaScript cơ bản : </a:t>
            </a:r>
            <a:endParaRPr lang="en-US" sz="2800" dirty="0"/>
          </a:p>
          <a:p>
            <a:r>
              <a:rPr lang="en-US" sz="2800" dirty="0"/>
              <a:t>JavaScript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ngôn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phía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(client-side)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web.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đây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cú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JavaScript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: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52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726598"/>
              </p:ext>
            </p:extLst>
          </p:nvPr>
        </p:nvGraphicFramePr>
        <p:xfrm>
          <a:off x="685800" y="2141538"/>
          <a:ext cx="10131426" cy="349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2382691735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2760582308"/>
                    </a:ext>
                  </a:extLst>
                </a:gridCol>
              </a:tblGrid>
              <a:tr h="8369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Ư</a:t>
                      </a:r>
                      <a:r>
                        <a:rPr lang="en-US" baseline="0" dirty="0" err="1" smtClean="0"/>
                        <a:t>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Nhược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điểm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19653"/>
                  </a:ext>
                </a:extLst>
              </a:tr>
              <a:tr h="26589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dirty="0" smtClean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vi-VN" sz="1800" b="0" u="none" dirty="0" smtClean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Tích</a:t>
                      </a:r>
                      <a:r>
                        <a:rPr lang="vi-VN" sz="1800" b="0" u="none" baseline="0" dirty="0" smtClean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hợp dễ dàng, tính tương tác cao</a:t>
                      </a:r>
                      <a:endParaRPr lang="vi-VN" sz="1800" b="0" u="none" dirty="0" smtClean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dirty="0" smtClean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vi-VN" sz="1800" b="0" u="none" dirty="0" smtClean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Phát</a:t>
                      </a:r>
                      <a:r>
                        <a:rPr lang="vi-VN" sz="1800" b="0" u="none" baseline="0" dirty="0" smtClean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triển nhanh chóng, dễ học dễ sử dụng </a:t>
                      </a:r>
                      <a:endParaRPr lang="vi-VN" sz="1800" b="0" u="none" dirty="0" smtClean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u="none" dirty="0" smtClean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Đa</a:t>
                      </a:r>
                      <a:r>
                        <a:rPr lang="vi-VN" sz="1800" b="0" u="none" baseline="0" dirty="0" smtClean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năng</a:t>
                      </a:r>
                      <a:endParaRPr lang="vi-VN" sz="1800" b="0" u="none" dirty="0" smtClean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dirty="0" smtClean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vi-VN" sz="1800" b="0" u="none" dirty="0" smtClean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Có</a:t>
                      </a:r>
                      <a:r>
                        <a:rPr lang="vi-VN" sz="1800" b="0" u="none" baseline="0" dirty="0" smtClean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thể gặp một số vấn đề về bảo mật</a:t>
                      </a:r>
                      <a:endParaRPr lang="vi-VN" sz="1800" b="0" u="none" dirty="0" smtClean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dirty="0" smtClean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vi-VN" sz="1800" b="0" u="none" dirty="0" smtClean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Phụ thuộc</a:t>
                      </a:r>
                      <a:r>
                        <a:rPr lang="vi-VN" sz="1800" b="0" u="none" baseline="0" dirty="0" smtClean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vào trình duyệt</a:t>
                      </a:r>
                      <a:endParaRPr lang="vi-VN" sz="1800" b="0" u="none" dirty="0" smtClean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dirty="0" smtClean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vi-VN" sz="1800" b="0" u="none" dirty="0" smtClean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Quá</a:t>
                      </a:r>
                      <a:r>
                        <a:rPr lang="vi-VN" sz="1800" b="0" u="none" baseline="0" dirty="0" smtClean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trình xử lý lỗi khá khó khăn và dễ dẫn đến sự cố nếu không xử lý cẩn thận</a:t>
                      </a:r>
                      <a:endParaRPr lang="vi-VN" sz="1800" b="0" u="none" dirty="0" smtClean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7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4869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164</TotalTime>
  <Words>1186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Lancelot</vt:lpstr>
      <vt:lpstr>Roboto</vt:lpstr>
      <vt:lpstr>Symbol</vt:lpstr>
      <vt:lpstr>Times New Roman</vt:lpstr>
      <vt:lpstr>Celestial</vt:lpstr>
      <vt:lpstr>Xây dựng trang web</vt:lpstr>
      <vt:lpstr>Nội dung chính:</vt:lpstr>
      <vt:lpstr>1.1: GIỚI THIỆU VỀ HTML&amp;CSS</vt:lpstr>
      <vt:lpstr>1.2: ưu và nhược điểm</vt:lpstr>
      <vt:lpstr>1.3 tạo một tệp HTML cơ bản :  </vt:lpstr>
      <vt:lpstr>1.4 Các phân tử trong HTMl và CSS</vt:lpstr>
      <vt:lpstr> 2:  Java script và một sối cú pháp cơ bản</vt:lpstr>
      <vt:lpstr>2.1 Khái NIỆM</vt:lpstr>
      <vt:lpstr>ưu điểm và nhược điểm</vt:lpstr>
      <vt:lpstr>2.2. Giới thiệu cú pháp JavaScript cơ bản  </vt:lpstr>
      <vt:lpstr>2.2.3 Điều khiển luồng :   </vt:lpstr>
      <vt:lpstr>PowerPoint Presentation</vt:lpstr>
      <vt:lpstr>3 HTML Forms &amp; Input Elements </vt:lpstr>
      <vt:lpstr>3.2 Từng bước tạo biểu mẫu đơn giản với các phần tử nhập liệu như ô văn bản, ô chọn, nút gửi :  </vt:lpstr>
      <vt:lpstr>PowerPoint Presentation</vt:lpstr>
      <vt:lpstr>PowerPoint Presentation</vt:lpstr>
      <vt:lpstr>4 quy trình phát triển web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trang web xem phim</dc:title>
  <dc:creator>Bùi Mạnh Hùng</dc:creator>
  <cp:lastModifiedBy>ADMIN</cp:lastModifiedBy>
  <cp:revision>11</cp:revision>
  <dcterms:created xsi:type="dcterms:W3CDTF">2023-09-26T10:44:57Z</dcterms:created>
  <dcterms:modified xsi:type="dcterms:W3CDTF">2023-09-26T15:14:05Z</dcterms:modified>
</cp:coreProperties>
</file>