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83" r:id="rId9"/>
    <p:sldId id="279" r:id="rId10"/>
    <p:sldId id="280" r:id="rId11"/>
    <p:sldId id="281" r:id="rId12"/>
    <p:sldId id="282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67" y="1913468"/>
            <a:ext cx="8945558" cy="1452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586443"/>
          </a:xfrm>
        </p:spPr>
        <p:txBody>
          <a:bodyPr/>
          <a:lstStyle/>
          <a:p>
            <a:pPr algn="l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Hạnh</a:t>
            </a:r>
            <a:endParaRPr lang="en-US" dirty="0"/>
          </a:p>
          <a:p>
            <a:pPr algn="l"/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web</a:t>
            </a:r>
          </a:p>
          <a:p>
            <a:pPr algn="l"/>
            <a:r>
              <a:rPr lang="en-US" dirty="0" err="1"/>
              <a:t>Nhóm</a:t>
            </a:r>
            <a:r>
              <a:rPr lang="en-US" dirty="0"/>
              <a:t>: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Google Shape;295;p19"/>
          <p:cNvSpPr txBox="1">
            <a:spLocks/>
          </p:cNvSpPr>
          <p:nvPr/>
        </p:nvSpPr>
        <p:spPr>
          <a:xfrm>
            <a:off x="2830534" y="499650"/>
            <a:ext cx="6910365" cy="78716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9pPr>
          </a:lstStyle>
          <a:p>
            <a:pPr marL="0" indent="0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KIẾN TRÚC HÀ NỘI</a:t>
            </a:r>
          </a:p>
          <a:p>
            <a:pPr marL="0" indent="0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6" name="Picture 5" descr="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59" y="92933"/>
            <a:ext cx="1760532" cy="1600605"/>
          </a:xfrm>
          <a:prstGeom prst="rect">
            <a:avLst/>
          </a:prstGeom>
        </p:spPr>
      </p:pic>
      <p:pic>
        <p:nvPicPr>
          <p:cNvPr id="7" name="Picture 2" descr="Không có mô tả ản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8" y="92932"/>
            <a:ext cx="1757696" cy="17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1.2.2 ƯU VÀ NHƯỢC ĐIỂM CỦA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4243"/>
            <a:ext cx="10131425" cy="41469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</a:t>
            </a:r>
          </a:p>
          <a:p>
            <a:pPr fontAlgn="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 của bạn bằng cách cho phép bạn viết CSS một lần và sử dụng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	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ít thời gian hơn để tải vì chúng có ít mã hơn trên 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đặc điểm hơn và tạo kiểu tốt hơn HTML.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tương thích nhiều thiết 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duy trì tính độc lập của nền tảng và tương thích với các trình duyệt mới nhất.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khắn hơn HTML trong quá trình học tập và sử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 thích với trình duyệt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5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1.2.3 CÁC BƯƠC TẠO RA MỘT FILE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598" y="1728133"/>
            <a:ext cx="10131425" cy="4160940"/>
          </a:xfrm>
        </p:spPr>
        <p:txBody>
          <a:bodyPr/>
          <a:lstStyle/>
          <a:p>
            <a:r>
              <a:rPr lang="en-US" dirty="0" smtClean="0"/>
              <a:t>B1:Mở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(</a:t>
            </a:r>
            <a:r>
              <a:rPr lang="en-US" dirty="0" err="1" smtClean="0"/>
              <a:t>VSC,Notepad</a:t>
            </a:r>
            <a:r>
              <a:rPr lang="en-US" dirty="0" smtClean="0"/>
              <a:t>,..)</a:t>
            </a:r>
          </a:p>
          <a:p>
            <a:r>
              <a:rPr lang="en-US" dirty="0" smtClean="0"/>
              <a:t>B2:Tạo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"File" &gt; "New"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(Ctrl + N </a:t>
            </a:r>
            <a:r>
              <a:rPr lang="en-US" dirty="0" err="1"/>
              <a:t>trên</a:t>
            </a:r>
            <a:r>
              <a:rPr lang="en-US" dirty="0"/>
              <a:t> Windows, Command + 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).</a:t>
            </a:r>
            <a:endParaRPr lang="en-US" dirty="0" smtClean="0"/>
          </a:p>
          <a:p>
            <a:r>
              <a:rPr lang="en-US" dirty="0" smtClean="0"/>
              <a:t>B3:Lưu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CSS(VÍ DỤ :styles.css)</a:t>
            </a:r>
          </a:p>
          <a:p>
            <a:r>
              <a:rPr lang="en-US" dirty="0" smtClean="0"/>
              <a:t>B4:Liên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CSS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69" y="4696284"/>
            <a:ext cx="747173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6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27885"/>
            <a:ext cx="10131425" cy="1456267"/>
          </a:xfrm>
        </p:spPr>
        <p:txBody>
          <a:bodyPr/>
          <a:lstStyle/>
          <a:p>
            <a:r>
              <a:rPr lang="en-US" dirty="0" smtClean="0"/>
              <a:t>1.2.4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47" y="1795245"/>
            <a:ext cx="4691543" cy="4513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01" y="1795244"/>
            <a:ext cx="5003741" cy="45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3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482517"/>
          </a:xfrm>
        </p:spPr>
        <p:txBody>
          <a:bodyPr>
            <a:noAutofit/>
          </a:bodyPr>
          <a:lstStyle/>
          <a:p>
            <a:r>
              <a:rPr lang="en-US" sz="5400" b="1"/>
              <a:t>	2. Java script </a:t>
            </a:r>
            <a:r>
              <a:rPr lang="en-US" sz="5400" b="1" err="1"/>
              <a:t>và</a:t>
            </a:r>
            <a:r>
              <a:rPr lang="en-US" sz="5400" b="1"/>
              <a:t> </a:t>
            </a:r>
            <a:r>
              <a:rPr lang="en-US" sz="5400" b="1" err="1"/>
              <a:t>một</a:t>
            </a:r>
            <a:r>
              <a:rPr lang="en-US" sz="5400" b="1"/>
              <a:t> </a:t>
            </a:r>
            <a:r>
              <a:rPr lang="en-US" sz="5400" b="1" err="1"/>
              <a:t>sối</a:t>
            </a:r>
            <a:r>
              <a:rPr lang="en-US" sz="5400" b="1"/>
              <a:t> </a:t>
            </a:r>
            <a:r>
              <a:rPr lang="en-US" sz="5400" b="1" err="1"/>
              <a:t>cú</a:t>
            </a:r>
            <a:r>
              <a:rPr lang="en-US" sz="5400" b="1"/>
              <a:t> </a:t>
            </a:r>
            <a:r>
              <a:rPr lang="en-US" sz="5400" b="1" err="1"/>
              <a:t>pháp</a:t>
            </a:r>
            <a:r>
              <a:rPr lang="en-US" sz="5400" b="1"/>
              <a:t> </a:t>
            </a:r>
            <a:r>
              <a:rPr lang="en-US" sz="5400" b="1" err="1"/>
              <a:t>cơ</a:t>
            </a:r>
            <a:r>
              <a:rPr lang="en-US" sz="5400" b="1"/>
              <a:t> </a:t>
            </a:r>
            <a:r>
              <a:rPr lang="en-US" sz="5400" b="1" err="1"/>
              <a:t>bản</a:t>
            </a: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717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7560577" cy="33107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sz="2800"/>
              <a:t>Giới thiệu cú pháp JavaScript cơ bản </a:t>
            </a:r>
            <a:endParaRPr lang="en-US" sz="2800"/>
          </a:p>
          <a:p>
            <a:r>
              <a:rPr lang="en-US" sz="2800"/>
              <a:t>JavaScript </a:t>
            </a:r>
            <a:r>
              <a:rPr lang="en-US" sz="2800" err="1"/>
              <a:t>là</a:t>
            </a:r>
            <a:r>
              <a:rPr lang="en-US" sz="2800"/>
              <a:t> </a:t>
            </a:r>
            <a:r>
              <a:rPr lang="en-US" sz="2800" err="1"/>
              <a:t>một</a:t>
            </a:r>
            <a:r>
              <a:rPr lang="en-US" sz="2800"/>
              <a:t> </a:t>
            </a:r>
            <a:r>
              <a:rPr lang="en-US" sz="2800" err="1"/>
              <a:t>ngôn</a:t>
            </a:r>
            <a:r>
              <a:rPr lang="en-US" sz="2800"/>
              <a:t> </a:t>
            </a:r>
            <a:r>
              <a:rPr lang="en-US" sz="2800" err="1"/>
              <a:t>ngữ</a:t>
            </a:r>
            <a:r>
              <a:rPr lang="en-US" sz="2800"/>
              <a:t> </a:t>
            </a:r>
            <a:r>
              <a:rPr lang="en-US" sz="2800" err="1"/>
              <a:t>lập</a:t>
            </a:r>
            <a:r>
              <a:rPr lang="en-US" sz="2800"/>
              <a:t> </a:t>
            </a:r>
            <a:r>
              <a:rPr lang="en-US" sz="2800" err="1"/>
              <a:t>trình</a:t>
            </a:r>
            <a:r>
              <a:rPr lang="en-US" sz="2800"/>
              <a:t> </a:t>
            </a:r>
            <a:r>
              <a:rPr lang="en-US" sz="2800" err="1"/>
              <a:t>phía</a:t>
            </a:r>
            <a:r>
              <a:rPr lang="en-US" sz="2800"/>
              <a:t> </a:t>
            </a:r>
            <a:r>
              <a:rPr lang="en-US" sz="2800" err="1"/>
              <a:t>máy</a:t>
            </a:r>
            <a:r>
              <a:rPr lang="en-US" sz="2800"/>
              <a:t> </a:t>
            </a:r>
            <a:r>
              <a:rPr lang="en-US" sz="2800" err="1"/>
              <a:t>khách</a:t>
            </a:r>
            <a:r>
              <a:rPr lang="en-US" sz="2800"/>
              <a:t> (client-side) </a:t>
            </a:r>
            <a:r>
              <a:rPr lang="en-US" sz="2800" err="1"/>
              <a:t>phổ</a:t>
            </a:r>
            <a:r>
              <a:rPr lang="en-US" sz="2800"/>
              <a:t> </a:t>
            </a:r>
            <a:r>
              <a:rPr lang="en-US" sz="2800" err="1"/>
              <a:t>biến</a:t>
            </a:r>
            <a:r>
              <a:rPr lang="en-US" sz="2800"/>
              <a:t> </a:t>
            </a:r>
            <a:r>
              <a:rPr lang="en-US" sz="2800" err="1"/>
              <a:t>trong</a:t>
            </a:r>
            <a:r>
              <a:rPr lang="en-US" sz="2800"/>
              <a:t> </a:t>
            </a:r>
            <a:r>
              <a:rPr lang="en-US" sz="2800" err="1"/>
              <a:t>phát</a:t>
            </a:r>
            <a:r>
              <a:rPr lang="en-US" sz="2800"/>
              <a:t> </a:t>
            </a:r>
            <a:r>
              <a:rPr lang="en-US" sz="2800" err="1"/>
              <a:t>triển</a:t>
            </a:r>
            <a:r>
              <a:rPr lang="en-US" sz="2800"/>
              <a:t> web. </a:t>
            </a:r>
            <a:r>
              <a:rPr lang="en-US" sz="2800" err="1"/>
              <a:t>Dưới</a:t>
            </a:r>
            <a:r>
              <a:rPr lang="en-US" sz="2800"/>
              <a:t> </a:t>
            </a:r>
            <a:r>
              <a:rPr lang="en-US" sz="2800" err="1"/>
              <a:t>đây</a:t>
            </a:r>
            <a:r>
              <a:rPr lang="en-US" sz="2800"/>
              <a:t> </a:t>
            </a:r>
            <a:r>
              <a:rPr lang="en-US" sz="2800" err="1"/>
              <a:t>là</a:t>
            </a:r>
            <a:r>
              <a:rPr lang="en-US" sz="2800"/>
              <a:t> </a:t>
            </a:r>
            <a:r>
              <a:rPr lang="en-US" sz="2800" err="1"/>
              <a:t>một</a:t>
            </a:r>
            <a:r>
              <a:rPr lang="en-US" sz="2800"/>
              <a:t> </a:t>
            </a:r>
            <a:r>
              <a:rPr lang="en-US" sz="2800" err="1"/>
              <a:t>giới</a:t>
            </a:r>
            <a:r>
              <a:rPr lang="en-US" sz="2800"/>
              <a:t> </a:t>
            </a:r>
            <a:r>
              <a:rPr lang="en-US" sz="2800" err="1"/>
              <a:t>thiệu</a:t>
            </a:r>
            <a:r>
              <a:rPr lang="en-US" sz="2800"/>
              <a:t> </a:t>
            </a:r>
            <a:r>
              <a:rPr lang="en-US" sz="2800" err="1"/>
              <a:t>về</a:t>
            </a:r>
            <a:r>
              <a:rPr lang="en-US" sz="2800"/>
              <a:t> </a:t>
            </a:r>
            <a:r>
              <a:rPr lang="en-US" sz="2800" err="1"/>
              <a:t>cú</a:t>
            </a:r>
            <a:r>
              <a:rPr lang="en-US" sz="2800"/>
              <a:t> </a:t>
            </a:r>
            <a:r>
              <a:rPr lang="en-US" sz="2800" err="1"/>
              <a:t>pháp</a:t>
            </a:r>
            <a:r>
              <a:rPr lang="en-US" sz="2800"/>
              <a:t> JavaScript </a:t>
            </a:r>
            <a:r>
              <a:rPr lang="en-US" sz="2800" err="1"/>
              <a:t>cơ</a:t>
            </a:r>
            <a:r>
              <a:rPr lang="en-US" sz="2800"/>
              <a:t> </a:t>
            </a:r>
            <a:r>
              <a:rPr lang="en-US" sz="2800" err="1"/>
              <a:t>bản</a:t>
            </a:r>
            <a:r>
              <a:rPr lang="en-US" sz="2800"/>
              <a:t>: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052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nhược</a:t>
            </a:r>
            <a:r>
              <a:rPr lang="en-US"/>
              <a:t> </a:t>
            </a:r>
            <a:r>
              <a:rPr lang="en-US" err="1"/>
              <a:t>điểm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53884"/>
              </p:ext>
            </p:extLst>
          </p:nvPr>
        </p:nvGraphicFramePr>
        <p:xfrm>
          <a:off x="685800" y="2141538"/>
          <a:ext cx="10131426" cy="349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382691735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2760582308"/>
                    </a:ext>
                  </a:extLst>
                </a:gridCol>
              </a:tblGrid>
              <a:tr h="83692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Ư</a:t>
                      </a:r>
                      <a:r>
                        <a:rPr lang="en-US" baseline="0" err="1"/>
                        <a:t>u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điểm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Nhược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điểm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19653"/>
                  </a:ext>
                </a:extLst>
              </a:tr>
              <a:tr h="26589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u="non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Tích</a:t>
                      </a:r>
                      <a:r>
                        <a:rPr lang="vi-VN" sz="1800" b="0" u="none" baseline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hợp dễ dàng, tính tương tác cao</a:t>
                      </a:r>
                      <a:endParaRPr lang="vi-VN" sz="1800" b="0" u="none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Phát</a:t>
                      </a:r>
                      <a:r>
                        <a:rPr lang="vi-VN" sz="1800" b="0" u="none" baseline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triển nhanh chóng, dễ học dễ sử dụng </a:t>
                      </a:r>
                      <a:endParaRPr lang="vi-VN" sz="1800" b="0" u="none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-Đa</a:t>
                      </a:r>
                      <a:r>
                        <a:rPr lang="vi-VN" sz="1800" b="0" u="none" baseline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năng</a:t>
                      </a:r>
                      <a:endParaRPr lang="vi-VN" sz="1800" b="0" u="none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</a:t>
                      </a:r>
                      <a:r>
                        <a:rPr lang="vi-VN" sz="1800" b="0" u="none" baseline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thể gặp một số vấn đề về bảo mật</a:t>
                      </a:r>
                      <a:endParaRPr lang="vi-VN" sz="1800" b="0" u="none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Phụ thuộc</a:t>
                      </a:r>
                      <a:r>
                        <a:rPr lang="vi-VN" sz="1800" b="0" u="none" baseline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vào trình duyệt</a:t>
                      </a:r>
                      <a:endParaRPr lang="vi-VN" sz="1800" b="0" u="none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Quá</a:t>
                      </a:r>
                      <a:r>
                        <a:rPr lang="vi-VN" sz="1800" b="0" u="none" baseline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trình xử lý lỗi khá khó khăn và dễ dẫn đến sự cố nếu không xử lý cẩn thận</a:t>
                      </a:r>
                      <a:endParaRPr lang="vi-VN" sz="1800" b="0" u="none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7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4869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36" y="449166"/>
            <a:ext cx="10131425" cy="1456267"/>
          </a:xfrm>
        </p:spPr>
        <p:txBody>
          <a:bodyPr/>
          <a:lstStyle/>
          <a:p>
            <a:r>
              <a:rPr lang="vi-VN"/>
              <a:t>2.2. Giới thiệu cú pháp JavaScript cơ bản </a:t>
            </a:r>
            <a:br>
              <a:rPr lang="vi-V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69" y="1723323"/>
            <a:ext cx="3185444" cy="1771907"/>
          </a:xfrm>
        </p:spPr>
        <p:txBody>
          <a:bodyPr/>
          <a:lstStyle/>
          <a:p>
            <a:r>
              <a:rPr lang="en-US"/>
              <a:t>2.2.1</a:t>
            </a:r>
            <a:r>
              <a:rPr lang="vi-VN"/>
              <a:t> Biến và kiểu dữ liệu : </a:t>
            </a:r>
            <a:endParaRPr lang="en-US"/>
          </a:p>
          <a:p>
            <a:pPr lvl="0"/>
            <a:r>
              <a:rPr lang="en-US" err="1"/>
              <a:t>Biến</a:t>
            </a:r>
            <a:r>
              <a:rPr lang="en-US"/>
              <a:t> (Variables):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. </a:t>
            </a:r>
            <a:r>
              <a:rPr lang="en-US" err="1"/>
              <a:t>Khai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var</a:t>
            </a:r>
            <a:r>
              <a:rPr lang="en-US"/>
              <a:t>, let, </a:t>
            </a:r>
            <a:r>
              <a:rPr lang="en-US" err="1"/>
              <a:t>hoặc</a:t>
            </a:r>
            <a:r>
              <a:rPr lang="en-US"/>
              <a:t> const.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29901" y="3315299"/>
            <a:ext cx="2633980" cy="859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1" y="4473628"/>
            <a:ext cx="2978080" cy="239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(Data Types): JavaScript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(number), </a:t>
            </a:r>
            <a:r>
              <a:rPr lang="en-US" err="1"/>
              <a:t>chuỗi</a:t>
            </a:r>
            <a:r>
              <a:rPr lang="en-US"/>
              <a:t> (string), </a:t>
            </a:r>
            <a:r>
              <a:rPr lang="en-US" err="1"/>
              <a:t>boolean</a:t>
            </a:r>
            <a:r>
              <a:rPr lang="en-US"/>
              <a:t> (true </a:t>
            </a:r>
            <a:r>
              <a:rPr lang="en-US" err="1"/>
              <a:t>hoặc</a:t>
            </a:r>
            <a:r>
              <a:rPr lang="en-US"/>
              <a:t> false), </a:t>
            </a:r>
            <a:r>
              <a:rPr lang="en-US" err="1"/>
              <a:t>mảng</a:t>
            </a:r>
            <a:r>
              <a:rPr lang="en-US"/>
              <a:t> (array),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(object),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84565" y="1417623"/>
            <a:ext cx="4237999" cy="177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2.2.2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(Statements):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5478048" y="2858099"/>
            <a:ext cx="4256405" cy="457200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384565" y="3672289"/>
            <a:ext cx="3255233" cy="15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(Expressions):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5586950" y="4953240"/>
            <a:ext cx="20193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75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5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64" y="997179"/>
            <a:ext cx="3158064" cy="775158"/>
          </a:xfrm>
        </p:spPr>
        <p:txBody>
          <a:bodyPr>
            <a:normAutofit/>
          </a:bodyPr>
          <a:lstStyle/>
          <a:p>
            <a:r>
              <a:rPr lang="en-US" sz="1400" b="1"/>
              <a:t>2.2.3</a:t>
            </a:r>
            <a:r>
              <a:rPr lang="vi-VN" sz="1400" b="1"/>
              <a:t> Điều khiển luồng : </a:t>
            </a:r>
            <a:r>
              <a:rPr lang="en-US" sz="1400" b="1"/>
              <a:t/>
            </a:r>
            <a:br>
              <a:rPr lang="en-US" sz="1400" b="1"/>
            </a:b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14" y="1474408"/>
            <a:ext cx="3156357" cy="1489896"/>
          </a:xfrm>
        </p:spPr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if-else: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6798" y="2730229"/>
            <a:ext cx="4196080" cy="13004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8414" y="4428731"/>
            <a:ext cx="3156357" cy="680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(Loops):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qua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dãy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73664" y="817107"/>
            <a:ext cx="3912600" cy="131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 </a:t>
            </a:r>
            <a:r>
              <a:rPr lang="en-US"/>
              <a:t>2.2.4</a:t>
            </a:r>
            <a:r>
              <a:rPr lang="vi-VN"/>
              <a:t> Hàm : </a:t>
            </a:r>
            <a:endParaRPr lang="en-US"/>
          </a:p>
          <a:p>
            <a:r>
              <a:rPr lang="en-US" err="1"/>
              <a:t>Hàm</a:t>
            </a:r>
            <a:r>
              <a:rPr lang="en-US"/>
              <a:t> (Functions):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đóng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3948" y="3548720"/>
            <a:ext cx="4129638" cy="109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 </a:t>
            </a:r>
            <a:r>
              <a:rPr lang="en-US"/>
              <a:t>2.2.5</a:t>
            </a:r>
            <a:r>
              <a:rPr lang="vi-VN"/>
              <a:t> Đối tượng : </a:t>
            </a:r>
            <a:endParaRPr lang="en-US"/>
          </a:p>
          <a:p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(Objects):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11264" y="5376180"/>
            <a:ext cx="3374390" cy="87058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73664" y="2120629"/>
            <a:ext cx="3973195" cy="12192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233948" y="4768813"/>
            <a:ext cx="3671740" cy="19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0745" y="266700"/>
            <a:ext cx="4709054" cy="1784879"/>
          </a:xfrm>
        </p:spPr>
        <p:txBody>
          <a:bodyPr/>
          <a:lstStyle/>
          <a:p>
            <a:r>
              <a:rPr lang="vi-VN" sz="2000"/>
              <a:t> </a:t>
            </a:r>
            <a:r>
              <a:rPr lang="en-US" sz="2000"/>
              <a:t>2.2.6</a:t>
            </a:r>
            <a:r>
              <a:rPr lang="vi-VN" sz="2000"/>
              <a:t> Sự kiện : </a:t>
            </a:r>
            <a:endParaRPr lang="en-US" sz="2000"/>
          </a:p>
          <a:p>
            <a:r>
              <a:rPr lang="en-US" sz="2000" err="1"/>
              <a:t>Sự</a:t>
            </a:r>
            <a:r>
              <a:rPr lang="en-US" sz="2000"/>
              <a:t> </a:t>
            </a:r>
            <a:r>
              <a:rPr lang="en-US" sz="2000" err="1"/>
              <a:t>kiện</a:t>
            </a:r>
            <a:r>
              <a:rPr lang="en-US" sz="2000"/>
              <a:t> (Events): </a:t>
            </a:r>
            <a:r>
              <a:rPr lang="en-US" sz="2000" err="1"/>
              <a:t>Được</a:t>
            </a:r>
            <a:r>
              <a:rPr lang="en-US" sz="2000"/>
              <a:t> </a:t>
            </a:r>
            <a:r>
              <a:rPr lang="en-US" sz="2000" err="1"/>
              <a:t>sử</a:t>
            </a:r>
            <a:r>
              <a:rPr lang="en-US" sz="2000"/>
              <a:t> </a:t>
            </a:r>
            <a:r>
              <a:rPr lang="en-US" sz="2000" err="1"/>
              <a:t>dụng</a:t>
            </a:r>
            <a:r>
              <a:rPr lang="en-US" sz="2000"/>
              <a:t> </a:t>
            </a:r>
            <a:r>
              <a:rPr lang="en-US" sz="2000" err="1"/>
              <a:t>để</a:t>
            </a:r>
            <a:r>
              <a:rPr lang="en-US" sz="2000"/>
              <a:t> </a:t>
            </a:r>
            <a:r>
              <a:rPr lang="en-US" sz="2000" err="1"/>
              <a:t>phản</a:t>
            </a:r>
            <a:r>
              <a:rPr lang="en-US" sz="2000"/>
              <a:t> </a:t>
            </a:r>
            <a:r>
              <a:rPr lang="en-US" sz="2000" err="1"/>
              <a:t>ứng</a:t>
            </a:r>
            <a:r>
              <a:rPr lang="en-US" sz="2000"/>
              <a:t> </a:t>
            </a:r>
            <a:r>
              <a:rPr lang="en-US" sz="2000" err="1"/>
              <a:t>khi</a:t>
            </a:r>
            <a:r>
              <a:rPr lang="en-US" sz="2000"/>
              <a:t> </a:t>
            </a:r>
            <a:r>
              <a:rPr lang="en-US" sz="1600" err="1"/>
              <a:t>người</a:t>
            </a:r>
            <a:r>
              <a:rPr lang="en-US" sz="2000"/>
              <a:t> </a:t>
            </a:r>
            <a:r>
              <a:rPr lang="en-US" sz="2000" err="1"/>
              <a:t>dùng</a:t>
            </a:r>
            <a:r>
              <a:rPr lang="en-US" sz="2000"/>
              <a:t> </a:t>
            </a:r>
            <a:r>
              <a:rPr lang="en-US" sz="2000" err="1"/>
              <a:t>tương</a:t>
            </a:r>
            <a:r>
              <a:rPr lang="en-US" sz="2000"/>
              <a:t> </a:t>
            </a:r>
            <a:r>
              <a:rPr lang="en-US" sz="2000" err="1"/>
              <a:t>tác</a:t>
            </a:r>
            <a:r>
              <a:rPr lang="en-US" sz="2000"/>
              <a:t> </a:t>
            </a:r>
            <a:r>
              <a:rPr lang="en-US" sz="2000" err="1"/>
              <a:t>với</a:t>
            </a:r>
            <a:r>
              <a:rPr lang="en-US" sz="2000"/>
              <a:t> </a:t>
            </a:r>
            <a:r>
              <a:rPr lang="en-US" sz="2000" err="1"/>
              <a:t>trang</a:t>
            </a:r>
            <a:r>
              <a:rPr lang="en-US" sz="2000"/>
              <a:t> web. </a:t>
            </a:r>
            <a:r>
              <a:rPr lang="en-US" sz="2000" err="1"/>
              <a:t>Ví</a:t>
            </a:r>
            <a:r>
              <a:rPr lang="en-US" sz="2000"/>
              <a:t> </a:t>
            </a:r>
            <a:r>
              <a:rPr lang="en-US" sz="2000" err="1"/>
              <a:t>dụ</a:t>
            </a:r>
            <a:endParaRPr lang="en-US" sz="20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16986" y="2951905"/>
            <a:ext cx="8517464" cy="3772745"/>
          </a:xfrm>
        </p:spPr>
        <p:txBody>
          <a:bodyPr/>
          <a:lstStyle/>
          <a:p>
            <a:r>
              <a:rPr lang="en-US" sz="1400"/>
              <a:t>2.2.7</a:t>
            </a:r>
            <a:r>
              <a:rPr lang="vi-VN" sz="1400"/>
              <a:t> Bất đồng bộ và AJAX : </a:t>
            </a:r>
            <a:endParaRPr lang="en-US" sz="1400"/>
          </a:p>
          <a:p>
            <a:r>
              <a:rPr lang="en-US" sz="1400"/>
              <a:t>JavaScript </a:t>
            </a:r>
            <a:r>
              <a:rPr lang="en-US" sz="1400" err="1"/>
              <a:t>cũng</a:t>
            </a:r>
            <a:r>
              <a:rPr lang="en-US" sz="1400"/>
              <a:t> </a:t>
            </a:r>
            <a:r>
              <a:rPr lang="en-US" sz="1400" err="1"/>
              <a:t>hỗ</a:t>
            </a:r>
            <a:r>
              <a:rPr lang="en-US" sz="1400"/>
              <a:t> </a:t>
            </a:r>
            <a:r>
              <a:rPr lang="en-US" sz="1400" err="1"/>
              <a:t>trợ</a:t>
            </a:r>
            <a:r>
              <a:rPr lang="en-US" sz="1400"/>
              <a:t> </a:t>
            </a:r>
            <a:r>
              <a:rPr lang="en-US" sz="1400" err="1"/>
              <a:t>lập</a:t>
            </a:r>
            <a:r>
              <a:rPr lang="en-US" sz="1400"/>
              <a:t> </a:t>
            </a:r>
            <a:r>
              <a:rPr lang="en-US" sz="1400" err="1"/>
              <a:t>trình</a:t>
            </a:r>
            <a:r>
              <a:rPr lang="en-US" sz="1400"/>
              <a:t> </a:t>
            </a:r>
            <a:r>
              <a:rPr lang="en-US" sz="1400" err="1"/>
              <a:t>bất</a:t>
            </a:r>
            <a:r>
              <a:rPr lang="en-US" sz="1400"/>
              <a:t> </a:t>
            </a:r>
            <a:r>
              <a:rPr lang="en-US" sz="1400" err="1"/>
              <a:t>đồng</a:t>
            </a:r>
            <a:r>
              <a:rPr lang="en-US" sz="1400"/>
              <a:t> </a:t>
            </a:r>
            <a:r>
              <a:rPr lang="en-US" sz="1400" err="1"/>
              <a:t>bộ</a:t>
            </a:r>
            <a:r>
              <a:rPr lang="en-US" sz="1400"/>
              <a:t> </a:t>
            </a:r>
            <a:r>
              <a:rPr lang="en-US" sz="1400" err="1"/>
              <a:t>thông</a:t>
            </a:r>
            <a:r>
              <a:rPr lang="en-US" sz="1400"/>
              <a:t> qua Promise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async</a:t>
            </a:r>
            <a:r>
              <a:rPr lang="en-US" sz="1400"/>
              <a:t>/await, </a:t>
            </a:r>
            <a:r>
              <a:rPr lang="en-US" sz="1400" err="1"/>
              <a:t>cho</a:t>
            </a:r>
            <a:r>
              <a:rPr lang="en-US" sz="1400"/>
              <a:t> </a:t>
            </a:r>
            <a:r>
              <a:rPr lang="en-US" sz="1400" err="1"/>
              <a:t>phép</a:t>
            </a:r>
            <a:r>
              <a:rPr lang="en-US" sz="1400"/>
              <a:t> </a:t>
            </a:r>
            <a:r>
              <a:rPr lang="en-US" sz="1400" err="1"/>
              <a:t>thực</a:t>
            </a:r>
            <a:r>
              <a:rPr lang="en-US" sz="1400"/>
              <a:t> </a:t>
            </a:r>
            <a:r>
              <a:rPr lang="en-US" sz="1400" err="1"/>
              <a:t>hiện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hoạt</a:t>
            </a:r>
            <a:r>
              <a:rPr lang="en-US" sz="1400"/>
              <a:t> </a:t>
            </a:r>
            <a:r>
              <a:rPr lang="en-US" sz="1400" err="1"/>
              <a:t>động</a:t>
            </a:r>
            <a:r>
              <a:rPr lang="en-US" sz="1400"/>
              <a:t> </a:t>
            </a:r>
            <a:r>
              <a:rPr lang="en-US" sz="1400" err="1"/>
              <a:t>không</a:t>
            </a:r>
            <a:r>
              <a:rPr lang="en-US" sz="1400"/>
              <a:t> </a:t>
            </a:r>
            <a:r>
              <a:rPr lang="en-US" sz="1400" err="1"/>
              <a:t>chờ</a:t>
            </a:r>
            <a:r>
              <a:rPr lang="en-US" sz="1400"/>
              <a:t> </a:t>
            </a:r>
            <a:r>
              <a:rPr lang="en-US" sz="1400" err="1"/>
              <a:t>đợi</a:t>
            </a:r>
            <a:r>
              <a:rPr lang="en-US" sz="1400"/>
              <a:t>, </a:t>
            </a:r>
            <a:r>
              <a:rPr lang="en-US" sz="1400" err="1"/>
              <a:t>chẳng</a:t>
            </a:r>
            <a:r>
              <a:rPr lang="en-US" sz="1400"/>
              <a:t> </a:t>
            </a:r>
            <a:r>
              <a:rPr lang="en-US" sz="1400" err="1"/>
              <a:t>hạn</a:t>
            </a:r>
            <a:r>
              <a:rPr lang="en-US" sz="1400"/>
              <a:t> </a:t>
            </a:r>
            <a:r>
              <a:rPr lang="en-US" sz="1400" err="1"/>
              <a:t>như</a:t>
            </a:r>
            <a:r>
              <a:rPr lang="en-US" sz="1400"/>
              <a:t> </a:t>
            </a:r>
            <a:r>
              <a:rPr lang="en-US" sz="1400" err="1"/>
              <a:t>tải</a:t>
            </a:r>
            <a:r>
              <a:rPr lang="en-US" sz="1400"/>
              <a:t> </a:t>
            </a:r>
            <a:r>
              <a:rPr lang="en-US" sz="1400" err="1"/>
              <a:t>tài</a:t>
            </a:r>
            <a:r>
              <a:rPr lang="en-US" sz="1400"/>
              <a:t> </a:t>
            </a:r>
            <a:r>
              <a:rPr lang="en-US" sz="1400" err="1"/>
              <a:t>liệu</a:t>
            </a:r>
            <a:r>
              <a:rPr lang="en-US" sz="1400"/>
              <a:t> </a:t>
            </a:r>
            <a:r>
              <a:rPr lang="en-US" sz="1400" err="1"/>
              <a:t>từ</a:t>
            </a:r>
            <a:r>
              <a:rPr lang="en-US" sz="1400"/>
              <a:t> </a:t>
            </a:r>
            <a:r>
              <a:rPr lang="en-US" sz="1400" err="1"/>
              <a:t>máy</a:t>
            </a:r>
            <a:r>
              <a:rPr lang="en-US" sz="1400"/>
              <a:t> </a:t>
            </a:r>
            <a:r>
              <a:rPr lang="en-US" sz="1400" err="1"/>
              <a:t>chủ</a:t>
            </a:r>
            <a:r>
              <a:rPr lang="en-US" sz="1400"/>
              <a:t> </a:t>
            </a:r>
            <a:r>
              <a:rPr lang="en-US" sz="1400" err="1"/>
              <a:t>sử</a:t>
            </a:r>
            <a:r>
              <a:rPr lang="en-US" sz="1400"/>
              <a:t> </a:t>
            </a:r>
            <a:r>
              <a:rPr lang="en-US" sz="1400" err="1"/>
              <a:t>dụng</a:t>
            </a:r>
            <a:r>
              <a:rPr lang="en-US" sz="1400"/>
              <a:t> AJAX.</a:t>
            </a:r>
          </a:p>
          <a:p>
            <a:r>
              <a:rPr lang="en-US" sz="1400"/>
              <a:t> </a:t>
            </a:r>
          </a:p>
          <a:p>
            <a:r>
              <a:rPr lang="vi-VN" sz="1400"/>
              <a:t>  </a:t>
            </a:r>
            <a:r>
              <a:rPr lang="en-US" sz="1400"/>
              <a:t>2.2</a:t>
            </a:r>
            <a:r>
              <a:rPr lang="vi-VN" sz="1400"/>
              <a:t>.8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Thư</a:t>
            </a:r>
            <a:r>
              <a:rPr lang="en-US" sz="1400"/>
              <a:t> </a:t>
            </a:r>
            <a:r>
              <a:rPr lang="en-US" sz="1400" err="1"/>
              <a:t>Viện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Framework</a:t>
            </a:r>
            <a:r>
              <a:rPr lang="vi-VN" sz="1400"/>
              <a:t> : </a:t>
            </a:r>
            <a:endParaRPr lang="en-US" sz="1400"/>
          </a:p>
          <a:p>
            <a:pPr lvl="0"/>
            <a:r>
              <a:rPr lang="en-US" sz="1400"/>
              <a:t>JavaScript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nhiều</a:t>
            </a:r>
            <a:r>
              <a:rPr lang="en-US" sz="1400"/>
              <a:t> </a:t>
            </a:r>
            <a:r>
              <a:rPr lang="en-US" sz="1400" err="1"/>
              <a:t>thư</a:t>
            </a:r>
            <a:r>
              <a:rPr lang="en-US" sz="1400"/>
              <a:t> </a:t>
            </a:r>
            <a:r>
              <a:rPr lang="en-US" sz="1400" err="1"/>
              <a:t>viện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framework </a:t>
            </a:r>
            <a:r>
              <a:rPr lang="en-US" sz="1400" err="1"/>
              <a:t>mạnh</a:t>
            </a:r>
            <a:r>
              <a:rPr lang="en-US" sz="1400"/>
              <a:t> </a:t>
            </a:r>
            <a:r>
              <a:rPr lang="en-US" sz="1400" err="1"/>
              <a:t>mẽ</a:t>
            </a:r>
            <a:r>
              <a:rPr lang="en-US" sz="1400"/>
              <a:t> </a:t>
            </a:r>
            <a:r>
              <a:rPr lang="en-US" sz="1400" err="1"/>
              <a:t>như</a:t>
            </a:r>
            <a:r>
              <a:rPr lang="en-US" sz="1400"/>
              <a:t> jQuery, React, Angular, </a:t>
            </a:r>
            <a:r>
              <a:rPr lang="en-US" sz="1400" err="1"/>
              <a:t>và</a:t>
            </a:r>
            <a:r>
              <a:rPr lang="en-US" sz="1400"/>
              <a:t> Vue.js, </a:t>
            </a:r>
            <a:r>
              <a:rPr lang="en-US" sz="1400" err="1"/>
              <a:t>giúp</a:t>
            </a:r>
            <a:r>
              <a:rPr lang="en-US" sz="1400"/>
              <a:t> </a:t>
            </a:r>
            <a:r>
              <a:rPr lang="en-US" sz="1400" err="1"/>
              <a:t>bạn</a:t>
            </a:r>
            <a:r>
              <a:rPr lang="en-US" sz="1400"/>
              <a:t> </a:t>
            </a:r>
            <a:r>
              <a:rPr lang="en-US" sz="1400" err="1"/>
              <a:t>xây</a:t>
            </a:r>
            <a:r>
              <a:rPr lang="en-US" sz="1400"/>
              <a:t> </a:t>
            </a:r>
            <a:r>
              <a:rPr lang="en-US" sz="1400" err="1"/>
              <a:t>dựng</a:t>
            </a:r>
            <a:r>
              <a:rPr lang="en-US" sz="1400"/>
              <a:t> </a:t>
            </a:r>
            <a:r>
              <a:rPr lang="en-US" sz="1400" err="1"/>
              <a:t>ứng</a:t>
            </a:r>
            <a:r>
              <a:rPr lang="en-US" sz="1400"/>
              <a:t> </a:t>
            </a:r>
            <a:r>
              <a:rPr lang="en-US" sz="1400" err="1"/>
              <a:t>dụng</a:t>
            </a:r>
            <a:r>
              <a:rPr lang="en-US" sz="1400"/>
              <a:t> web </a:t>
            </a:r>
            <a:r>
              <a:rPr lang="en-US" sz="1400" err="1"/>
              <a:t>phức</a:t>
            </a:r>
            <a:r>
              <a:rPr lang="en-US" sz="1400"/>
              <a:t> </a:t>
            </a:r>
            <a:r>
              <a:rPr lang="en-US" sz="1400" err="1"/>
              <a:t>tạp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tương</a:t>
            </a:r>
            <a:r>
              <a:rPr lang="en-US" sz="1400"/>
              <a:t> </a:t>
            </a:r>
            <a:r>
              <a:rPr lang="en-US" sz="1400" err="1"/>
              <a:t>tác</a:t>
            </a:r>
            <a:r>
              <a:rPr lang="en-US" sz="1400"/>
              <a:t> </a:t>
            </a:r>
            <a:r>
              <a:rPr lang="en-US" sz="1400" err="1"/>
              <a:t>dễ</a:t>
            </a:r>
            <a:r>
              <a:rPr lang="en-US" sz="1400"/>
              <a:t> </a:t>
            </a:r>
            <a:r>
              <a:rPr lang="en-US" sz="1400" err="1"/>
              <a:t>dàng</a:t>
            </a:r>
            <a:r>
              <a:rPr lang="en-US" sz="1400"/>
              <a:t> </a:t>
            </a:r>
            <a:r>
              <a:rPr lang="en-US" sz="1400" err="1"/>
              <a:t>hơn</a:t>
            </a:r>
            <a:r>
              <a:rPr lang="en-US" sz="1400"/>
              <a:t>.</a:t>
            </a:r>
          </a:p>
          <a:p>
            <a:pPr lvl="0"/>
            <a:r>
              <a:rPr lang="en-US" sz="1400"/>
              <a:t>JavaScript </a:t>
            </a:r>
            <a:r>
              <a:rPr lang="en-US" sz="1400" err="1"/>
              <a:t>là</a:t>
            </a:r>
            <a:r>
              <a:rPr lang="en-US" sz="1400"/>
              <a:t> </a:t>
            </a:r>
            <a:r>
              <a:rPr lang="en-US" sz="1400" err="1"/>
              <a:t>một</a:t>
            </a:r>
            <a:r>
              <a:rPr lang="en-US" sz="1400"/>
              <a:t> </a:t>
            </a:r>
            <a:r>
              <a:rPr lang="en-US" sz="1400" err="1"/>
              <a:t>ngôn</a:t>
            </a:r>
            <a:r>
              <a:rPr lang="en-US" sz="1400"/>
              <a:t> </a:t>
            </a:r>
            <a:r>
              <a:rPr lang="en-US" sz="1400" err="1"/>
              <a:t>ngữ</a:t>
            </a:r>
            <a:r>
              <a:rPr lang="en-US" sz="1400"/>
              <a:t> </a:t>
            </a:r>
            <a:r>
              <a:rPr lang="en-US" sz="1400" err="1"/>
              <a:t>đa</a:t>
            </a:r>
            <a:r>
              <a:rPr lang="en-US" sz="1400"/>
              <a:t> </a:t>
            </a:r>
            <a:r>
              <a:rPr lang="en-US" sz="1400" err="1"/>
              <a:t>năng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mạnh</a:t>
            </a:r>
            <a:r>
              <a:rPr lang="en-US" sz="1400"/>
              <a:t> </a:t>
            </a:r>
            <a:r>
              <a:rPr lang="en-US" sz="1400" err="1"/>
              <a:t>mẽ</a:t>
            </a:r>
            <a:r>
              <a:rPr lang="en-US" sz="1400"/>
              <a:t>, </a:t>
            </a:r>
            <a:r>
              <a:rPr lang="en-US" sz="1400" err="1"/>
              <a:t>được</a:t>
            </a:r>
            <a:r>
              <a:rPr lang="en-US" sz="1400"/>
              <a:t> </a:t>
            </a:r>
            <a:r>
              <a:rPr lang="en-US" sz="1400" err="1"/>
              <a:t>sử</a:t>
            </a:r>
            <a:r>
              <a:rPr lang="en-US" sz="1400"/>
              <a:t> </a:t>
            </a:r>
            <a:r>
              <a:rPr lang="en-US" sz="1400" err="1"/>
              <a:t>dụng</a:t>
            </a:r>
            <a:r>
              <a:rPr lang="en-US" sz="1400"/>
              <a:t> </a:t>
            </a:r>
            <a:r>
              <a:rPr lang="en-US" sz="1400" err="1"/>
              <a:t>rộng</a:t>
            </a:r>
            <a:r>
              <a:rPr lang="en-US" sz="1400"/>
              <a:t> </a:t>
            </a:r>
            <a:r>
              <a:rPr lang="en-US" sz="1400" err="1"/>
              <a:t>rãi</a:t>
            </a:r>
            <a:r>
              <a:rPr lang="en-US" sz="1400"/>
              <a:t> </a:t>
            </a:r>
            <a:r>
              <a:rPr lang="en-US" sz="1400" err="1"/>
              <a:t>trong</a:t>
            </a:r>
            <a:r>
              <a:rPr lang="en-US" sz="1400"/>
              <a:t> </a:t>
            </a:r>
            <a:r>
              <a:rPr lang="en-US" sz="1400" err="1"/>
              <a:t>phát</a:t>
            </a:r>
            <a:r>
              <a:rPr lang="en-US" sz="1400"/>
              <a:t> </a:t>
            </a:r>
            <a:r>
              <a:rPr lang="en-US" sz="1400" err="1"/>
              <a:t>triển</a:t>
            </a:r>
            <a:r>
              <a:rPr lang="en-US" sz="1400"/>
              <a:t> web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nhiều</a:t>
            </a:r>
            <a:r>
              <a:rPr lang="en-US" sz="1400"/>
              <a:t> </a:t>
            </a:r>
            <a:r>
              <a:rPr lang="en-US" sz="1400" err="1"/>
              <a:t>ứng</a:t>
            </a:r>
            <a:r>
              <a:rPr lang="en-US" sz="1400"/>
              <a:t> </a:t>
            </a:r>
            <a:r>
              <a:rPr lang="en-US" sz="1400" err="1"/>
              <a:t>dụng</a:t>
            </a:r>
            <a:r>
              <a:rPr lang="en-US" sz="1400"/>
              <a:t> </a:t>
            </a:r>
            <a:r>
              <a:rPr lang="en-US" sz="1400" err="1"/>
              <a:t>khác</a:t>
            </a:r>
            <a:r>
              <a:rPr lang="en-US" sz="1400"/>
              <a:t>. </a:t>
            </a:r>
            <a:r>
              <a:rPr lang="en-US" sz="1400" err="1"/>
              <a:t>Điều</a:t>
            </a:r>
            <a:r>
              <a:rPr lang="en-US" sz="1400"/>
              <a:t> </a:t>
            </a:r>
            <a:r>
              <a:rPr lang="en-US" sz="1400" err="1"/>
              <a:t>này</a:t>
            </a:r>
            <a:r>
              <a:rPr lang="en-US" sz="1400"/>
              <a:t> </a:t>
            </a:r>
            <a:r>
              <a:rPr lang="en-US" sz="1400" err="1"/>
              <a:t>chỉ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</a:t>
            </a:r>
            <a:r>
              <a:rPr lang="en-US" sz="1400" err="1"/>
              <a:t>một</a:t>
            </a:r>
            <a:r>
              <a:rPr lang="en-US" sz="1400"/>
              <a:t> </a:t>
            </a:r>
            <a:r>
              <a:rPr lang="en-US" sz="1400" err="1"/>
              <a:t>giới</a:t>
            </a:r>
            <a:r>
              <a:rPr lang="en-US" sz="1400"/>
              <a:t> </a:t>
            </a:r>
            <a:r>
              <a:rPr lang="en-US" sz="1400" err="1"/>
              <a:t>thiệu</a:t>
            </a:r>
            <a:r>
              <a:rPr lang="en-US" sz="1400"/>
              <a:t> </a:t>
            </a:r>
            <a:r>
              <a:rPr lang="en-US" sz="1400" err="1"/>
              <a:t>cơ</a:t>
            </a:r>
            <a:r>
              <a:rPr lang="en-US" sz="1400"/>
              <a:t> </a:t>
            </a:r>
            <a:r>
              <a:rPr lang="en-US" sz="1400" err="1"/>
              <a:t>bản</a:t>
            </a:r>
            <a:r>
              <a:rPr lang="en-US" sz="1400"/>
              <a:t>,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nhiều</a:t>
            </a:r>
            <a:r>
              <a:rPr lang="en-US" sz="1400"/>
              <a:t> </a:t>
            </a:r>
            <a:r>
              <a:rPr lang="en-US" sz="1400" err="1"/>
              <a:t>khía</a:t>
            </a:r>
            <a:r>
              <a:rPr lang="en-US" sz="1400"/>
              <a:t>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tính</a:t>
            </a:r>
            <a:r>
              <a:rPr lang="en-US" sz="1400"/>
              <a:t> </a:t>
            </a:r>
            <a:r>
              <a:rPr lang="en-US" sz="1400" err="1"/>
              <a:t>năng</a:t>
            </a:r>
            <a:r>
              <a:rPr lang="en-US" sz="1400"/>
              <a:t> </a:t>
            </a:r>
            <a:r>
              <a:rPr lang="en-US" sz="1400" err="1"/>
              <a:t>phức</a:t>
            </a:r>
            <a:r>
              <a:rPr lang="en-US" sz="1400"/>
              <a:t> </a:t>
            </a:r>
            <a:r>
              <a:rPr lang="en-US" sz="1400" err="1"/>
              <a:t>tạp</a:t>
            </a:r>
            <a:r>
              <a:rPr lang="en-US" sz="1400"/>
              <a:t> </a:t>
            </a:r>
            <a:r>
              <a:rPr lang="en-US" sz="1400" err="1"/>
              <a:t>hơn</a:t>
            </a:r>
            <a:r>
              <a:rPr lang="en-US" sz="1400"/>
              <a:t> </a:t>
            </a:r>
            <a:r>
              <a:rPr lang="en-US" sz="1400" err="1"/>
              <a:t>để</a:t>
            </a:r>
            <a:r>
              <a:rPr lang="en-US" sz="1400"/>
              <a:t> </a:t>
            </a:r>
            <a:r>
              <a:rPr lang="en-US" sz="1400" err="1"/>
              <a:t>khám</a:t>
            </a:r>
            <a:r>
              <a:rPr lang="en-US" sz="1400"/>
              <a:t> </a:t>
            </a:r>
            <a:r>
              <a:rPr lang="en-US" sz="1400" err="1"/>
              <a:t>phá</a:t>
            </a:r>
            <a:r>
              <a:rPr lang="en-US" sz="1400"/>
              <a:t> </a:t>
            </a:r>
            <a:r>
              <a:rPr lang="en-US" sz="1400" err="1"/>
              <a:t>trong</a:t>
            </a:r>
            <a:r>
              <a:rPr lang="en-US" sz="1400"/>
              <a:t> JavaScript.</a:t>
            </a:r>
          </a:p>
          <a:p>
            <a:r>
              <a:rPr lang="vi-VN" sz="1400"/>
              <a:t> </a:t>
            </a:r>
            <a:endParaRPr lang="en-US" sz="1400"/>
          </a:p>
          <a:p>
            <a:endParaRPr lang="en-US" sz="140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0745" y="2163177"/>
            <a:ext cx="4995863" cy="7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HTML Forms &amp; Input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3.1 </a:t>
            </a:r>
            <a:r>
              <a:rPr lang="vi-VN" b="1"/>
              <a:t>Tổng quan về HTML Forms và Input Elements : </a:t>
            </a:r>
            <a:endParaRPr lang="en-US" b="1"/>
          </a:p>
          <a:p>
            <a:pPr lvl="0"/>
            <a:r>
              <a:rPr lang="en-US"/>
              <a:t>HTML Forms (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HTML)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trọng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web,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gửi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web.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HTML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(fields)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(elements)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, </a:t>
            </a:r>
            <a:r>
              <a:rPr lang="en-US" err="1"/>
              <a:t>nút</a:t>
            </a:r>
            <a:r>
              <a:rPr lang="en-US"/>
              <a:t> radio, </a:t>
            </a:r>
            <a:r>
              <a:rPr lang="en-US" err="1"/>
              <a:t>nút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, </a:t>
            </a:r>
            <a:r>
              <a:rPr lang="en-US" err="1"/>
              <a:t>nút</a:t>
            </a:r>
            <a:r>
              <a:rPr lang="en-US"/>
              <a:t> </a:t>
            </a:r>
            <a:r>
              <a:rPr lang="en-US" err="1"/>
              <a:t>gửi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.</a:t>
            </a:r>
          </a:p>
          <a:p>
            <a:pPr lvl="0"/>
            <a:r>
              <a:rPr lang="en-US"/>
              <a:t>Input Elements (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)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HTML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(form)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gửi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web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vi-VN"/>
              <a:t>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chính</a:t>
            </a:r>
            <a:r>
              <a:rPr lang="en-US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1: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HTML &amp; CSS</a:t>
            </a:r>
          </a:p>
          <a:p>
            <a:pPr>
              <a:lnSpc>
                <a:spcPct val="150000"/>
              </a:lnSpc>
            </a:pPr>
            <a:r>
              <a:rPr lang="en-US"/>
              <a:t>2: JavaScript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3: </a:t>
            </a:r>
            <a:r>
              <a:rPr lang="en-US" err="1"/>
              <a:t>HTMl</a:t>
            </a:r>
            <a:r>
              <a:rPr lang="en-US"/>
              <a:t> Forms &amp; Input Elements</a:t>
            </a:r>
          </a:p>
          <a:p>
            <a:pPr>
              <a:lnSpc>
                <a:spcPct val="150000"/>
              </a:lnSpc>
            </a:pPr>
            <a:r>
              <a:rPr lang="en-US"/>
              <a:t>4: Quy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Web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9D191A5-0809-56F4-A2A9-7B6F0F8C3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5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262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3.</a:t>
            </a:r>
            <a:r>
              <a:rPr lang="vi-VN" sz="2400" b="1"/>
              <a:t>2 Từng bước tạo biểu mẫu đơn giản với các phần tử nhập liệu như ô văn bản, ô chọn, nút gửi : </a:t>
            </a:r>
            <a:r>
              <a:rPr lang="en-US" sz="2400" b="1"/>
              <a:t/>
            </a:r>
            <a:br>
              <a:rPr lang="en-US" sz="2400" b="1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915024" cy="3649133"/>
          </a:xfrm>
        </p:spPr>
        <p:txBody>
          <a:bodyPr/>
          <a:lstStyle/>
          <a:p>
            <a:r>
              <a:rPr lang="vi-VN"/>
              <a:t> Bước 1 : Tạo một tệp HTML cơ bản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1525" y="2891790"/>
            <a:ext cx="5562600" cy="250317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05577" y="2218267"/>
            <a:ext cx="4552948" cy="67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 Bước 2 : Tạo biểu mẫu trong thẻ body </a:t>
            </a:r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505577" y="2891790"/>
            <a:ext cx="5088890" cy="86487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419848" y="3966633"/>
            <a:ext cx="4972052" cy="67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 Bước 3 : Thêm ô văn bản (text input) </a:t>
            </a:r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505577" y="4831503"/>
            <a:ext cx="495808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510540"/>
            <a:ext cx="10131425" cy="3867150"/>
          </a:xfrm>
        </p:spPr>
        <p:txBody>
          <a:bodyPr/>
          <a:lstStyle/>
          <a:p>
            <a:r>
              <a:rPr lang="vi-VN"/>
              <a:t> Bước 4 : Thêm ô chọn (select)</a:t>
            </a:r>
            <a:endParaRPr lang="en-US"/>
          </a:p>
          <a:p>
            <a:r>
              <a:rPr lang="vi-VN"/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vi-VN"/>
              <a:t>Bước 5 : Thêm nút gửi (submit)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vi-VN"/>
              <a:t> Bước 6 : Hoàn thành tệp HTML 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6283" y="1160145"/>
            <a:ext cx="4805680" cy="12839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6283" y="3250882"/>
            <a:ext cx="3532505" cy="4895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36283" y="4425314"/>
            <a:ext cx="3173095" cy="8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1" y="446617"/>
            <a:ext cx="10131425" cy="1610783"/>
          </a:xfrm>
        </p:spPr>
        <p:txBody>
          <a:bodyPr/>
          <a:lstStyle/>
          <a:p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: </a:t>
            </a:r>
            <a:r>
              <a:rPr lang="en-US" err="1"/>
              <a:t>Bây</a:t>
            </a:r>
            <a:r>
              <a:rPr lang="en-US"/>
              <a:t> </a:t>
            </a:r>
            <a:r>
              <a:rPr lang="en-US" err="1"/>
              <a:t>giờ</a:t>
            </a:r>
            <a:r>
              <a:rPr lang="vi-VN"/>
              <a:t> ta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JavaScript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. </a:t>
            </a:r>
            <a:r>
              <a:rPr lang="en-US" err="1"/>
              <a:t>Dưới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xem</a:t>
            </a:r>
            <a:r>
              <a:rPr lang="en-US"/>
              <a:t> ô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hay </a:t>
            </a:r>
            <a:r>
              <a:rPr lang="en-US" err="1"/>
              <a:t>chưa</a:t>
            </a:r>
            <a:r>
              <a:rPr lang="en-US"/>
              <a:t>:</a:t>
            </a: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3900" y="2057400"/>
            <a:ext cx="4991100" cy="28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quy trình phát triển web</a:t>
            </a:r>
          </a:p>
        </p:txBody>
      </p:sp>
      <p:pic>
        <p:nvPicPr>
          <p:cNvPr id="9" name="Content Placeholder 8" descr="Badge 1 outline">
            <a:extLst>
              <a:ext uri="{FF2B5EF4-FFF2-40B4-BE49-F238E27FC236}">
                <a16:creationId xmlns:a16="http://schemas.microsoft.com/office/drawing/2014/main" id="{3072FCA2-4155-20DC-E8CB-C3DCFA2E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3610" y="2613430"/>
            <a:ext cx="914400" cy="914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459C26-CF5A-9CFE-8F88-0594A5FFC604}"/>
              </a:ext>
            </a:extLst>
          </p:cNvPr>
          <p:cNvSpPr txBox="1"/>
          <p:nvPr/>
        </p:nvSpPr>
        <p:spPr>
          <a:xfrm>
            <a:off x="2181031" y="2736749"/>
            <a:ext cx="5880618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Giới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thiệu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triển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web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lập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hoạch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triển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khai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trang</a:t>
            </a:r>
            <a:r>
              <a:rPr lang="en-US" sz="18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web.</a:t>
            </a:r>
            <a:r>
              <a:rPr lang="vi-VN" sz="1800" b="1">
                <a:solidFill>
                  <a:srgbClr val="343541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	</a:t>
            </a:r>
            <a:endParaRPr lang="vi-VN" sz="1800" b="1"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Graphic 12" descr="Badge outline">
            <a:extLst>
              <a:ext uri="{FF2B5EF4-FFF2-40B4-BE49-F238E27FC236}">
                <a16:creationId xmlns:a16="http://schemas.microsoft.com/office/drawing/2014/main" id="{EFE50BD3-501E-1092-31AE-BBE79FA85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1186" y="407539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AAC693-0E04-7F26-4AAD-D83EA806C416}"/>
              </a:ext>
            </a:extLst>
          </p:cNvPr>
          <p:cNvSpPr txBox="1"/>
          <p:nvPr/>
        </p:nvSpPr>
        <p:spPr>
          <a:xfrm>
            <a:off x="2181031" y="43479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số ví dụ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6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7" y="233095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Giới</a:t>
            </a:r>
            <a:r>
              <a:rPr lang="en-US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thiệu</a:t>
            </a:r>
            <a:r>
              <a:rPr lang="en-US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triển</a:t>
            </a:r>
            <a:r>
              <a:rPr lang="en-US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web</a:t>
            </a:r>
            <a:r>
              <a:rPr lang="vi-VN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vi-VN" sz="3600" b="1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Content Placeholder 8" descr="Badge 1 outline">
            <a:extLst>
              <a:ext uri="{FF2B5EF4-FFF2-40B4-BE49-F238E27FC236}">
                <a16:creationId xmlns:a16="http://schemas.microsoft.com/office/drawing/2014/main" id="{B86B899D-C265-C1CC-43A5-3B79E2A4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5801" y="880533"/>
            <a:ext cx="914400" cy="914400"/>
          </a:xfrm>
        </p:spPr>
      </p:pic>
      <p:pic>
        <p:nvPicPr>
          <p:cNvPr id="28" name="Content Placeholder 27" descr="A group of white squares with black text&#10;&#10;Description automatically generated">
            <a:extLst>
              <a:ext uri="{FF2B5EF4-FFF2-40B4-BE49-F238E27FC236}">
                <a16:creationId xmlns:a16="http://schemas.microsoft.com/office/drawing/2014/main" id="{BBAD04F0-5CDA-FFCA-33BC-435947F1D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3999" y="1578830"/>
            <a:ext cx="9144000" cy="4952598"/>
          </a:xfrm>
        </p:spPr>
      </p:pic>
    </p:spTree>
    <p:extLst>
      <p:ext uri="{BB962C8B-B14F-4D97-AF65-F5344CB8AC3E}">
        <p14:creationId xmlns:p14="http://schemas.microsoft.com/office/powerpoint/2010/main" val="48324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874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282432"/>
            <a:ext cx="10131427" cy="1412146"/>
          </a:xfrm>
        </p:spPr>
        <p:txBody>
          <a:bodyPr/>
          <a:lstStyle/>
          <a:p>
            <a:r>
              <a:rPr lang="en-US" dirty="0" smtClean="0"/>
              <a:t>1.1 GIỚI </a:t>
            </a:r>
            <a:r>
              <a:rPr lang="en-US" dirty="0"/>
              <a:t>THIỆU VỀ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642" y="2866937"/>
            <a:ext cx="10131428" cy="183089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1.1.1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về HTML 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Language,"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HTML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video,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86530" y="3372375"/>
            <a:ext cx="10131428" cy="2038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4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1.1.2 </a:t>
            </a:r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nhược</a:t>
            </a:r>
            <a:r>
              <a:rPr lang="en-US" sz="3200" dirty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html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338285"/>
              </p:ext>
            </p:extLst>
          </p:nvPr>
        </p:nvGraphicFramePr>
        <p:xfrm>
          <a:off x="685799" y="2141535"/>
          <a:ext cx="10228277" cy="3722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145">
                  <a:extLst>
                    <a:ext uri="{9D8B030D-6E8A-4147-A177-3AD203B41FA5}">
                      <a16:colId xmlns:a16="http://schemas.microsoft.com/office/drawing/2014/main" val="3246154917"/>
                    </a:ext>
                  </a:extLst>
                </a:gridCol>
                <a:gridCol w="7153132">
                  <a:extLst>
                    <a:ext uri="{9D8B030D-6E8A-4147-A177-3AD203B41FA5}">
                      <a16:colId xmlns:a16="http://schemas.microsoft.com/office/drawing/2014/main" val="3093793891"/>
                    </a:ext>
                  </a:extLst>
                </a:gridCol>
              </a:tblGrid>
              <a:tr h="514773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19390"/>
                  </a:ext>
                </a:extLst>
              </a:tr>
              <a:tr h="1603798">
                <a:tc>
                  <a:txBody>
                    <a:bodyPr/>
                    <a:lstStyle/>
                    <a:p>
                      <a:r>
                        <a:rPr lang="en-US" sz="24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4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Dễ sử dụng và có cú pháp linh hoạt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 sử dụng rộng rãi, có mặt trên thực tế mọi trang web và được hỗ trợ bởi tất cả các trình duyệt.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Tương tự như cú pháp XML</a:t>
                      </a:r>
                    </a:p>
                    <a:p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-Miễn phí vì không cần phần mềm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vi-V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Người mới bắt đầu sẽ thấy nó đơn giản để học và viết mã</a:t>
                      </a:r>
                    </a:p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520845"/>
                  </a:ext>
                </a:extLst>
              </a:tr>
              <a:tr h="1603798">
                <a:tc>
                  <a:txBody>
                    <a:bodyPr/>
                    <a:lstStyle/>
                    <a:p>
                      <a:r>
                        <a:rPr lang="en-US" sz="24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Nhược</a:t>
                      </a:r>
                      <a:r>
                        <a:rPr lang="en-US" sz="24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  -</a:t>
                      </a:r>
                      <a:r>
                        <a:rPr lang="en-US" sz="1200" b="0" u="non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Hạn</a:t>
                      </a:r>
                      <a:r>
                        <a:rPr lang="en-US" sz="1200" b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chế</a:t>
                      </a:r>
                      <a:r>
                        <a:rPr lang="en-US" sz="1200" b="0" u="non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trong</a:t>
                      </a:r>
                      <a:r>
                        <a:rPr lang="en-US" sz="1200" b="0" u="non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việc</a:t>
                      </a:r>
                      <a:r>
                        <a:rPr lang="en-US" sz="1200" b="0" u="non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thiết</a:t>
                      </a:r>
                      <a:r>
                        <a:rPr lang="en-US" sz="1200" b="0" u="non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kế</a:t>
                      </a:r>
                      <a:r>
                        <a:rPr lang="en-US" sz="1200" b="0" u="non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giao</a:t>
                      </a:r>
                      <a:r>
                        <a:rPr lang="en-US" sz="1200" b="0" u="non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diện</a:t>
                      </a:r>
                      <a:endParaRPr lang="en-US" sz="1200" b="0" u="non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  -</a:t>
                      </a:r>
                      <a:r>
                        <a:rPr lang="vi-VN" sz="1200" b="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Không</a:t>
                      </a:r>
                      <a:r>
                        <a:rPr lang="vi-VN" sz="1200" b="0" u="non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thể tạo ra các chức năng tương tác trên web </a:t>
                      </a:r>
                      <a:endParaRPr lang="vi-VN" sz="1200" b="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u="none" dirty="0">
                        <a:solidFill>
                          <a:schemeClr val="dk2"/>
                        </a:solidFill>
                        <a:effectLst/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4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5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1.1.3</a:t>
            </a:r>
            <a:r>
              <a:rPr lang="vi-VN" sz="2800" dirty="0" smtClean="0"/>
              <a:t> </a:t>
            </a:r>
            <a:r>
              <a:rPr lang="vi-VN" sz="2800" dirty="0"/>
              <a:t>tạo một tệp HTML cơ bản :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060658" cy="2413155"/>
          </a:xfrm>
        </p:spPr>
        <p:txBody>
          <a:bodyPr>
            <a:normAutofit/>
          </a:bodyPr>
          <a:lstStyle/>
          <a:p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tiên</a:t>
            </a:r>
            <a:r>
              <a:rPr lang="en-US"/>
              <a:t> ta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file </a:t>
            </a:r>
            <a:r>
              <a:rPr lang="en-US" i="1"/>
              <a:t>index.txt</a:t>
            </a:r>
            <a:r>
              <a:rPr lang="en-US"/>
              <a:t> 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giản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 </a:t>
            </a:r>
            <a:r>
              <a:rPr lang="en-US" i="1"/>
              <a:t>notepad</a:t>
            </a:r>
            <a:r>
              <a:rPr lang="en-US"/>
              <a:t> </a:t>
            </a:r>
            <a:r>
              <a:rPr lang="en-US" err="1"/>
              <a:t>trong</a:t>
            </a:r>
            <a:r>
              <a:rPr lang="en-US"/>
              <a:t> Window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sau</a:t>
            </a:r>
            <a:r>
              <a:rPr lang="en-US"/>
              <a:t>:</a:t>
            </a:r>
          </a:p>
          <a:p>
            <a:r>
              <a:rPr lang="en-US"/>
              <a:t>&lt;p&gt;Hello&lt;/p&gt;</a:t>
            </a:r>
          </a:p>
          <a:p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"Save As" </a:t>
            </a:r>
            <a:r>
              <a:rPr lang="en-US" err="1"/>
              <a:t>lại</a:t>
            </a:r>
            <a:r>
              <a:rPr lang="en-US"/>
              <a:t> file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.html</a:t>
            </a: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49798" y="1845578"/>
            <a:ext cx="5393897" cy="44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1.1.4 CẤU TRÚC CỦA MỘT FILE HTLM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89" y="1803178"/>
            <a:ext cx="8682605" cy="44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5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1.1.5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7922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err="1"/>
              <a:t>Thẻ</a:t>
            </a:r>
            <a:r>
              <a:rPr lang="en-US"/>
              <a:t> HTML: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web HTML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thẻ</a:t>
            </a:r>
            <a:r>
              <a:rPr lang="en-US"/>
              <a:t> &lt;!DOCTYPE html&gt;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phiên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HTML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thẻ</a:t>
            </a:r>
            <a:r>
              <a:rPr lang="en-US"/>
              <a:t> &lt;html&gt;.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lvl="0"/>
            <a:r>
              <a:rPr lang="en-US" err="1"/>
              <a:t>Thẻ</a:t>
            </a:r>
            <a:r>
              <a:rPr lang="en-US"/>
              <a:t> &lt;head&gt;: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web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, </a:t>
            </a:r>
            <a:r>
              <a:rPr lang="en-US" err="1"/>
              <a:t>tập</a:t>
            </a:r>
            <a:r>
              <a:rPr lang="en-US"/>
              <a:t> tin CSS, meta tags,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. </a:t>
            </a:r>
            <a:r>
              <a:rPr lang="en-US" err="1"/>
              <a:t>Thẻ</a:t>
            </a:r>
            <a:r>
              <a:rPr lang="en-US"/>
              <a:t> &lt;head&gt;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&lt;head&gt;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đóng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&lt;/head&gt;.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lvl="0"/>
            <a:r>
              <a:rPr lang="en-US" err="1"/>
              <a:t>Thẻ</a:t>
            </a:r>
            <a:r>
              <a:rPr lang="en-US"/>
              <a:t> &lt;title&gt;: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web,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nằm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&lt;head&gt;.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&lt;title&gt;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web&lt;/title&gt;.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lvl="0"/>
            <a:r>
              <a:rPr lang="en-US" err="1"/>
              <a:t>Thẻ</a:t>
            </a:r>
            <a:r>
              <a:rPr lang="en-US"/>
              <a:t> &lt;meta&gt;: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, viewport,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khác</a:t>
            </a:r>
            <a:r>
              <a:rPr lang="en-US"/>
              <a:t>.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&lt;meta charset="UTF-8"&gt;.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lvl="0"/>
            <a:r>
              <a:rPr lang="en-US" err="1"/>
              <a:t>Thẻ</a:t>
            </a:r>
            <a:r>
              <a:rPr lang="en-US"/>
              <a:t> &lt;body&gt;: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web, </a:t>
            </a:r>
            <a:r>
              <a:rPr lang="en-US" err="1"/>
              <a:t>bao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,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,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. </a:t>
            </a:r>
            <a:r>
              <a:rPr lang="en-US" err="1"/>
              <a:t>Thẻ</a:t>
            </a:r>
            <a:r>
              <a:rPr lang="en-US"/>
              <a:t> &lt;body&gt;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&lt;body&gt;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đóng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&lt;/body&gt;.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1.1.6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75" y="520091"/>
            <a:ext cx="10131425" cy="5488381"/>
          </a:xfrm>
        </p:spPr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&lt;h1&gt;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&lt;p&gt;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&lt;a&gt;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17" y="2113101"/>
            <a:ext cx="6173061" cy="5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264282"/>
            <a:ext cx="6182588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4453171"/>
            <a:ext cx="6287377" cy="590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575" y="5322377"/>
            <a:ext cx="61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575" y="5322377"/>
            <a:ext cx="614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542" y="5507043"/>
            <a:ext cx="589679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+mj-lt"/>
              </a:rPr>
              <a:t>1.2.1 </a:t>
            </a:r>
            <a:r>
              <a:rPr lang="vi-VN" sz="2800" b="1" dirty="0" smtClean="0">
                <a:latin typeface="+mj-lt"/>
              </a:rPr>
              <a:t>Tổng </a:t>
            </a:r>
            <a:r>
              <a:rPr lang="vi-VN" sz="2800" b="1" dirty="0">
                <a:latin typeface="+mj-lt"/>
              </a:rPr>
              <a:t>quan về CSS : </a:t>
            </a:r>
            <a:endParaRPr lang="en-US" sz="2800" b="1" dirty="0">
              <a:latin typeface="+mj-lt"/>
            </a:endParaRPr>
          </a:p>
          <a:p>
            <a:r>
              <a:rPr lang="vi-VN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CSS hay "Cascading Style Sheets," </a:t>
            </a:r>
            <a:r>
              <a:rPr lang="en-US" sz="2800" dirty="0" err="1">
                <a:latin typeface="+mj-lt"/>
              </a:rPr>
              <a:t>là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ngôn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ngữ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đánh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dấu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được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sử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dụng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để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điều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chỉnh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giao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diện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kiểu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trang</a:t>
            </a:r>
            <a:r>
              <a:rPr lang="en-US" sz="2800" dirty="0">
                <a:latin typeface="+mj-lt"/>
              </a:rPr>
              <a:t> web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tài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liệu</a:t>
            </a:r>
            <a:r>
              <a:rPr lang="en-US" sz="2800" dirty="0">
                <a:latin typeface="+mj-lt"/>
              </a:rPr>
              <a:t> HTML. CSS </a:t>
            </a:r>
            <a:r>
              <a:rPr lang="en-US" sz="2800" dirty="0" err="1">
                <a:latin typeface="+mj-lt"/>
              </a:rPr>
              <a:t>cho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phép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biệt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kiểu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dáng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bố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cục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trang</a:t>
            </a:r>
            <a:r>
              <a:rPr lang="en-US" sz="2800" dirty="0">
                <a:latin typeface="+mj-lt"/>
              </a:rPr>
              <a:t> web </a:t>
            </a:r>
            <a:r>
              <a:rPr lang="en-US" sz="2800" dirty="0" err="1">
                <a:latin typeface="+mj-lt"/>
              </a:rPr>
              <a:t>từ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nội</a:t>
            </a:r>
            <a:r>
              <a:rPr lang="en-US" sz="2800" dirty="0">
                <a:latin typeface="+mj-lt"/>
              </a:rPr>
              <a:t> dung, </a:t>
            </a:r>
            <a:r>
              <a:rPr lang="en-US" sz="2800" dirty="0" err="1">
                <a:latin typeface="+mj-lt"/>
              </a:rPr>
              <a:t>giúp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bạn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tạo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trang</a:t>
            </a:r>
            <a:r>
              <a:rPr lang="en-US" sz="2800" dirty="0">
                <a:latin typeface="+mj-lt"/>
              </a:rPr>
              <a:t> web </a:t>
            </a:r>
            <a:r>
              <a:rPr lang="en-US" sz="2800" dirty="0" err="1">
                <a:latin typeface="+mj-lt"/>
              </a:rPr>
              <a:t>đẹp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dễ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bảo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trì</a:t>
            </a:r>
            <a:r>
              <a:rPr lang="en-US" sz="2800" dirty="0">
                <a:latin typeface="+mj-lt"/>
              </a:rPr>
              <a:t>. 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06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384</TotalTime>
  <Words>1680</Words>
  <Application>Microsoft Office PowerPoint</Application>
  <PresentationFormat>Widescreen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DengXian Light</vt:lpstr>
      <vt:lpstr>Lancelot</vt:lpstr>
      <vt:lpstr>Roboto</vt:lpstr>
      <vt:lpstr>Symbol</vt:lpstr>
      <vt:lpstr>Times New Roman</vt:lpstr>
      <vt:lpstr>Celestial</vt:lpstr>
      <vt:lpstr>Xây dựng trang web bán đồng hồ</vt:lpstr>
      <vt:lpstr>Nội dung chính:</vt:lpstr>
      <vt:lpstr>1.1 GIỚI THIỆU VỀ HTML</vt:lpstr>
      <vt:lpstr>1.1.2 ưu và nhược điểm của html</vt:lpstr>
      <vt:lpstr>1.1.3 tạo một tệp HTML cơ bản :  </vt:lpstr>
      <vt:lpstr>1.1.4 CẤU TRÚC CỦA MỘT FILE HTLM</vt:lpstr>
      <vt:lpstr>1.1.5 Các phần tử cơ bản trong HTMl</vt:lpstr>
      <vt:lpstr>1.1.6 Ví dụ về một số tử html</vt:lpstr>
      <vt:lpstr>1.2 Giới thiệu về css</vt:lpstr>
      <vt:lpstr>1.2.2 ƯU VÀ NHƯỢC ĐIỂM CỦA CSS</vt:lpstr>
      <vt:lpstr>1.2.3 CÁC BƯƠC TẠO RA MỘT FILE CSS</vt:lpstr>
      <vt:lpstr>1.2.4 Ví dụ về một file css cơ bản</vt:lpstr>
      <vt:lpstr> 2. Java script và một sối cú pháp cơ bản</vt:lpstr>
      <vt:lpstr>2.1 Khái Niệm</vt:lpstr>
      <vt:lpstr>ưu điểm và nhược điểm</vt:lpstr>
      <vt:lpstr>2.2. Giới thiệu cú pháp JavaScript cơ bản  </vt:lpstr>
      <vt:lpstr>2.2.3 Điều khiển luồng :   </vt:lpstr>
      <vt:lpstr>PowerPoint Presentation</vt:lpstr>
      <vt:lpstr>3 HTML Forms &amp; Input Elements </vt:lpstr>
      <vt:lpstr>3.2 Từng bước tạo biểu mẫu đơn giản với các phần tử nhập liệu như ô văn bản, ô chọn, nút gửi :  </vt:lpstr>
      <vt:lpstr>PowerPoint Presentation</vt:lpstr>
      <vt:lpstr>PowerPoint Presentation</vt:lpstr>
      <vt:lpstr>4 quy trình phát triển web</vt:lpstr>
      <vt:lpstr>Giới thiệu về quy trình phát triển web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trang web xem phim</dc:title>
  <dc:creator>Bùi Mạnh Hùng</dc:creator>
  <cp:lastModifiedBy>Bùi Mạnh Hùng</cp:lastModifiedBy>
  <cp:revision>17</cp:revision>
  <dcterms:created xsi:type="dcterms:W3CDTF">2023-09-26T10:44:57Z</dcterms:created>
  <dcterms:modified xsi:type="dcterms:W3CDTF">2023-10-04T04:10:38Z</dcterms:modified>
</cp:coreProperties>
</file>