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67" r:id="rId5"/>
    <p:sldId id="272" r:id="rId6"/>
    <p:sldId id="270" r:id="rId7"/>
    <p:sldId id="269" r:id="rId8"/>
    <p:sldId id="271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341C-F11F-40D0-B2EF-B6B89002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6BDEF-2E62-46C5-B108-3512686A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E6DA-F0A9-45FE-B1D0-CD7CAB0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4767A-120A-4AB5-9333-571AB0C3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E39D-DDEB-4046-9B65-5709688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0670-AEFF-4B9C-B995-921AF0EB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9A2D-E81B-4089-9D4C-AC503758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DE98-44C0-40D1-834B-CF0683B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BE72D-C292-438F-9643-3B045D81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C601B-2FF0-4C16-A7F2-B10F9C9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51282-304E-4874-82AA-E67978A84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C1545-6AF6-4C28-B0CA-5F334262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4B45F-9C52-452B-8DC4-86A71727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3A4A-60B9-4321-B071-771A11C0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DC88-AAE8-4426-991A-949E803D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29FF-A64F-45C8-80E3-8D9A2D8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31654-F9E5-44BE-AD2C-D71A4B2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4D41-FAA6-432B-93AD-D04A3F4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B3EFF-7773-40DB-AC5F-B484E4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8B324-2C6E-4D68-B168-2092CB71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3F4F-8A1E-4ACC-AB8E-3BDE192D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D32E-5A28-4C28-8695-A9F16984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6B914-41AC-4243-B7B1-ED79E327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2089F-D4FB-41F0-AFB3-5B78D9E6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0D8C-F1E7-49D7-9CEB-4A8A670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2A63-9105-4E12-9B13-51914CF6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1C24-C5F7-4007-A83A-E04EBF9A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8506D-7240-4171-BF64-AC60F63C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5EE6B-B6B9-4201-80DC-566B40B7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885E3-81C6-488D-823B-9211AA0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192A5-580C-4707-986F-6E2DEF3D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4E5A-BD9A-4FDF-9742-78BB49E2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BE620-2FEE-4354-8363-11D7A439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46AD2-0B39-488F-906A-BF93EB38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34259-3D79-49EB-A71E-57FEDF75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44E5E-5E4B-4196-B093-80013550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3E00D-4E78-4839-8ADB-66FEC68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FDCC8-CE45-47DC-BBDC-66CB34B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85590-B791-4333-9669-2F2E859C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ED3C-61FF-42D4-906F-CEEC3EE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AA6C0-5846-49AA-8B3F-4123CECA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F150B8-5813-4A49-80A3-A3914448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0B2E3-AD9A-4BD3-8043-A85E0C54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AE585-4771-404C-92DC-696C43E0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1DF81-9483-44B3-B504-A76B42E8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691A0-A406-4642-B511-614F2A7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6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4C21-B757-4F3F-A5A2-7F8CE97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67399-295D-4767-A56C-AAA43031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89FB6-E428-4567-BF4F-6548037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AFC1-0B4A-4CE3-BB06-977C76F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6ACFF-E0E3-4DDB-B018-97DA9BA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EE90-60AD-4356-BA1E-187CCCB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7688-1B70-421E-90A2-25B8A3A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06FFC-DD27-4901-B10B-A3D05A50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DF0C5-AEBD-42D9-9612-F97C4615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949A6-438A-4507-B3D7-99C0A0A8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18F8-A305-4682-BF24-B68B7479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B227F-79C5-449E-8A10-C2D8813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E4E05-0162-4D08-9B6C-CC8F994E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8D61A-F87F-4F35-B31E-99A33400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94E3-EC39-48A8-B029-2428812FD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C4D9-50AF-48FB-8C0B-F37828C8082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DC61A-E162-4D43-BC4D-88676103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9CC9-632D-4EF9-8273-7D61F12E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计算机组成原理实验（十）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600" dirty="0"/>
              <a:t>2019.11.28</a:t>
            </a:r>
            <a:endParaRPr lang="zh-CN" altLang="en-US" sz="1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实验报告注意事项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42447"/>
            <a:ext cx="4386943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装订和排版</a:t>
            </a:r>
            <a:endParaRPr lang="en-US" altLang="zh-CN" dirty="0"/>
          </a:p>
          <a:p>
            <a:pPr lvl="1"/>
            <a:r>
              <a:rPr lang="zh-CN" altLang="en-US" dirty="0"/>
              <a:t>调整好排版，不要在中间留有太多空白</a:t>
            </a:r>
            <a:endParaRPr lang="en-US" altLang="zh-CN" dirty="0"/>
          </a:p>
          <a:p>
            <a:pPr lvl="1"/>
            <a:r>
              <a:rPr lang="zh-CN" altLang="en-US" dirty="0"/>
              <a:t>报告上的图片不要太模糊</a:t>
            </a:r>
            <a:endParaRPr lang="en-US" altLang="zh-CN" dirty="0"/>
          </a:p>
          <a:p>
            <a:pPr lvl="1"/>
            <a:r>
              <a:rPr lang="zh-CN" altLang="en-US" dirty="0"/>
              <a:t>装订的时候统一在左侧装订，可以选择左上角装订，也可以像书本一样左侧翻页装订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实验报告上仿真结果和开发板烧写的结果都要展示出来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上传的电子版文件限制大小为</a:t>
            </a:r>
            <a:r>
              <a:rPr lang="en-US" altLang="zh-CN" dirty="0"/>
              <a:t>100M</a:t>
            </a:r>
            <a:r>
              <a:rPr lang="zh-CN" altLang="en-US" dirty="0"/>
              <a:t>，超过</a:t>
            </a:r>
            <a:r>
              <a:rPr lang="en-US" altLang="zh-CN" dirty="0"/>
              <a:t>100M</a:t>
            </a:r>
            <a:r>
              <a:rPr lang="zh-CN" altLang="en-US" dirty="0"/>
              <a:t>只能接受</a:t>
            </a:r>
            <a:r>
              <a:rPr lang="en-US" altLang="zh-CN" dirty="0"/>
              <a:t>99.9M</a:t>
            </a:r>
            <a:r>
              <a:rPr lang="zh-CN" altLang="en-US" dirty="0"/>
              <a:t>，不完整无法打开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05" y="766354"/>
            <a:ext cx="5774895" cy="36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CAA2-DA05-4996-B157-A64A3F20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159E7-228A-4882-B0F6-D5FBA88E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多周期</a:t>
            </a:r>
            <a:r>
              <a:rPr lang="en-US" altLang="zh-CN" dirty="0"/>
              <a:t>CPU</a:t>
            </a:r>
            <a:r>
              <a:rPr lang="zh-CN" altLang="zh-CN" dirty="0"/>
              <a:t>指的是将整个</a:t>
            </a:r>
            <a:r>
              <a:rPr lang="en-US" altLang="zh-CN" dirty="0"/>
              <a:t>CPU</a:t>
            </a:r>
            <a:r>
              <a:rPr lang="zh-CN" altLang="zh-CN" dirty="0"/>
              <a:t>的执行过程分成几个阶段，每个阶段用一个时钟去完成，然后开始下一条指令的执行，而每种指令执行时所用的时钟数不尽相同，这就是所谓的多周期</a:t>
            </a:r>
            <a:r>
              <a:rPr lang="en-US" altLang="zh-CN" dirty="0"/>
              <a:t>CPU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A4C6B4-032B-4401-9582-67274752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52"/>
          <a:stretch/>
        </p:blipFill>
        <p:spPr>
          <a:xfrm>
            <a:off x="1559511" y="4001294"/>
            <a:ext cx="8272098" cy="10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E27D-6758-4146-B49A-A18639BC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与单周期</a:t>
            </a:r>
            <a:r>
              <a:rPr lang="en-US" altLang="zh-CN" dirty="0"/>
              <a:t>CPU</a:t>
            </a:r>
            <a:r>
              <a:rPr lang="zh-CN" altLang="en-US" dirty="0"/>
              <a:t>设计时主要的区别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837AD-A301-48D6-A738-AF7219FC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ControlUnit</a:t>
            </a:r>
            <a:r>
              <a:rPr lang="zh-CN" altLang="en-US" dirty="0"/>
              <a:t>模块的设计，需要一个内置的状态寄存器，根据指令</a:t>
            </a:r>
            <a:r>
              <a:rPr lang="en-US" altLang="zh-CN" dirty="0"/>
              <a:t>op</a:t>
            </a:r>
            <a:r>
              <a:rPr lang="zh-CN" altLang="en-US" dirty="0"/>
              <a:t>码进行状态之间的跳转，同时控制信号也和当前的状态有关。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需要</a:t>
            </a:r>
            <a:r>
              <a:rPr lang="en-US" altLang="zh-CN" dirty="0"/>
              <a:t>5</a:t>
            </a:r>
            <a:r>
              <a:rPr lang="zh-CN" altLang="en-US" dirty="0"/>
              <a:t>个寄存器来隔绝数据通路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多了三条指令，</a:t>
            </a:r>
            <a:r>
              <a:rPr lang="en-US" altLang="zh-CN" dirty="0" err="1"/>
              <a:t>xori</a:t>
            </a:r>
            <a:r>
              <a:rPr lang="en-US" altLang="zh-CN" dirty="0"/>
              <a:t>, </a:t>
            </a:r>
            <a:r>
              <a:rPr lang="zh-CN" altLang="en-US" dirty="0"/>
              <a:t> </a:t>
            </a:r>
            <a:r>
              <a:rPr lang="en-US" altLang="zh-CN" dirty="0" err="1"/>
              <a:t>jal</a:t>
            </a:r>
            <a:r>
              <a:rPr lang="en-US" altLang="zh-CN" dirty="0"/>
              <a:t>, </a:t>
            </a:r>
            <a:r>
              <a:rPr lang="en-US" altLang="zh-CN" dirty="0" err="1"/>
              <a:t>jr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CA341-1D08-4501-8638-282CEB89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09" y="3828903"/>
            <a:ext cx="7195769" cy="24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 </a:t>
            </a:r>
            <a:r>
              <a:rPr lang="zh-CN" altLang="en-US" dirty="0"/>
              <a:t>状态转移</a:t>
            </a:r>
          </a:p>
        </p:txBody>
      </p:sp>
      <p:pic>
        <p:nvPicPr>
          <p:cNvPr id="1026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207"/>
            <a:ext cx="5991497" cy="372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580334" y="56692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每个状态代表一个时钟周期</a:t>
            </a:r>
            <a:endParaRPr lang="zh-CN" altLang="en-US" dirty="0"/>
          </a:p>
        </p:txBody>
      </p:sp>
      <p:pic>
        <p:nvPicPr>
          <p:cNvPr id="102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97" y="2013608"/>
            <a:ext cx="5267325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156960" y="45178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个D触发器（寄存器）用于保存当前状态，是时序逻辑电路，RST用于初始化状态“000“，另外两个部分都是组合逻辑电路，一个用于产生下一个阶段的状态，另一个用于产生每个阶段的控制信号。从图上可看出，下个状态取决于指令操作码和当前状态；而每个阶段的控制信号取决于指令操作码、当前状态和反映运算结果的状态zero标志和符号sign标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1649DF-9479-4F5F-9DC2-A2F76F13D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52"/>
          <a:stretch/>
        </p:blipFill>
        <p:spPr>
          <a:xfrm>
            <a:off x="6096000" y="678606"/>
            <a:ext cx="6038118" cy="7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372B-2CB6-4470-A245-3418AC99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 </a:t>
            </a:r>
            <a:r>
              <a:rPr lang="zh-CN" altLang="en-US" dirty="0"/>
              <a:t>状态转移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F41054-AC48-40CE-95A5-0A09E86E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157"/>
            <a:ext cx="10515600" cy="29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CPU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0" y="1018988"/>
            <a:ext cx="6879709" cy="5151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75734" y="1458158"/>
            <a:ext cx="5077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图上增加</a:t>
            </a:r>
            <a:r>
              <a:rPr lang="zh-CN" altLang="en-US" b="1" dirty="0"/>
              <a:t>IR</a:t>
            </a:r>
            <a:r>
              <a:rPr lang="zh-CN" altLang="en-US" dirty="0"/>
              <a:t>指令寄存器，目的是使指令代码保持稳定，pc写使能控制信号PCWre，是确保pc适时修改，原因都是和多周期工作的CPU有关。</a:t>
            </a:r>
            <a:r>
              <a:rPr lang="zh-CN" altLang="en-US" b="1" dirty="0"/>
              <a:t>ADR、BDR、ALUoutDR、DBDR</a:t>
            </a:r>
            <a:r>
              <a:rPr lang="zh-CN" altLang="en-US" dirty="0"/>
              <a:t>四个寄存器不需要写使能信号，其作用是切分数据通路，将大组合逻辑切分为若干个小组合逻辑，大延迟变为多个分段小延迟。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86DEF-AC88-4DAC-94EA-2CA0F02F0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52"/>
          <a:stretch/>
        </p:blipFill>
        <p:spPr>
          <a:xfrm>
            <a:off x="287786" y="5959979"/>
            <a:ext cx="6778840" cy="8314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5F29B5-CA07-4283-A339-D5D30B556EE5}"/>
              </a:ext>
            </a:extLst>
          </p:cNvPr>
          <p:cNvSpPr/>
          <p:nvPr/>
        </p:nvSpPr>
        <p:spPr>
          <a:xfrm>
            <a:off x="2722236" y="3336486"/>
            <a:ext cx="455969" cy="3059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53D0E6-C60D-4E00-8CA1-1EE373410807}"/>
              </a:ext>
            </a:extLst>
          </p:cNvPr>
          <p:cNvSpPr/>
          <p:nvPr/>
        </p:nvSpPr>
        <p:spPr>
          <a:xfrm>
            <a:off x="1942480" y="4418735"/>
            <a:ext cx="455969" cy="3059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3FB7F9-1C95-441D-9830-C57A4F9C52F7}"/>
              </a:ext>
            </a:extLst>
          </p:cNvPr>
          <p:cNvSpPr/>
          <p:nvPr/>
        </p:nvSpPr>
        <p:spPr>
          <a:xfrm>
            <a:off x="7252682" y="3775655"/>
            <a:ext cx="311093" cy="2309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D1838D-870F-4829-8E97-39C50F18057B}"/>
              </a:ext>
            </a:extLst>
          </p:cNvPr>
          <p:cNvSpPr txBox="1"/>
          <p:nvPr/>
        </p:nvSpPr>
        <p:spPr>
          <a:xfrm>
            <a:off x="7812350" y="368882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jal</a:t>
            </a:r>
            <a:r>
              <a:rPr lang="zh-CN" altLang="en-US" dirty="0"/>
              <a:t>指令所需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809CBF-2D9B-4A35-A355-258821CA067D}"/>
              </a:ext>
            </a:extLst>
          </p:cNvPr>
          <p:cNvSpPr/>
          <p:nvPr/>
        </p:nvSpPr>
        <p:spPr>
          <a:xfrm>
            <a:off x="7252682" y="4201649"/>
            <a:ext cx="311093" cy="2309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5D6B6A-6BBA-412A-8ECF-27A87D2CC429}"/>
              </a:ext>
            </a:extLst>
          </p:cNvPr>
          <p:cNvSpPr/>
          <p:nvPr/>
        </p:nvSpPr>
        <p:spPr>
          <a:xfrm>
            <a:off x="4306775" y="1342681"/>
            <a:ext cx="540433" cy="2908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1BF4C0-2659-4032-BAC7-523FE8BC7409}"/>
              </a:ext>
            </a:extLst>
          </p:cNvPr>
          <p:cNvSpPr txBox="1"/>
          <p:nvPr/>
        </p:nvSpPr>
        <p:spPr>
          <a:xfrm>
            <a:off x="7812350" y="413245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ControlUnit</a:t>
            </a:r>
            <a:r>
              <a:rPr lang="zh-CN" altLang="en-US" dirty="0"/>
              <a:t>内部状态跳转</a:t>
            </a:r>
          </a:p>
        </p:txBody>
      </p:sp>
    </p:spTree>
    <p:extLst>
      <p:ext uri="{BB962C8B-B14F-4D97-AF65-F5344CB8AC3E}">
        <p14:creationId xmlns:p14="http://schemas.microsoft.com/office/powerpoint/2010/main" val="1473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01" y="687977"/>
            <a:ext cx="9748980" cy="50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6B64-1906-47B6-A044-9E1F1EC7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zh-CN" altLang="en-US" dirty="0"/>
              <a:t>指令测试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ADE25C-40A4-4D7F-999F-0B781FC1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33" y="26633"/>
            <a:ext cx="313529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A8515E-0188-4084-8442-FA767C7BA13B}"/>
              </a:ext>
            </a:extLst>
          </p:cNvPr>
          <p:cNvSpPr txBox="1"/>
          <p:nvPr/>
        </p:nvSpPr>
        <p:spPr>
          <a:xfrm>
            <a:off x="585926" y="1544715"/>
            <a:ext cx="421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FTP</a:t>
            </a:r>
            <a:r>
              <a:rPr lang="zh-CN" altLang="en-US" dirty="0"/>
              <a:t>上</a:t>
            </a:r>
            <a:r>
              <a:rPr lang="zh-CN" altLang="zh-CN" b="1" dirty="0"/>
              <a:t>关于测试多周期</a:t>
            </a:r>
            <a:r>
              <a:rPr lang="en-US" altLang="zh-CN" b="1" dirty="0"/>
              <a:t>CPU</a:t>
            </a:r>
            <a:r>
              <a:rPr lang="zh-CN" altLang="zh-CN" b="1" dirty="0"/>
              <a:t>的简单方法</a:t>
            </a:r>
            <a:endParaRPr lang="en-US" altLang="zh-CN" b="1" dirty="0"/>
          </a:p>
          <a:p>
            <a:r>
              <a:rPr lang="zh-CN" altLang="en-US" dirty="0"/>
              <a:t>文件中的指令码补全</a:t>
            </a:r>
          </a:p>
        </p:txBody>
      </p:sp>
      <p:sp>
        <p:nvSpPr>
          <p:cNvPr id="9" name="标注: 左箭头 8">
            <a:extLst>
              <a:ext uri="{FF2B5EF4-FFF2-40B4-BE49-F238E27FC236}">
                <a16:creationId xmlns:a16="http://schemas.microsoft.com/office/drawing/2014/main" id="{B45F4BF5-B9CD-4684-A18E-53AA811773BD}"/>
              </a:ext>
            </a:extLst>
          </p:cNvPr>
          <p:cNvSpPr/>
          <p:nvPr/>
        </p:nvSpPr>
        <p:spPr>
          <a:xfrm>
            <a:off x="8131945" y="26633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$1=8</a:t>
            </a:r>
            <a:endParaRPr lang="zh-CN" altLang="en-US" dirty="0"/>
          </a:p>
        </p:txBody>
      </p:sp>
      <p:sp>
        <p:nvSpPr>
          <p:cNvPr id="10" name="标注: 左箭头 9">
            <a:extLst>
              <a:ext uri="{FF2B5EF4-FFF2-40B4-BE49-F238E27FC236}">
                <a16:creationId xmlns:a16="http://schemas.microsoft.com/office/drawing/2014/main" id="{3568EF10-3418-45FD-818E-190587A62FA4}"/>
              </a:ext>
            </a:extLst>
          </p:cNvPr>
          <p:cNvSpPr/>
          <p:nvPr/>
        </p:nvSpPr>
        <p:spPr>
          <a:xfrm>
            <a:off x="8131945" y="341790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$2=2</a:t>
            </a:r>
            <a:endParaRPr lang="zh-CN" altLang="en-US" dirty="0"/>
          </a:p>
        </p:txBody>
      </p:sp>
      <p:sp>
        <p:nvSpPr>
          <p:cNvPr id="11" name="标注: 左箭头 10">
            <a:extLst>
              <a:ext uri="{FF2B5EF4-FFF2-40B4-BE49-F238E27FC236}">
                <a16:creationId xmlns:a16="http://schemas.microsoft.com/office/drawing/2014/main" id="{DD3206C7-B491-4F3F-B92F-73F0D6170CBA}"/>
              </a:ext>
            </a:extLst>
          </p:cNvPr>
          <p:cNvSpPr/>
          <p:nvPr/>
        </p:nvSpPr>
        <p:spPr>
          <a:xfrm>
            <a:off x="8131944" y="640333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$3=10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45D106-1FFD-403C-9D79-37CCDA232060}"/>
              </a:ext>
            </a:extLst>
          </p:cNvPr>
          <p:cNvSpPr/>
          <p:nvPr/>
        </p:nvSpPr>
        <p:spPr>
          <a:xfrm>
            <a:off x="6096000" y="616999"/>
            <a:ext cx="411332" cy="235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D0E0CD-69D8-44DB-A0D2-7BB84A22042C}"/>
              </a:ext>
            </a:extLst>
          </p:cNvPr>
          <p:cNvSpPr/>
          <p:nvPr/>
        </p:nvSpPr>
        <p:spPr>
          <a:xfrm>
            <a:off x="6096000" y="2073417"/>
            <a:ext cx="411332" cy="235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10051D-6F57-420E-AB21-B8F1C3489ABC}"/>
              </a:ext>
            </a:extLst>
          </p:cNvPr>
          <p:cNvSpPr/>
          <p:nvPr/>
        </p:nvSpPr>
        <p:spPr>
          <a:xfrm>
            <a:off x="6095999" y="6257616"/>
            <a:ext cx="279647" cy="30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注: 左箭头 15">
            <a:extLst>
              <a:ext uri="{FF2B5EF4-FFF2-40B4-BE49-F238E27FC236}">
                <a16:creationId xmlns:a16="http://schemas.microsoft.com/office/drawing/2014/main" id="{51D0BF03-EC34-4F7D-A5DB-73089DB487DB}"/>
              </a:ext>
            </a:extLst>
          </p:cNvPr>
          <p:cNvSpPr/>
          <p:nvPr/>
        </p:nvSpPr>
        <p:spPr>
          <a:xfrm>
            <a:off x="8131943" y="931478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$4=2</a:t>
            </a:r>
            <a:endParaRPr lang="zh-CN" altLang="en-US" dirty="0"/>
          </a:p>
        </p:txBody>
      </p:sp>
      <p:sp>
        <p:nvSpPr>
          <p:cNvPr id="17" name="标注: 左箭头 16">
            <a:extLst>
              <a:ext uri="{FF2B5EF4-FFF2-40B4-BE49-F238E27FC236}">
                <a16:creationId xmlns:a16="http://schemas.microsoft.com/office/drawing/2014/main" id="{95B8FB57-B65C-40D9-AD5A-0D1C515D39EC}"/>
              </a:ext>
            </a:extLst>
          </p:cNvPr>
          <p:cNvSpPr/>
          <p:nvPr/>
        </p:nvSpPr>
        <p:spPr>
          <a:xfrm>
            <a:off x="8131942" y="1228880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$5=2</a:t>
            </a:r>
            <a:endParaRPr lang="zh-CN" altLang="en-US" dirty="0"/>
          </a:p>
        </p:txBody>
      </p:sp>
      <p:sp>
        <p:nvSpPr>
          <p:cNvPr id="18" name="标注: 左箭头 17">
            <a:extLst>
              <a:ext uri="{FF2B5EF4-FFF2-40B4-BE49-F238E27FC236}">
                <a16:creationId xmlns:a16="http://schemas.microsoft.com/office/drawing/2014/main" id="{ABFF8630-6254-48B9-B059-B25374EB0B89}"/>
              </a:ext>
            </a:extLst>
          </p:cNvPr>
          <p:cNvSpPr/>
          <p:nvPr/>
        </p:nvSpPr>
        <p:spPr>
          <a:xfrm>
            <a:off x="8100392" y="1528100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$5=8</a:t>
            </a:r>
            <a:endParaRPr lang="zh-CN" altLang="en-US" dirty="0"/>
          </a:p>
        </p:txBody>
      </p:sp>
      <p:sp>
        <p:nvSpPr>
          <p:cNvPr id="19" name="标注: 左箭头 18">
            <a:extLst>
              <a:ext uri="{FF2B5EF4-FFF2-40B4-BE49-F238E27FC236}">
                <a16:creationId xmlns:a16="http://schemas.microsoft.com/office/drawing/2014/main" id="{F694950D-5507-45C3-846D-BC9E412C0A44}"/>
              </a:ext>
            </a:extLst>
          </p:cNvPr>
          <p:cNvSpPr/>
          <p:nvPr/>
        </p:nvSpPr>
        <p:spPr>
          <a:xfrm>
            <a:off x="8095651" y="1825502"/>
            <a:ext cx="1526959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$5==$1</a:t>
            </a:r>
            <a:endParaRPr lang="zh-CN" altLang="en-US" dirty="0"/>
          </a:p>
        </p:txBody>
      </p: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8AA0F66A-9CA4-4FBF-B848-9F21E7973873}"/>
              </a:ext>
            </a:extLst>
          </p:cNvPr>
          <p:cNvSpPr/>
          <p:nvPr/>
        </p:nvSpPr>
        <p:spPr>
          <a:xfrm rot="16200000">
            <a:off x="9650081" y="1647048"/>
            <a:ext cx="528702" cy="3240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标注: 左箭头 20">
            <a:extLst>
              <a:ext uri="{FF2B5EF4-FFF2-40B4-BE49-F238E27FC236}">
                <a16:creationId xmlns:a16="http://schemas.microsoft.com/office/drawing/2014/main" id="{86437455-CDF1-4C46-91DE-3A6C86535870}"/>
              </a:ext>
            </a:extLst>
          </p:cNvPr>
          <p:cNvSpPr/>
          <p:nvPr/>
        </p:nvSpPr>
        <p:spPr>
          <a:xfrm>
            <a:off x="8095651" y="1528100"/>
            <a:ext cx="1563250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$5=16</a:t>
            </a:r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0ED31878-C107-4B36-B977-34F472D08DDE}"/>
              </a:ext>
            </a:extLst>
          </p:cNvPr>
          <p:cNvSpPr/>
          <p:nvPr/>
        </p:nvSpPr>
        <p:spPr>
          <a:xfrm>
            <a:off x="8095650" y="1826643"/>
            <a:ext cx="1563250" cy="275208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$5!=$1</a:t>
            </a:r>
            <a:endParaRPr lang="zh-CN" altLang="en-US" dirty="0"/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4A779F26-E80C-4144-9D2E-CFE6A617984F}"/>
              </a:ext>
            </a:extLst>
          </p:cNvPr>
          <p:cNvSpPr/>
          <p:nvPr/>
        </p:nvSpPr>
        <p:spPr>
          <a:xfrm>
            <a:off x="9752414" y="2191047"/>
            <a:ext cx="658411" cy="38097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标注: 左箭头 23">
            <a:extLst>
              <a:ext uri="{FF2B5EF4-FFF2-40B4-BE49-F238E27FC236}">
                <a16:creationId xmlns:a16="http://schemas.microsoft.com/office/drawing/2014/main" id="{FBC509A8-68DA-4450-9334-5B5C64310A9E}"/>
              </a:ext>
            </a:extLst>
          </p:cNvPr>
          <p:cNvSpPr/>
          <p:nvPr/>
        </p:nvSpPr>
        <p:spPr>
          <a:xfrm>
            <a:off x="8123828" y="5987804"/>
            <a:ext cx="1535073" cy="2752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2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$13=$2=2</a:t>
            </a:r>
            <a:endParaRPr lang="zh-CN" altLang="en-US" dirty="0"/>
          </a:p>
        </p:txBody>
      </p:sp>
      <p:sp>
        <p:nvSpPr>
          <p:cNvPr id="25" name="标注: 左箭头 24">
            <a:extLst>
              <a:ext uri="{FF2B5EF4-FFF2-40B4-BE49-F238E27FC236}">
                <a16:creationId xmlns:a16="http://schemas.microsoft.com/office/drawing/2014/main" id="{7A4F6334-9F8D-4BB9-867A-9CB7033F8FA9}"/>
              </a:ext>
            </a:extLst>
          </p:cNvPr>
          <p:cNvSpPr/>
          <p:nvPr/>
        </p:nvSpPr>
        <p:spPr>
          <a:xfrm>
            <a:off x="8095649" y="2100710"/>
            <a:ext cx="1563249" cy="2752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63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$31=0x20</a:t>
            </a:r>
            <a:endParaRPr lang="zh-CN" altLang="en-US" dirty="0"/>
          </a:p>
        </p:txBody>
      </p:sp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21839B2E-2A67-4AA1-A333-EA9FFC3BB0FA}"/>
              </a:ext>
            </a:extLst>
          </p:cNvPr>
          <p:cNvSpPr/>
          <p:nvPr/>
        </p:nvSpPr>
        <p:spPr>
          <a:xfrm rot="16200000">
            <a:off x="8008950" y="4043023"/>
            <a:ext cx="4184200" cy="7155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F30AC80-A36A-4045-B68B-C2499423DFBF}"/>
              </a:ext>
            </a:extLst>
          </p:cNvPr>
          <p:cNvSpPr/>
          <p:nvPr/>
        </p:nvSpPr>
        <p:spPr>
          <a:xfrm>
            <a:off x="8524875" y="2552700"/>
            <a:ext cx="800100" cy="1361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4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前两周（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en-US" altLang="zh-CN" dirty="0"/>
              <a:t>Verilog</a:t>
            </a:r>
            <a:r>
              <a:rPr lang="zh-CN" altLang="en-US" dirty="0"/>
              <a:t>代码编写</a:t>
            </a:r>
            <a:endParaRPr lang="en-US" altLang="zh-CN" dirty="0"/>
          </a:p>
          <a:p>
            <a:r>
              <a:rPr lang="zh-CN" altLang="en-US" dirty="0" smtClean="0"/>
              <a:t>第三周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zh-CN" altLang="en-US" dirty="0" smtClean="0"/>
              <a:t>仿真</a:t>
            </a:r>
            <a:r>
              <a:rPr lang="zh-CN" altLang="en-US" dirty="0" smtClean="0"/>
              <a:t>，可开始检查</a:t>
            </a:r>
            <a:endParaRPr lang="en-US" altLang="zh-CN" dirty="0"/>
          </a:p>
          <a:p>
            <a:r>
              <a:rPr lang="zh-CN" altLang="en-US" dirty="0" smtClean="0"/>
              <a:t>第四周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日）：</a:t>
            </a:r>
            <a:endParaRPr lang="en-US" altLang="zh-CN" dirty="0"/>
          </a:p>
          <a:p>
            <a:pPr lvl="1"/>
            <a:r>
              <a:rPr lang="zh-CN" altLang="en-US" dirty="0"/>
              <a:t>开发板烧写并检查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74" y="1479187"/>
            <a:ext cx="6185626" cy="3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526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计算机组成原理实验（十） 2019.11.28</vt:lpstr>
      <vt:lpstr>多周期CPU</vt:lpstr>
      <vt:lpstr>与单周期CPU设计时主要的区别</vt:lpstr>
      <vt:lpstr>多周期CPU 状态转移</vt:lpstr>
      <vt:lpstr>多周期CPU 状态转移</vt:lpstr>
      <vt:lpstr>多周期CPU </vt:lpstr>
      <vt:lpstr>PowerPoint 演示文稿</vt:lpstr>
      <vt:lpstr>指令测试</vt:lpstr>
      <vt:lpstr>多周期CPU</vt:lpstr>
      <vt:lpstr>实验报告注意事项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Eggplant</dc:creator>
  <cp:lastModifiedBy>zhifeng</cp:lastModifiedBy>
  <cp:revision>53</cp:revision>
  <dcterms:created xsi:type="dcterms:W3CDTF">2019-10-09T05:05:02Z</dcterms:created>
  <dcterms:modified xsi:type="dcterms:W3CDTF">2019-11-27T08:04:16Z</dcterms:modified>
</cp:coreProperties>
</file>