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93" r:id="rId4"/>
    <p:sldId id="294" r:id="rId6"/>
    <p:sldId id="257" r:id="rId7"/>
    <p:sldId id="296" r:id="rId8"/>
    <p:sldId id="299" r:id="rId9"/>
    <p:sldId id="300" r:id="rId10"/>
    <p:sldId id="307" r:id="rId11"/>
    <p:sldId id="301" r:id="rId12"/>
    <p:sldId id="304" r:id="rId13"/>
    <p:sldId id="305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7" r:id="rId22"/>
    <p:sldId id="316" r:id="rId23"/>
    <p:sldId id="318" r:id="rId24"/>
    <p:sldId id="295" r:id="rId25"/>
    <p:sldId id="29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C6E5-B999-4098-B18C-1F8CE78BEF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C6E5-B999-4098-B18C-1F8CE78BEF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C6E5-B999-4098-B18C-1F8CE78BEF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C6E5-B999-4098-B18C-1F8CE78BEF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5" Type="http://schemas.openxmlformats.org/officeDocument/2006/relationships/tags" Target="../tags/tag17.xml"/><Relationship Id="rId24" Type="http://schemas.openxmlformats.org/officeDocument/2006/relationships/tags" Target="../tags/tag16.xml"/><Relationship Id="rId23" Type="http://schemas.openxmlformats.org/officeDocument/2006/relationships/tags" Target="../tags/tag15.xml"/><Relationship Id="rId22" Type="http://schemas.openxmlformats.org/officeDocument/2006/relationships/tags" Target="../tags/tag14.xml"/><Relationship Id="rId21" Type="http://schemas.openxmlformats.org/officeDocument/2006/relationships/tags" Target="../tags/tag13.xml"/><Relationship Id="rId20" Type="http://schemas.openxmlformats.org/officeDocument/2006/relationships/image" Target="../media/image7.png"/><Relationship Id="rId2" Type="http://schemas.openxmlformats.org/officeDocument/2006/relationships/tags" Target="../tags/tag1.xml"/><Relationship Id="rId19" Type="http://schemas.openxmlformats.org/officeDocument/2006/relationships/tags" Target="../tags/tag12.xml"/><Relationship Id="rId18" Type="http://schemas.openxmlformats.org/officeDocument/2006/relationships/image" Target="../media/image6.png"/><Relationship Id="rId17" Type="http://schemas.openxmlformats.org/officeDocument/2006/relationships/tags" Target="../tags/tag11.xml"/><Relationship Id="rId16" Type="http://schemas.openxmlformats.org/officeDocument/2006/relationships/image" Target="../media/image5.png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image" Target="../media/image4.png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8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image" Target="../media/image2.png"/><Relationship Id="rId5" Type="http://schemas.openxmlformats.org/officeDocument/2006/relationships/tags" Target="../tags/tag86.xml"/><Relationship Id="rId4" Type="http://schemas.openxmlformats.org/officeDocument/2006/relationships/image" Target="../media/image1.png"/><Relationship Id="rId3" Type="http://schemas.openxmlformats.org/officeDocument/2006/relationships/tags" Target="../tags/tag85.xml"/><Relationship Id="rId25" Type="http://schemas.openxmlformats.org/officeDocument/2006/relationships/tags" Target="../tags/tag100.xml"/><Relationship Id="rId24" Type="http://schemas.openxmlformats.org/officeDocument/2006/relationships/tags" Target="../tags/tag99.xml"/><Relationship Id="rId23" Type="http://schemas.openxmlformats.org/officeDocument/2006/relationships/tags" Target="../tags/tag98.xml"/><Relationship Id="rId22" Type="http://schemas.openxmlformats.org/officeDocument/2006/relationships/tags" Target="../tags/tag97.xml"/><Relationship Id="rId21" Type="http://schemas.openxmlformats.org/officeDocument/2006/relationships/tags" Target="../tags/tag96.xml"/><Relationship Id="rId20" Type="http://schemas.openxmlformats.org/officeDocument/2006/relationships/image" Target="../media/image7.png"/><Relationship Id="rId2" Type="http://schemas.openxmlformats.org/officeDocument/2006/relationships/tags" Target="../tags/tag84.xml"/><Relationship Id="rId19" Type="http://schemas.openxmlformats.org/officeDocument/2006/relationships/tags" Target="../tags/tag95.xml"/><Relationship Id="rId18" Type="http://schemas.openxmlformats.org/officeDocument/2006/relationships/image" Target="../media/image6.png"/><Relationship Id="rId17" Type="http://schemas.openxmlformats.org/officeDocument/2006/relationships/tags" Target="../tags/tag94.xml"/><Relationship Id="rId16" Type="http://schemas.openxmlformats.org/officeDocument/2006/relationships/image" Target="../media/image5.png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image" Target="../media/image4.png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image" Target="../media/image8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image" Target="../media/image8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8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8.png"/><Relationship Id="rId2" Type="http://schemas.openxmlformats.org/officeDocument/2006/relationships/tags" Target="../tags/tag121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image" Target="../media/image8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8.png"/><Relationship Id="rId2" Type="http://schemas.openxmlformats.org/officeDocument/2006/relationships/tags" Target="../tags/tag13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image" Target="../media/image13.png"/><Relationship Id="rId5" Type="http://schemas.openxmlformats.org/officeDocument/2006/relationships/tags" Target="../tags/tag149.xml"/><Relationship Id="rId4" Type="http://schemas.openxmlformats.org/officeDocument/2006/relationships/image" Target="../media/image12.png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../media/image9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8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8.png"/><Relationship Id="rId2" Type="http://schemas.openxmlformats.org/officeDocument/2006/relationships/tags" Target="../tags/tag44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11.png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8.pn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image" Target="../media/image8.png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3941" y="227965"/>
            <a:ext cx="5349875" cy="6708775"/>
            <a:chOff x="7" y="587"/>
            <a:chExt cx="8425" cy="10565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lum bright="6000"/>
            </a:blip>
            <a:srcRect/>
            <a:stretch>
              <a:fillRect/>
            </a:stretch>
          </p:blipFill>
          <p:spPr>
            <a:xfrm>
              <a:off x="7" y="587"/>
              <a:ext cx="7535" cy="102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>
              <a:lum bright="6000"/>
            </a:blip>
            <a:srcRect/>
            <a:stretch>
              <a:fillRect/>
            </a:stretch>
          </p:blipFill>
          <p:spPr>
            <a:xfrm>
              <a:off x="6905" y="10332"/>
              <a:ext cx="1527" cy="820"/>
            </a:xfrm>
            <a:prstGeom prst="rect">
              <a:avLst/>
            </a:prstGeom>
          </p:spPr>
        </p:pic>
      </p:grpSp>
      <p:sp>
        <p:nvSpPr>
          <p:cNvPr id="10" name="流程图: 延期 9"/>
          <p:cNvSpPr/>
          <p:nvPr>
            <p:custDataLst>
              <p:tags r:id="rId7"/>
            </p:custDataLst>
          </p:nvPr>
        </p:nvSpPr>
        <p:spPr>
          <a:xfrm flipH="1">
            <a:off x="2901950" y="7620"/>
            <a:ext cx="6842760" cy="6842760"/>
          </a:xfrm>
          <a:prstGeom prst="flowChartDelay">
            <a:avLst/>
          </a:prstGeom>
          <a:solidFill>
            <a:schemeClr val="bg2">
              <a:alpha val="99000"/>
            </a:schemeClr>
          </a:solidFill>
          <a:ln>
            <a:noFill/>
          </a:ln>
          <a:effectLst>
            <a:outerShdw blurRad="50800" dist="38100" dir="10800000" algn="r" rotWithShape="0">
              <a:srgbClr val="52654F">
                <a:alpha val="6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pic>
        <p:nvPicPr>
          <p:cNvPr id="11" name="图片 10" descr="60076ba32008fed45d0337233ef2a29a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3559810" y="4086225"/>
            <a:ext cx="8590915" cy="2835275"/>
          </a:xfrm>
          <a:prstGeom prst="rect">
            <a:avLst/>
          </a:prstGeom>
        </p:spPr>
      </p:pic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 flipH="1">
            <a:off x="5172187" y="368300"/>
            <a:ext cx="7078233" cy="2336053"/>
            <a:chOff x="4985" y="560"/>
            <a:chExt cx="13529" cy="4465"/>
          </a:xfrm>
        </p:grpSpPr>
        <p:pic>
          <p:nvPicPr>
            <p:cNvPr id="13" name="图片 12" descr="60076ba32008fed45d0337233ef2a29a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rcRect/>
            <a:stretch>
              <a:fillRect/>
            </a:stretch>
          </p:blipFill>
          <p:spPr>
            <a:xfrm>
              <a:off x="4985" y="560"/>
              <a:ext cx="13529" cy="4465"/>
            </a:xfrm>
            <a:prstGeom prst="rect">
              <a:avLst/>
            </a:prstGeom>
          </p:spPr>
        </p:pic>
        <p:sp>
          <p:nvSpPr>
            <p:cNvPr id="14" name="椭圆 13"/>
            <p:cNvSpPr/>
            <p:nvPr>
              <p:custDataLst>
                <p:tags r:id="rId13"/>
              </p:custDataLst>
            </p:nvPr>
          </p:nvSpPr>
          <p:spPr>
            <a:xfrm>
              <a:off x="13565" y="3480"/>
              <a:ext cx="2761" cy="10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/>
            <p:cNvSpPr/>
            <p:nvPr>
              <p:custDataLst>
                <p:tags r:id="rId14"/>
              </p:custDataLst>
            </p:nvPr>
          </p:nvSpPr>
          <p:spPr>
            <a:xfrm>
              <a:off x="7586" y="3025"/>
              <a:ext cx="1877" cy="18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16">
            <a:lum bright="18000"/>
          </a:blip>
          <a:srcRect/>
          <a:stretch>
            <a:fillRect/>
          </a:stretch>
        </p:blipFill>
        <p:spPr>
          <a:xfrm>
            <a:off x="4404678" y="2966085"/>
            <a:ext cx="1482725" cy="381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18">
            <a:lum bright="48000"/>
          </a:blip>
          <a:srcRect/>
          <a:stretch>
            <a:fillRect/>
          </a:stretch>
        </p:blipFill>
        <p:spPr>
          <a:xfrm flipH="1">
            <a:off x="8231188" y="4241794"/>
            <a:ext cx="2673985" cy="686435"/>
          </a:xfrm>
          <a:prstGeom prst="rect">
            <a:avLst/>
          </a:prstGeom>
        </p:spPr>
      </p:pic>
      <p:pic>
        <p:nvPicPr>
          <p:cNvPr id="21" name="图片 20" descr="90b9e84ed701da1599f8f5c551cd62cb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lum bright="72000"/>
          </a:blip>
          <a:srcRect/>
          <a:stretch>
            <a:fillRect/>
          </a:stretch>
        </p:blipFill>
        <p:spPr>
          <a:xfrm>
            <a:off x="6051233" y="3215640"/>
            <a:ext cx="3075940" cy="76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1"/>
            </p:custDataLst>
          </p:nvPr>
        </p:nvSpPr>
        <p:spPr>
          <a:xfrm>
            <a:off x="5109197" y="2076653"/>
            <a:ext cx="5492140" cy="1834074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6000" b="0" spc="600" baseline="0"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2"/>
            </p:custDataLst>
          </p:nvPr>
        </p:nvSpPr>
        <p:spPr>
          <a:xfrm>
            <a:off x="5109197" y="3949694"/>
            <a:ext cx="5492140" cy="56485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286385" y="273050"/>
            <a:ext cx="11905614" cy="6584951"/>
            <a:chOff x="286385" y="273050"/>
            <a:chExt cx="11905614" cy="6584951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10544174" y="5905493"/>
              <a:ext cx="1647825" cy="95250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2852" y="268661"/>
            <a:ext cx="5349875" cy="6708775"/>
            <a:chOff x="7" y="587"/>
            <a:chExt cx="8425" cy="10565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lum bright="6000"/>
            </a:blip>
            <a:srcRect/>
            <a:stretch>
              <a:fillRect/>
            </a:stretch>
          </p:blipFill>
          <p:spPr>
            <a:xfrm>
              <a:off x="7" y="587"/>
              <a:ext cx="7535" cy="1020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>
              <a:lum bright="6000"/>
            </a:blip>
            <a:srcRect/>
            <a:stretch>
              <a:fillRect/>
            </a:stretch>
          </p:blipFill>
          <p:spPr>
            <a:xfrm>
              <a:off x="6905" y="10332"/>
              <a:ext cx="1527" cy="820"/>
            </a:xfrm>
            <a:prstGeom prst="rect">
              <a:avLst/>
            </a:prstGeom>
          </p:spPr>
        </p:pic>
      </p:grpSp>
      <p:sp>
        <p:nvSpPr>
          <p:cNvPr id="9" name="流程图: 延期 8"/>
          <p:cNvSpPr/>
          <p:nvPr>
            <p:custDataLst>
              <p:tags r:id="rId7"/>
            </p:custDataLst>
          </p:nvPr>
        </p:nvSpPr>
        <p:spPr>
          <a:xfrm flipH="1">
            <a:off x="2901950" y="7620"/>
            <a:ext cx="6842760" cy="6842760"/>
          </a:xfrm>
          <a:prstGeom prst="flowChartDelay">
            <a:avLst/>
          </a:prstGeom>
          <a:solidFill>
            <a:schemeClr val="bg2">
              <a:alpha val="99000"/>
            </a:schemeClr>
          </a:solidFill>
          <a:ln>
            <a:noFill/>
          </a:ln>
          <a:effectLst>
            <a:outerShdw blurRad="50800" dist="38100" dir="10800000" algn="r" rotWithShape="0">
              <a:srgbClr val="52654F">
                <a:alpha val="6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1200" cap="all" baseline="0">
              <a:ln>
                <a:solidFill>
                  <a:schemeClr val="accent1"/>
                </a:solidFill>
              </a:ln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图片 9" descr="60076ba32008fed45d0337233ef2a29a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3559810" y="4086225"/>
            <a:ext cx="8590915" cy="2835275"/>
          </a:xfrm>
          <a:prstGeom prst="rect">
            <a:avLst/>
          </a:prstGeom>
        </p:spPr>
      </p:pic>
      <p:grpSp>
        <p:nvGrpSpPr>
          <p:cNvPr id="11" name="组合 10"/>
          <p:cNvGrpSpPr/>
          <p:nvPr>
            <p:custDataLst>
              <p:tags r:id="rId10"/>
            </p:custDataLst>
          </p:nvPr>
        </p:nvGrpSpPr>
        <p:grpSpPr>
          <a:xfrm flipH="1">
            <a:off x="5172710" y="368300"/>
            <a:ext cx="7077710" cy="2335530"/>
            <a:chOff x="4985" y="560"/>
            <a:chExt cx="13528" cy="4464"/>
          </a:xfrm>
        </p:grpSpPr>
        <p:pic>
          <p:nvPicPr>
            <p:cNvPr id="12" name="图片 11" descr="60076ba32008fed45d0337233ef2a29a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rcRect/>
            <a:stretch>
              <a:fillRect/>
            </a:stretch>
          </p:blipFill>
          <p:spPr>
            <a:xfrm>
              <a:off x="4985" y="560"/>
              <a:ext cx="13529" cy="4465"/>
            </a:xfrm>
            <a:prstGeom prst="rect">
              <a:avLst/>
            </a:prstGeom>
          </p:spPr>
        </p:pic>
        <p:sp>
          <p:nvSpPr>
            <p:cNvPr id="13" name="椭圆 12"/>
            <p:cNvSpPr/>
            <p:nvPr>
              <p:custDataLst>
                <p:tags r:id="rId13"/>
              </p:custDataLst>
            </p:nvPr>
          </p:nvSpPr>
          <p:spPr>
            <a:xfrm>
              <a:off x="13565" y="3480"/>
              <a:ext cx="2761" cy="10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1200" cap="all" baseline="0">
                <a:latin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14"/>
              </p:custDataLst>
            </p:nvPr>
          </p:nvSpPr>
          <p:spPr>
            <a:xfrm>
              <a:off x="7586" y="3025"/>
              <a:ext cx="1877" cy="18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1200" cap="all" baseline="0">
                <a:latin typeface="Arial" panose="020B0604020202020204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16">
            <a:lum bright="18000"/>
          </a:blip>
          <a:srcRect/>
          <a:stretch>
            <a:fillRect/>
          </a:stretch>
        </p:blipFill>
        <p:spPr>
          <a:xfrm>
            <a:off x="4404678" y="2966085"/>
            <a:ext cx="1482725" cy="381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18">
            <a:lum bright="48000"/>
          </a:blip>
          <a:srcRect/>
          <a:stretch>
            <a:fillRect/>
          </a:stretch>
        </p:blipFill>
        <p:spPr>
          <a:xfrm flipH="1">
            <a:off x="7761288" y="3905250"/>
            <a:ext cx="2673985" cy="686435"/>
          </a:xfrm>
          <a:prstGeom prst="rect">
            <a:avLst/>
          </a:prstGeom>
        </p:spPr>
      </p:pic>
      <p:pic>
        <p:nvPicPr>
          <p:cNvPr id="17" name="图片 16" descr="90b9e84ed701da1599f8f5c551cd62cb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lum bright="72000"/>
          </a:blip>
          <a:srcRect/>
          <a:stretch>
            <a:fillRect/>
          </a:stretch>
        </p:blipFill>
        <p:spPr>
          <a:xfrm>
            <a:off x="6051233" y="3215640"/>
            <a:ext cx="3075940" cy="76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1"/>
            </p:custDataLst>
          </p:nvPr>
        </p:nvSpPr>
        <p:spPr>
          <a:xfrm>
            <a:off x="5533390" y="2251710"/>
            <a:ext cx="5085715" cy="162941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all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kern="1200" cap="all"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kern="1200" cap="all"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kern="1200" cap="all"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  <p:custDataLst>
              <p:tags r:id="rId25"/>
            </p:custDataLst>
          </p:nvPr>
        </p:nvSpPr>
        <p:spPr>
          <a:xfrm>
            <a:off x="5533268" y="3916681"/>
            <a:ext cx="5085464" cy="526234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0544175" y="5905500"/>
            <a:ext cx="1647825" cy="952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-4128"/>
            <a:ext cx="508698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810" y="502094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8003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36830" y="2948305"/>
            <a:ext cx="1613535" cy="15551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 flipH="1">
            <a:off x="10615295" y="2948305"/>
            <a:ext cx="1578610" cy="15551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 flipH="1">
            <a:off x="3695065" y="-256540"/>
            <a:ext cx="8722995" cy="2823210"/>
            <a:chOff x="4985" y="560"/>
            <a:chExt cx="13528" cy="4464"/>
          </a:xfrm>
        </p:grpSpPr>
        <p:pic>
          <p:nvPicPr>
            <p:cNvPr id="8" name="图片 7" descr="60076ba32008fed45d0337233ef2a29a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lum bright="-6000"/>
            </a:blip>
            <a:srcRect/>
            <a:stretch>
              <a:fillRect/>
            </a:stretch>
          </p:blipFill>
          <p:spPr>
            <a:xfrm>
              <a:off x="4985" y="560"/>
              <a:ext cx="13529" cy="4465"/>
            </a:xfrm>
            <a:prstGeom prst="rect">
              <a:avLst/>
            </a:prstGeom>
          </p:spPr>
        </p:pic>
        <p:sp>
          <p:nvSpPr>
            <p:cNvPr id="9" name="椭圆 8"/>
            <p:cNvSpPr/>
            <p:nvPr>
              <p:custDataLst>
                <p:tags r:id="rId5"/>
              </p:custDataLst>
            </p:nvPr>
          </p:nvSpPr>
          <p:spPr>
            <a:xfrm>
              <a:off x="13565" y="3480"/>
              <a:ext cx="2761" cy="1026"/>
            </a:xfrm>
            <a:prstGeom prst="ellipse">
              <a:avLst/>
            </a:prstGeom>
            <a:solidFill>
              <a:srgbClr val="F6F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7586" y="3025"/>
              <a:ext cx="1877" cy="1891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flipH="1">
            <a:off x="-5848" y="1301236"/>
            <a:ext cx="12206913" cy="5300859"/>
            <a:chOff x="4857" y="-184"/>
            <a:chExt cx="12473" cy="4834"/>
          </a:xfrm>
        </p:grpSpPr>
        <p:pic>
          <p:nvPicPr>
            <p:cNvPr id="12" name="图片 11" descr="60076ba32008fed45d0337233ef2a29a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>
              <a:lum bright="-12000"/>
            </a:blip>
            <a:srcRect/>
            <a:stretch>
              <a:fillRect/>
            </a:stretch>
          </p:blipFill>
          <p:spPr>
            <a:xfrm>
              <a:off x="4857" y="-184"/>
              <a:ext cx="12473" cy="4305"/>
            </a:xfrm>
            <a:prstGeom prst="rect">
              <a:avLst/>
            </a:prstGeom>
          </p:spPr>
        </p:pic>
        <p:sp>
          <p:nvSpPr>
            <p:cNvPr id="13" name="椭圆 12"/>
            <p:cNvSpPr/>
            <p:nvPr>
              <p:custDataLst>
                <p:tags r:id="rId10"/>
              </p:custDataLst>
            </p:nvPr>
          </p:nvSpPr>
          <p:spPr>
            <a:xfrm>
              <a:off x="13565" y="3480"/>
              <a:ext cx="2761" cy="1026"/>
            </a:xfrm>
            <a:prstGeom prst="ellipse">
              <a:avLst/>
            </a:prstGeom>
            <a:solidFill>
              <a:srgbClr val="F6F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11"/>
              </p:custDataLst>
            </p:nvPr>
          </p:nvSpPr>
          <p:spPr>
            <a:xfrm>
              <a:off x="7586" y="2759"/>
              <a:ext cx="1877" cy="1891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4035" y="3040380"/>
            <a:ext cx="6044565" cy="914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073811" y="3987277"/>
            <a:ext cx="6044379" cy="1428535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6000"/>
          </a:blip>
          <a:srcRect/>
          <a:stretch>
            <a:fillRect/>
          </a:stretch>
        </p:blipFill>
        <p:spPr>
          <a:xfrm>
            <a:off x="6776085" y="-243205"/>
            <a:ext cx="5459095" cy="7098030"/>
          </a:xfrm>
          <a:prstGeom prst="rect">
            <a:avLst/>
          </a:prstGeom>
        </p:spPr>
      </p:pic>
      <p:sp>
        <p:nvSpPr>
          <p:cNvPr id="7" name="流程图: 延期 6"/>
          <p:cNvSpPr/>
          <p:nvPr>
            <p:custDataLst>
              <p:tags r:id="rId4"/>
            </p:custDataLst>
          </p:nvPr>
        </p:nvSpPr>
        <p:spPr>
          <a:xfrm>
            <a:off x="2961640" y="12065"/>
            <a:ext cx="6842760" cy="6842760"/>
          </a:xfrm>
          <a:prstGeom prst="flowChartDelay">
            <a:avLst/>
          </a:prstGeom>
          <a:solidFill>
            <a:schemeClr val="bg2">
              <a:alpha val="99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544174" y="5905493"/>
            <a:ext cx="1647825" cy="9525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286385" y="273050"/>
            <a:ext cx="11905614" cy="6584951"/>
            <a:chOff x="286385" y="273050"/>
            <a:chExt cx="11905614" cy="6584951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10544174" y="5905493"/>
              <a:ext cx="1647825" cy="95250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8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9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4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5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6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9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8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tags" Target="../tags/tag1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3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hemeOverride" Target="../theme/themeOverride6.xml"/><Relationship Id="rId5" Type="http://schemas.openxmlformats.org/officeDocument/2006/relationships/tags" Target="../tags/tag210.xml"/><Relationship Id="rId4" Type="http://schemas.openxmlformats.org/officeDocument/2006/relationships/image" Target="../media/image29.jpe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0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1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3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7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机器学习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谭豪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数据分析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9925" y="1062990"/>
            <a:ext cx="4892040" cy="3055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20740" y="1062990"/>
            <a:ext cx="59099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我们分析</a:t>
            </a:r>
            <a:r>
              <a:rPr lang="zh-CN" altLang="en-US"/>
              <a:t>天气：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</a:rPr>
              <a:t>需要修改数据，转换为数字：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	text,wind_direction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</a:rPr>
              <a:t>需要整理出来的数据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时间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月份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日期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+mn-ea"/>
              </a:rPr>
              <a:t>待拼接数据</a:t>
            </a:r>
            <a:r>
              <a:rPr lang="zh-CN" altLang="en-US">
                <a:effectLst/>
                <a:latin typeface="+mn-ea"/>
                <a:sym typeface="+mn-ea"/>
              </a:rPr>
              <a:t>匹配的字段</a:t>
            </a:r>
            <a:r>
              <a:rPr lang="zh-CN" altLang="en-US">
                <a:solidFill>
                  <a:schemeClr val="tx1"/>
                </a:solidFill>
              </a:rPr>
              <a:t>：日期和</a:t>
            </a:r>
            <a:r>
              <a:rPr lang="zh-CN" altLang="en-US">
                <a:solidFill>
                  <a:schemeClr val="tx1"/>
                </a:solidFill>
              </a:rPr>
              <a:t>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7710" y="4258310"/>
            <a:ext cx="10793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>
                <a:sym typeface="+mn-ea"/>
              </a:rPr>
              <a:t>因为我们数据有点特殊，我们的基本数据表格里面只有</a:t>
            </a:r>
            <a:r>
              <a:rPr lang="en-US" altLang="zh-CN">
                <a:sym typeface="+mn-ea"/>
              </a:rPr>
              <a:t>hour</a:t>
            </a:r>
            <a:r>
              <a:rPr lang="zh-CN" altLang="en-US">
                <a:sym typeface="+mn-ea"/>
              </a:rPr>
              <a:t>没有精确到分钟，存在在某一个小时内改变掉部分数据，或者是天气变化。为了处理方便我们采取取中间时刻，即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分钟的天气做为这个小时的天气。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24815"/>
            <a:ext cx="11198225" cy="460375"/>
          </a:xfrm>
        </p:spPr>
        <p:txBody>
          <a:bodyPr/>
          <a:p>
            <a:r>
              <a:rPr lang="zh-CN" altLang="en-US"/>
              <a:t>数据分析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980440"/>
            <a:ext cx="11353800" cy="16738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850" y="2973705"/>
            <a:ext cx="104698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地点数据有点特殊：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</a:rPr>
              <a:t>这个数据没有表头，以列的方式表示的，我们数据处理需要将文字删除掉并且给表格进行加上表头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</a:rPr>
              <a:t>待拼接匹配字段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	ID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</a:rPr>
              <a:t>删除数据：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所有文字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4983457" y="946978"/>
            <a:ext cx="2225086" cy="2209800"/>
          </a:xfrm>
          <a:prstGeom prst="rect">
            <a:avLst/>
          </a:prstGeom>
          <a:noFill/>
        </p:spPr>
        <p:txBody>
          <a:bodyPr vert="eaVert" wrap="square" rtlCol="0">
            <a:normAutofit fontScale="90000"/>
          </a:bodyPr>
          <a:lstStyle/>
          <a:p>
            <a:r>
              <a:rPr lang="zh-CN" altLang="en-US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叁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91524" y="3156778"/>
            <a:ext cx="6044379" cy="7981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模型选择和代码实现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随机森林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随机森林就是通过集成学习的思想将多棵树集成的一种算法，它的基本单元是决策树，而它的本质属于机器学习的一大分支——集成学习（Ensemble Learning）方法。</a:t>
            </a:r>
            <a:endParaRPr lang="zh-CN" altLang="en-US"/>
          </a:p>
          <a:p>
            <a:r>
              <a:rPr lang="zh-CN" altLang="en-US"/>
              <a:t>其实从直观角度来解释，每棵决策树都是一个分类器（假设现在针对的是分类问题），那么对于一个输入样本，N棵树会有N个分类结果。而随机森林集成了所有的分类投票结果，将投票次数最多的类别指定为最终的输出，这就是一种最简单的 Bagging 思想。</a:t>
            </a:r>
            <a:endParaRPr lang="zh-CN" altLang="en-US"/>
          </a:p>
        </p:txBody>
      </p:sp>
      <p:sp>
        <p:nvSpPr>
          <p:cNvPr id="6" name="内容占位符 5"/>
          <p:cNvSpPr/>
          <p:nvPr>
            <p:ph sz="half" idx="2"/>
          </p:nvPr>
        </p:nvSpPr>
        <p:spPr/>
        <p:txBody>
          <a:bodyPr/>
          <a:p>
            <a:r>
              <a:rPr lang="zh-CN" altLang="en-US"/>
              <a:t>它有如下几个特点：</a:t>
            </a:r>
            <a:endParaRPr lang="zh-CN" altLang="en-US"/>
          </a:p>
          <a:p>
            <a:r>
              <a:rPr lang="zh-CN" altLang="en-US"/>
              <a:t>在当前所有算法中，具有极好的准确率</a:t>
            </a:r>
            <a:endParaRPr lang="zh-CN" altLang="en-US"/>
          </a:p>
          <a:p>
            <a:r>
              <a:rPr lang="zh-CN" altLang="en-US"/>
              <a:t>能够有效地运行在大数据集上</a:t>
            </a:r>
            <a:endParaRPr lang="zh-CN" altLang="en-US"/>
          </a:p>
          <a:p>
            <a:r>
              <a:rPr lang="zh-CN" altLang="en-US"/>
              <a:t>能够处理具有高维特征的输入样本，而且不需要降维</a:t>
            </a:r>
            <a:endParaRPr lang="zh-CN" altLang="en-US"/>
          </a:p>
          <a:p>
            <a:r>
              <a:rPr lang="zh-CN" altLang="en-US"/>
              <a:t>能够评估各个特征在分类问题上的重要性</a:t>
            </a:r>
            <a:endParaRPr lang="zh-CN" altLang="en-US"/>
          </a:p>
          <a:p>
            <a:r>
              <a:rPr lang="zh-CN" altLang="en-US"/>
              <a:t>在生成过程中，能够获取到内部生成误差的一种无偏估计</a:t>
            </a:r>
            <a:endParaRPr lang="zh-CN" altLang="en-US"/>
          </a:p>
          <a:p>
            <a:r>
              <a:rPr lang="zh-CN" altLang="en-US"/>
              <a:t>对于缺省值问题也能够获得很好得结果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5" y="962660"/>
            <a:ext cx="1072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我们对提供的地点</a:t>
            </a:r>
            <a:r>
              <a:rPr lang="zh-CN" altLang="en-US"/>
              <a:t>数据进行处理：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473200"/>
            <a:ext cx="10393045" cy="5158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代码实现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165" y="1101090"/>
            <a:ext cx="8510270" cy="5502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925" y="10274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天气数据处理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代码实现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531620"/>
            <a:ext cx="9700260" cy="4823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925" y="94488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基础数据处理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读取输出的处理文件，合并表格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9925" y="969010"/>
            <a:ext cx="5283200" cy="2986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60" y="969010"/>
            <a:ext cx="5157470" cy="29870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9925" y="4268470"/>
            <a:ext cx="10631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处理后的数据文件，读取文件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</a:rPr>
              <a:t>然后合并表格，并且删除一部分无用的字段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</a:rPr>
              <a:t>删除一些字段，不参与计算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得到模型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8465" y="3880485"/>
            <a:ext cx="11103610" cy="2460625"/>
          </a:xfrm>
        </p:spPr>
        <p:txBody>
          <a:bodyPr/>
          <a:p>
            <a:pPr marL="0" lvl="1" indent="0">
              <a:buNone/>
            </a:pPr>
            <a:r>
              <a:rPr lang="zh-CN" altLang="en-US">
                <a:sym typeface="+mn-ea"/>
              </a:rPr>
              <a:t>设置合适的参数得到模型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将数据加进去训练，并且输出模型</a:t>
            </a:r>
            <a:r>
              <a:rPr lang="en-US" altLang="zh-CN"/>
              <a:t>(</a:t>
            </a:r>
            <a:r>
              <a:rPr lang="zh-CN" altLang="en-US"/>
              <a:t>训练时间过长，故输出出来方便后续使用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9925" y="952500"/>
            <a:ext cx="7009130" cy="2734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4983457" y="946978"/>
            <a:ext cx="2225086" cy="2209800"/>
          </a:xfrm>
          <a:prstGeom prst="rect">
            <a:avLst/>
          </a:prstGeom>
          <a:noFill/>
        </p:spPr>
        <p:txBody>
          <a:bodyPr vert="eaVert" wrap="square" rtlCol="0">
            <a:normAutofit fontScale="90000"/>
          </a:bodyPr>
          <a:lstStyle/>
          <a:p>
            <a:r>
              <a:rPr lang="zh-CN" altLang="en-US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肆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91524" y="3156778"/>
            <a:ext cx="6044379" cy="79812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隶书" panose="02010509060101010101" pitchFamily="49" charset="-122"/>
                <a:sym typeface="+mn-ea"/>
              </a:rPr>
              <a:t>测试和结果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301865" y="2012315"/>
            <a:ext cx="1397635" cy="2833370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zh-CN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尚巍手书W" panose="00020600040101010101" pitchFamily="18" charset="-122"/>
              </a:rPr>
              <a:t>目</a:t>
            </a:r>
            <a:endParaRPr lang="zh-CN" altLang="zh-CN" sz="9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尚巍手书W" panose="00020600040101010101" pitchFamily="18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zh-CN" altLang="zh-CN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尚巍手书W" panose="00020600040101010101" pitchFamily="18" charset="-122"/>
              </a:rPr>
              <a:t>录</a:t>
            </a:r>
            <a:endParaRPr lang="zh-CN" altLang="zh-CN" sz="9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尚巍手书W" panose="00020600040101010101" pitchFamily="18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088866" y="903287"/>
            <a:ext cx="842328" cy="779145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壹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16" name="水滴"/>
          <p:cNvSpPr/>
          <p:nvPr>
            <p:custDataLst>
              <p:tags r:id="rId3"/>
            </p:custDataLst>
          </p:nvPr>
        </p:nvSpPr>
        <p:spPr bwMode="auto">
          <a:xfrm>
            <a:off x="2313202" y="1069340"/>
            <a:ext cx="162560" cy="223520"/>
          </a:xfrm>
          <a:custGeom>
            <a:avLst/>
            <a:gdLst>
              <a:gd name="T0" fmla="*/ 868177 w 1627"/>
              <a:gd name="T1" fmla="*/ 1368558 h 3377"/>
              <a:gd name="T2" fmla="*/ 834026 w 1627"/>
              <a:gd name="T3" fmla="*/ 1535429 h 3377"/>
              <a:gd name="T4" fmla="*/ 740645 w 1627"/>
              <a:gd name="T5" fmla="*/ 1672445 h 3377"/>
              <a:gd name="T6" fmla="*/ 602975 w 1627"/>
              <a:gd name="T7" fmla="*/ 1766276 h 3377"/>
              <a:gd name="T8" fmla="*/ 435423 w 1627"/>
              <a:gd name="T9" fmla="*/ 1800397 h 3377"/>
              <a:gd name="T10" fmla="*/ 266803 w 1627"/>
              <a:gd name="T11" fmla="*/ 1766276 h 3377"/>
              <a:gd name="T12" fmla="*/ 128065 w 1627"/>
              <a:gd name="T13" fmla="*/ 1672445 h 3377"/>
              <a:gd name="T14" fmla="*/ 34684 w 1627"/>
              <a:gd name="T15" fmla="*/ 1535429 h 3377"/>
              <a:gd name="T16" fmla="*/ 0 w 1627"/>
              <a:gd name="T17" fmla="*/ 1368558 h 3377"/>
              <a:gd name="T18" fmla="*/ 32016 w 1627"/>
              <a:gd name="T19" fmla="*/ 1183027 h 3377"/>
              <a:gd name="T20" fmla="*/ 112591 w 1627"/>
              <a:gd name="T21" fmla="*/ 905263 h 3377"/>
              <a:gd name="T22" fmla="*/ 217711 w 1627"/>
              <a:gd name="T23" fmla="*/ 591780 h 3377"/>
              <a:gd name="T24" fmla="*/ 323365 w 1627"/>
              <a:gd name="T25" fmla="*/ 299622 h 3377"/>
              <a:gd name="T26" fmla="*/ 435423 w 1627"/>
              <a:gd name="T27" fmla="*/ 0 h 3377"/>
              <a:gd name="T28" fmla="*/ 548013 w 1627"/>
              <a:gd name="T29" fmla="*/ 299622 h 3377"/>
              <a:gd name="T30" fmla="*/ 652067 w 1627"/>
              <a:gd name="T31" fmla="*/ 591780 h 3377"/>
              <a:gd name="T32" fmla="*/ 756120 w 1627"/>
              <a:gd name="T33" fmla="*/ 905263 h 3377"/>
              <a:gd name="T34" fmla="*/ 836694 w 1627"/>
              <a:gd name="T35" fmla="*/ 1183027 h 3377"/>
              <a:gd name="T36" fmla="*/ 868177 w 1627"/>
              <a:gd name="T37" fmla="*/ 1368558 h 33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27" h="3377">
                <a:moveTo>
                  <a:pt x="1627" y="2567"/>
                </a:moveTo>
                <a:cubicBezTo>
                  <a:pt x="1627" y="2679"/>
                  <a:pt x="1606" y="2783"/>
                  <a:pt x="1563" y="2880"/>
                </a:cubicBezTo>
                <a:cubicBezTo>
                  <a:pt x="1520" y="2978"/>
                  <a:pt x="1462" y="3063"/>
                  <a:pt x="1388" y="3137"/>
                </a:cubicBezTo>
                <a:cubicBezTo>
                  <a:pt x="1313" y="3211"/>
                  <a:pt x="1228" y="3270"/>
                  <a:pt x="1130" y="3313"/>
                </a:cubicBezTo>
                <a:cubicBezTo>
                  <a:pt x="1033" y="3355"/>
                  <a:pt x="928" y="3377"/>
                  <a:pt x="816" y="3377"/>
                </a:cubicBezTo>
                <a:cubicBezTo>
                  <a:pt x="704" y="3377"/>
                  <a:pt x="599" y="3355"/>
                  <a:pt x="500" y="3313"/>
                </a:cubicBezTo>
                <a:cubicBezTo>
                  <a:pt x="401" y="3270"/>
                  <a:pt x="314" y="3211"/>
                  <a:pt x="240" y="3137"/>
                </a:cubicBezTo>
                <a:cubicBezTo>
                  <a:pt x="166" y="3063"/>
                  <a:pt x="107" y="2978"/>
                  <a:pt x="65" y="2880"/>
                </a:cubicBezTo>
                <a:cubicBezTo>
                  <a:pt x="22" y="2783"/>
                  <a:pt x="0" y="2679"/>
                  <a:pt x="0" y="2567"/>
                </a:cubicBezTo>
                <a:cubicBezTo>
                  <a:pt x="0" y="2491"/>
                  <a:pt x="20" y="2375"/>
                  <a:pt x="60" y="2219"/>
                </a:cubicBezTo>
                <a:cubicBezTo>
                  <a:pt x="99" y="2063"/>
                  <a:pt x="149" y="1889"/>
                  <a:pt x="211" y="1698"/>
                </a:cubicBezTo>
                <a:cubicBezTo>
                  <a:pt x="271" y="1507"/>
                  <a:pt x="337" y="1311"/>
                  <a:pt x="408" y="1110"/>
                </a:cubicBezTo>
                <a:cubicBezTo>
                  <a:pt x="479" y="910"/>
                  <a:pt x="545" y="727"/>
                  <a:pt x="606" y="562"/>
                </a:cubicBezTo>
                <a:cubicBezTo>
                  <a:pt x="667" y="398"/>
                  <a:pt x="737" y="210"/>
                  <a:pt x="816" y="0"/>
                </a:cubicBezTo>
                <a:cubicBezTo>
                  <a:pt x="895" y="210"/>
                  <a:pt x="966" y="398"/>
                  <a:pt x="1027" y="562"/>
                </a:cubicBezTo>
                <a:cubicBezTo>
                  <a:pt x="1088" y="727"/>
                  <a:pt x="1153" y="910"/>
                  <a:pt x="1222" y="1110"/>
                </a:cubicBezTo>
                <a:cubicBezTo>
                  <a:pt x="1291" y="1311"/>
                  <a:pt x="1356" y="1507"/>
                  <a:pt x="1417" y="1698"/>
                </a:cubicBezTo>
                <a:cubicBezTo>
                  <a:pt x="1478" y="1889"/>
                  <a:pt x="1528" y="2063"/>
                  <a:pt x="1568" y="2219"/>
                </a:cubicBezTo>
                <a:cubicBezTo>
                  <a:pt x="1607" y="2375"/>
                  <a:pt x="1627" y="2491"/>
                  <a:pt x="1627" y="256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2488462" y="834390"/>
            <a:ext cx="3869055" cy="538798"/>
          </a:xfrm>
          <a:prstGeom prst="rect">
            <a:avLst/>
          </a:prstGeom>
        </p:spPr>
        <p:txBody>
          <a:bodyPr wrap="square" bIns="0" anchor="b" anchorCtr="0">
            <a:normAutofit fontScale="9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3200" dirty="0">
                <a:ea typeface="隶书" panose="02010509060101010101" pitchFamily="49" charset="-122"/>
                <a:sym typeface="+mn-ea"/>
              </a:rPr>
              <a:t>题目，数据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5"/>
            </p:custDataLst>
          </p:nvPr>
        </p:nvSpPr>
        <p:spPr>
          <a:xfrm>
            <a:off x="1088866" y="2315633"/>
            <a:ext cx="842328" cy="779145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贰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6" name="水滴"/>
          <p:cNvSpPr/>
          <p:nvPr>
            <p:custDataLst>
              <p:tags r:id="rId6"/>
            </p:custDataLst>
          </p:nvPr>
        </p:nvSpPr>
        <p:spPr bwMode="auto">
          <a:xfrm>
            <a:off x="2313202" y="2481686"/>
            <a:ext cx="162560" cy="223520"/>
          </a:xfrm>
          <a:custGeom>
            <a:avLst/>
            <a:gdLst>
              <a:gd name="T0" fmla="*/ 868177 w 1627"/>
              <a:gd name="T1" fmla="*/ 1368558 h 3377"/>
              <a:gd name="T2" fmla="*/ 834026 w 1627"/>
              <a:gd name="T3" fmla="*/ 1535429 h 3377"/>
              <a:gd name="T4" fmla="*/ 740645 w 1627"/>
              <a:gd name="T5" fmla="*/ 1672445 h 3377"/>
              <a:gd name="T6" fmla="*/ 602975 w 1627"/>
              <a:gd name="T7" fmla="*/ 1766276 h 3377"/>
              <a:gd name="T8" fmla="*/ 435423 w 1627"/>
              <a:gd name="T9" fmla="*/ 1800397 h 3377"/>
              <a:gd name="T10" fmla="*/ 266803 w 1627"/>
              <a:gd name="T11" fmla="*/ 1766276 h 3377"/>
              <a:gd name="T12" fmla="*/ 128065 w 1627"/>
              <a:gd name="T13" fmla="*/ 1672445 h 3377"/>
              <a:gd name="T14" fmla="*/ 34684 w 1627"/>
              <a:gd name="T15" fmla="*/ 1535429 h 3377"/>
              <a:gd name="T16" fmla="*/ 0 w 1627"/>
              <a:gd name="T17" fmla="*/ 1368558 h 3377"/>
              <a:gd name="T18" fmla="*/ 32016 w 1627"/>
              <a:gd name="T19" fmla="*/ 1183027 h 3377"/>
              <a:gd name="T20" fmla="*/ 112591 w 1627"/>
              <a:gd name="T21" fmla="*/ 905263 h 3377"/>
              <a:gd name="T22" fmla="*/ 217711 w 1627"/>
              <a:gd name="T23" fmla="*/ 591780 h 3377"/>
              <a:gd name="T24" fmla="*/ 323365 w 1627"/>
              <a:gd name="T25" fmla="*/ 299622 h 3377"/>
              <a:gd name="T26" fmla="*/ 435423 w 1627"/>
              <a:gd name="T27" fmla="*/ 0 h 3377"/>
              <a:gd name="T28" fmla="*/ 548013 w 1627"/>
              <a:gd name="T29" fmla="*/ 299622 h 3377"/>
              <a:gd name="T30" fmla="*/ 652067 w 1627"/>
              <a:gd name="T31" fmla="*/ 591780 h 3377"/>
              <a:gd name="T32" fmla="*/ 756120 w 1627"/>
              <a:gd name="T33" fmla="*/ 905263 h 3377"/>
              <a:gd name="T34" fmla="*/ 836694 w 1627"/>
              <a:gd name="T35" fmla="*/ 1183027 h 3377"/>
              <a:gd name="T36" fmla="*/ 868177 w 1627"/>
              <a:gd name="T37" fmla="*/ 1368558 h 33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27" h="3377">
                <a:moveTo>
                  <a:pt x="1627" y="2567"/>
                </a:moveTo>
                <a:cubicBezTo>
                  <a:pt x="1627" y="2679"/>
                  <a:pt x="1606" y="2783"/>
                  <a:pt x="1563" y="2880"/>
                </a:cubicBezTo>
                <a:cubicBezTo>
                  <a:pt x="1520" y="2978"/>
                  <a:pt x="1462" y="3063"/>
                  <a:pt x="1388" y="3137"/>
                </a:cubicBezTo>
                <a:cubicBezTo>
                  <a:pt x="1313" y="3211"/>
                  <a:pt x="1228" y="3270"/>
                  <a:pt x="1130" y="3313"/>
                </a:cubicBezTo>
                <a:cubicBezTo>
                  <a:pt x="1033" y="3355"/>
                  <a:pt x="928" y="3377"/>
                  <a:pt x="816" y="3377"/>
                </a:cubicBezTo>
                <a:cubicBezTo>
                  <a:pt x="704" y="3377"/>
                  <a:pt x="599" y="3355"/>
                  <a:pt x="500" y="3313"/>
                </a:cubicBezTo>
                <a:cubicBezTo>
                  <a:pt x="401" y="3270"/>
                  <a:pt x="314" y="3211"/>
                  <a:pt x="240" y="3137"/>
                </a:cubicBezTo>
                <a:cubicBezTo>
                  <a:pt x="166" y="3063"/>
                  <a:pt x="107" y="2978"/>
                  <a:pt x="65" y="2880"/>
                </a:cubicBezTo>
                <a:cubicBezTo>
                  <a:pt x="22" y="2783"/>
                  <a:pt x="0" y="2679"/>
                  <a:pt x="0" y="2567"/>
                </a:cubicBezTo>
                <a:cubicBezTo>
                  <a:pt x="0" y="2491"/>
                  <a:pt x="20" y="2375"/>
                  <a:pt x="60" y="2219"/>
                </a:cubicBezTo>
                <a:cubicBezTo>
                  <a:pt x="99" y="2063"/>
                  <a:pt x="149" y="1889"/>
                  <a:pt x="211" y="1698"/>
                </a:cubicBezTo>
                <a:cubicBezTo>
                  <a:pt x="271" y="1507"/>
                  <a:pt x="337" y="1311"/>
                  <a:pt x="408" y="1110"/>
                </a:cubicBezTo>
                <a:cubicBezTo>
                  <a:pt x="479" y="910"/>
                  <a:pt x="545" y="727"/>
                  <a:pt x="606" y="562"/>
                </a:cubicBezTo>
                <a:cubicBezTo>
                  <a:pt x="667" y="398"/>
                  <a:pt x="737" y="210"/>
                  <a:pt x="816" y="0"/>
                </a:cubicBezTo>
                <a:cubicBezTo>
                  <a:pt x="895" y="210"/>
                  <a:pt x="966" y="398"/>
                  <a:pt x="1027" y="562"/>
                </a:cubicBezTo>
                <a:cubicBezTo>
                  <a:pt x="1088" y="727"/>
                  <a:pt x="1153" y="910"/>
                  <a:pt x="1222" y="1110"/>
                </a:cubicBezTo>
                <a:cubicBezTo>
                  <a:pt x="1291" y="1311"/>
                  <a:pt x="1356" y="1507"/>
                  <a:pt x="1417" y="1698"/>
                </a:cubicBezTo>
                <a:cubicBezTo>
                  <a:pt x="1478" y="1889"/>
                  <a:pt x="1528" y="2063"/>
                  <a:pt x="1568" y="2219"/>
                </a:cubicBezTo>
                <a:cubicBezTo>
                  <a:pt x="1607" y="2375"/>
                  <a:pt x="1627" y="2491"/>
                  <a:pt x="1627" y="256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2488462" y="2246736"/>
            <a:ext cx="3869055" cy="538798"/>
          </a:xfrm>
          <a:prstGeom prst="rect">
            <a:avLst/>
          </a:prstGeom>
        </p:spPr>
        <p:txBody>
          <a:bodyPr wrap="square" bIns="0" anchor="b" anchorCtr="0">
            <a:normAutofit fontScale="9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选择模型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8"/>
            </p:custDataLst>
          </p:nvPr>
        </p:nvSpPr>
        <p:spPr>
          <a:xfrm>
            <a:off x="1088866" y="3727979"/>
            <a:ext cx="842328" cy="779145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叁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30" name="水滴"/>
          <p:cNvSpPr/>
          <p:nvPr>
            <p:custDataLst>
              <p:tags r:id="rId9"/>
            </p:custDataLst>
          </p:nvPr>
        </p:nvSpPr>
        <p:spPr bwMode="auto">
          <a:xfrm>
            <a:off x="2313202" y="3894032"/>
            <a:ext cx="162560" cy="223520"/>
          </a:xfrm>
          <a:custGeom>
            <a:avLst/>
            <a:gdLst>
              <a:gd name="T0" fmla="*/ 868177 w 1627"/>
              <a:gd name="T1" fmla="*/ 1368558 h 3377"/>
              <a:gd name="T2" fmla="*/ 834026 w 1627"/>
              <a:gd name="T3" fmla="*/ 1535429 h 3377"/>
              <a:gd name="T4" fmla="*/ 740645 w 1627"/>
              <a:gd name="T5" fmla="*/ 1672445 h 3377"/>
              <a:gd name="T6" fmla="*/ 602975 w 1627"/>
              <a:gd name="T7" fmla="*/ 1766276 h 3377"/>
              <a:gd name="T8" fmla="*/ 435423 w 1627"/>
              <a:gd name="T9" fmla="*/ 1800397 h 3377"/>
              <a:gd name="T10" fmla="*/ 266803 w 1627"/>
              <a:gd name="T11" fmla="*/ 1766276 h 3377"/>
              <a:gd name="T12" fmla="*/ 128065 w 1627"/>
              <a:gd name="T13" fmla="*/ 1672445 h 3377"/>
              <a:gd name="T14" fmla="*/ 34684 w 1627"/>
              <a:gd name="T15" fmla="*/ 1535429 h 3377"/>
              <a:gd name="T16" fmla="*/ 0 w 1627"/>
              <a:gd name="T17" fmla="*/ 1368558 h 3377"/>
              <a:gd name="T18" fmla="*/ 32016 w 1627"/>
              <a:gd name="T19" fmla="*/ 1183027 h 3377"/>
              <a:gd name="T20" fmla="*/ 112591 w 1627"/>
              <a:gd name="T21" fmla="*/ 905263 h 3377"/>
              <a:gd name="T22" fmla="*/ 217711 w 1627"/>
              <a:gd name="T23" fmla="*/ 591780 h 3377"/>
              <a:gd name="T24" fmla="*/ 323365 w 1627"/>
              <a:gd name="T25" fmla="*/ 299622 h 3377"/>
              <a:gd name="T26" fmla="*/ 435423 w 1627"/>
              <a:gd name="T27" fmla="*/ 0 h 3377"/>
              <a:gd name="T28" fmla="*/ 548013 w 1627"/>
              <a:gd name="T29" fmla="*/ 299622 h 3377"/>
              <a:gd name="T30" fmla="*/ 652067 w 1627"/>
              <a:gd name="T31" fmla="*/ 591780 h 3377"/>
              <a:gd name="T32" fmla="*/ 756120 w 1627"/>
              <a:gd name="T33" fmla="*/ 905263 h 3377"/>
              <a:gd name="T34" fmla="*/ 836694 w 1627"/>
              <a:gd name="T35" fmla="*/ 1183027 h 3377"/>
              <a:gd name="T36" fmla="*/ 868177 w 1627"/>
              <a:gd name="T37" fmla="*/ 1368558 h 33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27" h="3377">
                <a:moveTo>
                  <a:pt x="1627" y="2567"/>
                </a:moveTo>
                <a:cubicBezTo>
                  <a:pt x="1627" y="2679"/>
                  <a:pt x="1606" y="2783"/>
                  <a:pt x="1563" y="2880"/>
                </a:cubicBezTo>
                <a:cubicBezTo>
                  <a:pt x="1520" y="2978"/>
                  <a:pt x="1462" y="3063"/>
                  <a:pt x="1388" y="3137"/>
                </a:cubicBezTo>
                <a:cubicBezTo>
                  <a:pt x="1313" y="3211"/>
                  <a:pt x="1228" y="3270"/>
                  <a:pt x="1130" y="3313"/>
                </a:cubicBezTo>
                <a:cubicBezTo>
                  <a:pt x="1033" y="3355"/>
                  <a:pt x="928" y="3377"/>
                  <a:pt x="816" y="3377"/>
                </a:cubicBezTo>
                <a:cubicBezTo>
                  <a:pt x="704" y="3377"/>
                  <a:pt x="599" y="3355"/>
                  <a:pt x="500" y="3313"/>
                </a:cubicBezTo>
                <a:cubicBezTo>
                  <a:pt x="401" y="3270"/>
                  <a:pt x="314" y="3211"/>
                  <a:pt x="240" y="3137"/>
                </a:cubicBezTo>
                <a:cubicBezTo>
                  <a:pt x="166" y="3063"/>
                  <a:pt x="107" y="2978"/>
                  <a:pt x="65" y="2880"/>
                </a:cubicBezTo>
                <a:cubicBezTo>
                  <a:pt x="22" y="2783"/>
                  <a:pt x="0" y="2679"/>
                  <a:pt x="0" y="2567"/>
                </a:cubicBezTo>
                <a:cubicBezTo>
                  <a:pt x="0" y="2491"/>
                  <a:pt x="20" y="2375"/>
                  <a:pt x="60" y="2219"/>
                </a:cubicBezTo>
                <a:cubicBezTo>
                  <a:pt x="99" y="2063"/>
                  <a:pt x="149" y="1889"/>
                  <a:pt x="211" y="1698"/>
                </a:cubicBezTo>
                <a:cubicBezTo>
                  <a:pt x="271" y="1507"/>
                  <a:pt x="337" y="1311"/>
                  <a:pt x="408" y="1110"/>
                </a:cubicBezTo>
                <a:cubicBezTo>
                  <a:pt x="479" y="910"/>
                  <a:pt x="545" y="727"/>
                  <a:pt x="606" y="562"/>
                </a:cubicBezTo>
                <a:cubicBezTo>
                  <a:pt x="667" y="398"/>
                  <a:pt x="737" y="210"/>
                  <a:pt x="816" y="0"/>
                </a:cubicBezTo>
                <a:cubicBezTo>
                  <a:pt x="895" y="210"/>
                  <a:pt x="966" y="398"/>
                  <a:pt x="1027" y="562"/>
                </a:cubicBezTo>
                <a:cubicBezTo>
                  <a:pt x="1088" y="727"/>
                  <a:pt x="1153" y="910"/>
                  <a:pt x="1222" y="1110"/>
                </a:cubicBezTo>
                <a:cubicBezTo>
                  <a:pt x="1291" y="1311"/>
                  <a:pt x="1356" y="1507"/>
                  <a:pt x="1417" y="1698"/>
                </a:cubicBezTo>
                <a:cubicBezTo>
                  <a:pt x="1478" y="1889"/>
                  <a:pt x="1528" y="2063"/>
                  <a:pt x="1568" y="2219"/>
                </a:cubicBezTo>
                <a:cubicBezTo>
                  <a:pt x="1607" y="2375"/>
                  <a:pt x="1627" y="2491"/>
                  <a:pt x="1627" y="256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2" name="矩形 31"/>
          <p:cNvSpPr/>
          <p:nvPr>
            <p:custDataLst>
              <p:tags r:id="rId10"/>
            </p:custDataLst>
          </p:nvPr>
        </p:nvSpPr>
        <p:spPr>
          <a:xfrm>
            <a:off x="2488462" y="3659082"/>
            <a:ext cx="3869055" cy="538798"/>
          </a:xfrm>
          <a:prstGeom prst="rect">
            <a:avLst/>
          </a:prstGeom>
        </p:spPr>
        <p:txBody>
          <a:bodyPr wrap="square" bIns="0" anchor="b" anchorCtr="0">
            <a:normAutofit fontScale="9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如何实现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>
            <a:off x="1088866" y="5140324"/>
            <a:ext cx="842328" cy="779145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肆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34" name="水滴"/>
          <p:cNvSpPr/>
          <p:nvPr>
            <p:custDataLst>
              <p:tags r:id="rId12"/>
            </p:custDataLst>
          </p:nvPr>
        </p:nvSpPr>
        <p:spPr bwMode="auto">
          <a:xfrm>
            <a:off x="2313202" y="5306377"/>
            <a:ext cx="162560" cy="223520"/>
          </a:xfrm>
          <a:custGeom>
            <a:avLst/>
            <a:gdLst>
              <a:gd name="T0" fmla="*/ 868177 w 1627"/>
              <a:gd name="T1" fmla="*/ 1368558 h 3377"/>
              <a:gd name="T2" fmla="*/ 834026 w 1627"/>
              <a:gd name="T3" fmla="*/ 1535429 h 3377"/>
              <a:gd name="T4" fmla="*/ 740645 w 1627"/>
              <a:gd name="T5" fmla="*/ 1672445 h 3377"/>
              <a:gd name="T6" fmla="*/ 602975 w 1627"/>
              <a:gd name="T7" fmla="*/ 1766276 h 3377"/>
              <a:gd name="T8" fmla="*/ 435423 w 1627"/>
              <a:gd name="T9" fmla="*/ 1800397 h 3377"/>
              <a:gd name="T10" fmla="*/ 266803 w 1627"/>
              <a:gd name="T11" fmla="*/ 1766276 h 3377"/>
              <a:gd name="T12" fmla="*/ 128065 w 1627"/>
              <a:gd name="T13" fmla="*/ 1672445 h 3377"/>
              <a:gd name="T14" fmla="*/ 34684 w 1627"/>
              <a:gd name="T15" fmla="*/ 1535429 h 3377"/>
              <a:gd name="T16" fmla="*/ 0 w 1627"/>
              <a:gd name="T17" fmla="*/ 1368558 h 3377"/>
              <a:gd name="T18" fmla="*/ 32016 w 1627"/>
              <a:gd name="T19" fmla="*/ 1183027 h 3377"/>
              <a:gd name="T20" fmla="*/ 112591 w 1627"/>
              <a:gd name="T21" fmla="*/ 905263 h 3377"/>
              <a:gd name="T22" fmla="*/ 217711 w 1627"/>
              <a:gd name="T23" fmla="*/ 591780 h 3377"/>
              <a:gd name="T24" fmla="*/ 323365 w 1627"/>
              <a:gd name="T25" fmla="*/ 299622 h 3377"/>
              <a:gd name="T26" fmla="*/ 435423 w 1627"/>
              <a:gd name="T27" fmla="*/ 0 h 3377"/>
              <a:gd name="T28" fmla="*/ 548013 w 1627"/>
              <a:gd name="T29" fmla="*/ 299622 h 3377"/>
              <a:gd name="T30" fmla="*/ 652067 w 1627"/>
              <a:gd name="T31" fmla="*/ 591780 h 3377"/>
              <a:gd name="T32" fmla="*/ 756120 w 1627"/>
              <a:gd name="T33" fmla="*/ 905263 h 3377"/>
              <a:gd name="T34" fmla="*/ 836694 w 1627"/>
              <a:gd name="T35" fmla="*/ 1183027 h 3377"/>
              <a:gd name="T36" fmla="*/ 868177 w 1627"/>
              <a:gd name="T37" fmla="*/ 1368558 h 33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27" h="3377">
                <a:moveTo>
                  <a:pt x="1627" y="2567"/>
                </a:moveTo>
                <a:cubicBezTo>
                  <a:pt x="1627" y="2679"/>
                  <a:pt x="1606" y="2783"/>
                  <a:pt x="1563" y="2880"/>
                </a:cubicBezTo>
                <a:cubicBezTo>
                  <a:pt x="1520" y="2978"/>
                  <a:pt x="1462" y="3063"/>
                  <a:pt x="1388" y="3137"/>
                </a:cubicBezTo>
                <a:cubicBezTo>
                  <a:pt x="1313" y="3211"/>
                  <a:pt x="1228" y="3270"/>
                  <a:pt x="1130" y="3313"/>
                </a:cubicBezTo>
                <a:cubicBezTo>
                  <a:pt x="1033" y="3355"/>
                  <a:pt x="928" y="3377"/>
                  <a:pt x="816" y="3377"/>
                </a:cubicBezTo>
                <a:cubicBezTo>
                  <a:pt x="704" y="3377"/>
                  <a:pt x="599" y="3355"/>
                  <a:pt x="500" y="3313"/>
                </a:cubicBezTo>
                <a:cubicBezTo>
                  <a:pt x="401" y="3270"/>
                  <a:pt x="314" y="3211"/>
                  <a:pt x="240" y="3137"/>
                </a:cubicBezTo>
                <a:cubicBezTo>
                  <a:pt x="166" y="3063"/>
                  <a:pt x="107" y="2978"/>
                  <a:pt x="65" y="2880"/>
                </a:cubicBezTo>
                <a:cubicBezTo>
                  <a:pt x="22" y="2783"/>
                  <a:pt x="0" y="2679"/>
                  <a:pt x="0" y="2567"/>
                </a:cubicBezTo>
                <a:cubicBezTo>
                  <a:pt x="0" y="2491"/>
                  <a:pt x="20" y="2375"/>
                  <a:pt x="60" y="2219"/>
                </a:cubicBezTo>
                <a:cubicBezTo>
                  <a:pt x="99" y="2063"/>
                  <a:pt x="149" y="1889"/>
                  <a:pt x="211" y="1698"/>
                </a:cubicBezTo>
                <a:cubicBezTo>
                  <a:pt x="271" y="1507"/>
                  <a:pt x="337" y="1311"/>
                  <a:pt x="408" y="1110"/>
                </a:cubicBezTo>
                <a:cubicBezTo>
                  <a:pt x="479" y="910"/>
                  <a:pt x="545" y="727"/>
                  <a:pt x="606" y="562"/>
                </a:cubicBezTo>
                <a:cubicBezTo>
                  <a:pt x="667" y="398"/>
                  <a:pt x="737" y="210"/>
                  <a:pt x="816" y="0"/>
                </a:cubicBezTo>
                <a:cubicBezTo>
                  <a:pt x="895" y="210"/>
                  <a:pt x="966" y="398"/>
                  <a:pt x="1027" y="562"/>
                </a:cubicBezTo>
                <a:cubicBezTo>
                  <a:pt x="1088" y="727"/>
                  <a:pt x="1153" y="910"/>
                  <a:pt x="1222" y="1110"/>
                </a:cubicBezTo>
                <a:cubicBezTo>
                  <a:pt x="1291" y="1311"/>
                  <a:pt x="1356" y="1507"/>
                  <a:pt x="1417" y="1698"/>
                </a:cubicBezTo>
                <a:cubicBezTo>
                  <a:pt x="1478" y="1889"/>
                  <a:pt x="1528" y="2063"/>
                  <a:pt x="1568" y="2219"/>
                </a:cubicBezTo>
                <a:cubicBezTo>
                  <a:pt x="1607" y="2375"/>
                  <a:pt x="1627" y="2491"/>
                  <a:pt x="1627" y="256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6" name="矩形 35"/>
          <p:cNvSpPr/>
          <p:nvPr>
            <p:custDataLst>
              <p:tags r:id="rId13"/>
            </p:custDataLst>
          </p:nvPr>
        </p:nvSpPr>
        <p:spPr>
          <a:xfrm>
            <a:off x="2488462" y="5071427"/>
            <a:ext cx="3869055" cy="538798"/>
          </a:xfrm>
          <a:prstGeom prst="rect">
            <a:avLst/>
          </a:prstGeom>
        </p:spPr>
        <p:txBody>
          <a:bodyPr wrap="square" bIns="0" anchor="b" anchorCtr="0">
            <a:normAutofit fontScale="9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测试和结果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模型预测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9925" y="1132840"/>
            <a:ext cx="8404225" cy="4140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925" y="5416550"/>
            <a:ext cx="95586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读取测试集所有数据，并且对数据集进行一定的处理，将格式改为原来的训练集一样，并且将其他位置数据设置为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预测，并且输出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2130" y="300990"/>
            <a:ext cx="10240010" cy="59607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感谢欣赏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/>
          <p:nvPr userDrawn="1">
            <p:custDataLst>
              <p:tags r:id="rId1"/>
            </p:custDataLst>
          </p:nvPr>
        </p:nvSpPr>
        <p:spPr>
          <a:xfrm>
            <a:off x="608664" y="520243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微软雅黑" panose="020B0503020204020204" charset="-122"/>
              </a:rPr>
              <a:t>点击此处添加正文，文字是您思想的提炼，为了演示发布的良好效果，请言简意赅的阐述您的观点。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 userDrawn="1">
            <p:custDataLst>
              <p:tags r:id="rId2"/>
            </p:custDataLst>
          </p:nvPr>
        </p:nvSpPr>
        <p:spPr>
          <a:xfrm>
            <a:off x="609299" y="4486088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微软雅黑" panose="020B0503020204020204" charset="-122"/>
              </a:rPr>
              <a:t>单击此处添加标题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cs typeface="微软雅黑" panose="020B0503020204020204" charset="-122"/>
            </a:endParaRPr>
          </a:p>
        </p:txBody>
      </p:sp>
      <p:pic>
        <p:nvPicPr>
          <p:cNvPr id="3" name="内容占位符 2" descr="D:\Users\Desktop\高清模板图\绿\beatiful-landscape-bird-s-eye-view-cold-2832053.jpgbeatiful-landscape-bird-s-eye-view-cold-2832053"/>
          <p:cNvPicPr>
            <a:picLocks noGrp="1" noChangeAspect="1"/>
          </p:cNvPicPr>
          <p:nvPr>
            <p:ph sz="quarter" idx="14"/>
            <p:custDataLst>
              <p:tags r:id="rId3"/>
            </p:custDataLst>
          </p:nvPr>
        </p:nvPicPr>
        <p:blipFill>
          <a:blip r:embed="rId4"/>
          <a:srcRect l="-178"/>
          <a:stretch>
            <a:fillRect/>
          </a:stretch>
        </p:blipFill>
        <p:spPr>
          <a:xfrm>
            <a:off x="759460" y="431165"/>
            <a:ext cx="10673715" cy="36931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4983457" y="946978"/>
            <a:ext cx="2225086" cy="2209800"/>
          </a:xfrm>
          <a:prstGeom prst="rect">
            <a:avLst/>
          </a:prstGeom>
          <a:noFill/>
        </p:spPr>
        <p:txBody>
          <a:bodyPr vert="eaVert" wrap="square" rtlCol="0">
            <a:normAutofit lnSpcReduction="10000"/>
          </a:bodyPr>
          <a:lstStyle/>
          <a:p>
            <a:r>
              <a:rPr lang="zh-CN" altLang="en-US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壹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91524" y="3156778"/>
            <a:ext cx="6044379" cy="798120"/>
          </a:xfrm>
        </p:spPr>
        <p:txBody>
          <a:bodyPr>
            <a:normAutofit fontScale="90000"/>
          </a:bodyPr>
          <a:lstStyle/>
          <a:p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</a:br>
            <a:r>
              <a:rPr lang="zh-CN" altLang="en-US" dirty="0">
                <a:ea typeface="隶书" panose="02010509060101010101" pitchFamily="49" charset="-122"/>
                <a:sym typeface="+mn-ea"/>
              </a:rPr>
              <a:t>题目，数据</a:t>
            </a:r>
            <a:endParaRPr lang="zh-CN" altLang="en-US" dirty="0">
              <a:ea typeface="隶书" panose="02010509060101010101" pitchFamily="49" charset="-122"/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291524" y="4032997"/>
            <a:ext cx="6044379" cy="1428535"/>
          </a:xfrm>
        </p:spPr>
        <p:txBody>
          <a:bodyPr/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  <a:p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" y="1275715"/>
            <a:ext cx="12087225" cy="3401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710" y="-18415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题目大意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题目数据</a:t>
            </a:r>
            <a:r>
              <a:rPr lang="en-US" altLang="zh-CN"/>
              <a:t>(</a:t>
            </a:r>
            <a:r>
              <a:t>训练集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970280"/>
            <a:ext cx="8183880" cy="5486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题目数据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测试</a:t>
            </a:r>
            <a:r>
              <a:rPr>
                <a:sym typeface="+mn-ea"/>
              </a:rPr>
              <a:t>集</a:t>
            </a:r>
            <a:r>
              <a:rPr lang="en-US" altLang="zh-CN">
                <a:sym typeface="+mn-ea"/>
              </a:rPr>
              <a:t>)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41325" y="1083945"/>
            <a:ext cx="11191240" cy="4505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题目数据（其他数据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948055"/>
            <a:ext cx="8862060" cy="5585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4983457" y="946978"/>
            <a:ext cx="2225086" cy="2209800"/>
          </a:xfrm>
          <a:prstGeom prst="rect">
            <a:avLst/>
          </a:prstGeom>
          <a:noFill/>
        </p:spPr>
        <p:txBody>
          <a:bodyPr vert="eaVert" wrap="square" rtlCol="0">
            <a:normAutofit fontScale="90000"/>
          </a:bodyPr>
          <a:lstStyle/>
          <a:p>
            <a:r>
              <a:rPr lang="zh-CN" altLang="en-US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贰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91524" y="3156778"/>
            <a:ext cx="6044379" cy="7981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数据分析</a:t>
            </a:r>
            <a:endParaRPr lang="zh-CN" altLang="en-US" dirty="0"/>
          </a:p>
        </p:txBody>
      </p:sp>
      <p:sp>
        <p:nvSpPr>
          <p:cNvPr id="2" name="文本占位符 1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9925" y="968375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我们分析：什么数据需要什么数据不需要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45150" y="1496695"/>
            <a:ext cx="57988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我们分析基础数据</a:t>
            </a:r>
            <a:r>
              <a:rPr lang="zh-CN" altLang="en-US"/>
              <a:t>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</a:rPr>
              <a:t>需要删除数据有：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>
                <a:solidFill>
                  <a:schemeClr val="tx1"/>
                </a:solidFill>
              </a:rPr>
              <a:t>id,driver_id,menber_id,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/>
              <a:t>	stutus,</a:t>
            </a:r>
            <a:endParaRPr lang="en-US" altLang="zh-CN"/>
          </a:p>
          <a:p>
            <a:r>
              <a:rPr lang="en-US" altLang="zh-CN"/>
              <a:t>	create_date,start_geo_id,end_geo_id</a:t>
            </a:r>
            <a:endParaRPr lang="en-US" altLang="zh-CN"/>
          </a:p>
          <a:p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</a:rPr>
              <a:t>拼接需要属性：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/>
              <a:t>	create_date</a:t>
            </a:r>
            <a:r>
              <a:rPr lang="zh-CN" altLang="en-US"/>
              <a:t>，</a:t>
            </a:r>
            <a:r>
              <a:rPr lang="en-US" altLang="zh-CN"/>
              <a:t>create_hour</a:t>
            </a:r>
            <a:r>
              <a:rPr lang="zh-CN" altLang="en-US"/>
              <a:t>与天气的时间</a:t>
            </a:r>
            <a:endParaRPr lang="zh-CN" altLang="en-US"/>
          </a:p>
          <a:p>
            <a:r>
              <a:rPr lang="en-US" altLang="zh-CN">
                <a:sym typeface="+mn-ea"/>
              </a:rPr>
              <a:t>	start_geo_id,end_geo_id</a:t>
            </a:r>
            <a:r>
              <a:rPr lang="zh-CN" altLang="en-US">
                <a:sym typeface="+mn-ea"/>
              </a:rPr>
              <a:t>与地点关系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整理数据：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        	date</a:t>
            </a:r>
            <a:r>
              <a:rPr lang="zh-CN" altLang="en-US">
                <a:sym typeface="+mn-ea"/>
              </a:rPr>
              <a:t>里面的月份、日期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分组数据：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需要将数据以起始地点和终点，时间进行分组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496695"/>
            <a:ext cx="4869180" cy="3992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07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07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807"/>
  <p:tag name="KSO_WM_TEMPLATE_THUMBS_INDEX" val="1、4、6、7、9、10、11、12、14"/>
</p:tagLst>
</file>

<file path=ppt/tags/tag161.xml><?xml version="1.0" encoding="utf-8"?>
<p:tagLst xmlns:p="http://schemas.openxmlformats.org/presentationml/2006/main">
  <p:tag name="KSO_WM_TEMPLATE_CATEGORY" val=""/>
  <p:tag name="KSO_WM_TEMPLATE_INDEX" val="20202807"/>
</p:tagLst>
</file>

<file path=ppt/tags/tag162.xml><?xml version="1.0" encoding="utf-8"?>
<p:tagLst xmlns:p="http://schemas.openxmlformats.org/presentationml/2006/main">
  <p:tag name="KSO_WM_UNIT_ISCONTENTSTITLE" val="1"/>
  <p:tag name="KSO_WM_UNIT_PRESET_TEXT" val="目&#13;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807_4*a*1"/>
  <p:tag name="KSO_WM_TEMPLATE_CATEGORY" val="custom"/>
  <p:tag name="KSO_WM_TEMPLATE_INDEX" val="2020280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807_4*l_h_i*1_1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807_4*l_h_i*1_1_2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807_4*l_h_a*1_1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807_4*l_h_i*1_2_2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807_4*l_h_i*1_2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807_4*l_h_a*1_2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807_4*l_h_i*1_3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807_4*l_h_i*1_3_2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807_4*l_h_a*1_3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807_4*l_h_i*1_4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807_4*l_h_i*1_4_2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807_4*l_h_a*1_4_1"/>
  <p:tag name="KSO_WM_TEMPLATE_CATEGORY" val="custom"/>
  <p:tag name="KSO_WM_TEMPLATE_INDEX" val="2020280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SLIDE_ID" val="custom20202807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807"/>
  <p:tag name="KSO_WM_SLIDE_LAYOUT" val="a_l"/>
  <p:tag name="KSO_WM_SLIDE_LAYOUT_CNT" val="1_1"/>
</p:tagLst>
</file>

<file path=ppt/tags/tag176.xml><?xml version="1.0" encoding="utf-8"?>
<p:tagLst xmlns:p="http://schemas.openxmlformats.org/presentationml/2006/main">
  <p:tag name="KSO_WM_UNIT_PRESET_TEXT" val="壹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807_6*e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6*a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07_6*b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ID" val="custom20202807_6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807"/>
  <p:tag name="KSO_WM_SLIDE_LAYOUT" val="a_b_e"/>
  <p:tag name="KSO_WM_SLIDE_LAYOUT_CNT" val="1_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2807_13"/>
  <p:tag name="KSO_WM_TEMPLATE_SUBCATEGORY" val="0"/>
  <p:tag name="KSO_WM_SLIDE_TYPE" val="text"/>
  <p:tag name="KSO_WM_SLIDE_SUBTYPE" val="pureTxt"/>
  <p:tag name="KSO_WM_SLIDE_ITEM_CNT" val="0"/>
  <p:tag name="KSO_WM_SLIDE_INDEX" val="13"/>
  <p:tag name="KSO_WM_UNIT_SHOW_EDIT_AREA_INDICATION" val="1"/>
  <p:tag name="KSO_WM_SLIDE_SIZE" val="720*329"/>
  <p:tag name="KSO_WM_SLIDE_POSITION" val="119*105"/>
  <p:tag name="KSO_WM_TAG_VERSION" val="1.0"/>
  <p:tag name="KSO_WM_BEAUTIFY_FLAG" val="#wm#"/>
  <p:tag name="KSO_WM_TEMPLATE_CATEGORY" val=""/>
  <p:tag name="KSO_WM_TEMPLATE_INDEX" val="20202807"/>
  <p:tag name="KSO_WM_SLIDE_LAYOUT" val="a_f"/>
  <p:tag name="KSO_WM_SLIDE_LAYOUT_CNT" val="1_1"/>
  <p:tag name="KSO_WM_TEMPLATE_MASTER_TYPE" val="1"/>
  <p:tag name="KSO_WM_TEMPLATE_COLOR_TYPE" val="1"/>
</p:tagLst>
</file>

<file path=ppt/tags/tag181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182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183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184.xml><?xml version="1.0" encoding="utf-8"?>
<p:tagLst xmlns:p="http://schemas.openxmlformats.org/presentationml/2006/main">
  <p:tag name="KSO_WM_UNIT_PRESET_TEXT" val="壹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807_6*e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6*a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ID" val="custom20202807_6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807"/>
  <p:tag name="KSO_WM_SLIDE_LAYOUT" val="a_b_e"/>
  <p:tag name="KSO_WM_SLIDE_LAYOUT_CNT" val="1_1_1"/>
</p:tagLst>
</file>

<file path=ppt/tags/tag187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188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189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PRESET_TEXT" val="壹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807_6*e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6*a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ID" val="custom20202807_6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807"/>
  <p:tag name="KSO_WM_SLIDE_LAYOUT" val="a_b_e"/>
  <p:tag name="KSO_WM_SLIDE_LAYOUT_CNT" val="1_1_1"/>
</p:tagLst>
</file>

<file path=ppt/tags/tag193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194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195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19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197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198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199.xml><?xml version="1.0" encoding="utf-8"?>
<p:tagLst xmlns:p="http://schemas.openxmlformats.org/presentationml/2006/main">
  <p:tag name="KSO_WM_UNIT_PRESET_TEXT" val="壹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807_6*e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6*a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ID" val="custom20202807_6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807"/>
  <p:tag name="KSO_WM_SLIDE_LAYOUT" val="a_b_e"/>
  <p:tag name="KSO_WM_SLIDE_LAYOUT_CNT" val="1_1_1"/>
</p:tagLst>
</file>

<file path=ppt/tags/tag202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203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07"/>
</p:tagLst>
</file>

<file path=ppt/tags/tag204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14*a*1"/>
  <p:tag name="KSO_WM_TEMPLATE_CATEGORY" val="custom"/>
  <p:tag name="KSO_WM_TEMPLATE_INDEX" val="20202807"/>
  <p:tag name="KSO_WM_UNIT_LAYERLEVEL" val="1"/>
  <p:tag name="KSO_WM_TAG_VERSION" val="1.0"/>
  <p:tag name="KSO_WM_BEAUTIFY_FLAG" val="#wm#"/>
  <p:tag name="KSO_WM_UNIT_PRESET_TEXT" val="感谢欣赏"/>
</p:tagLst>
</file>

<file path=ppt/tags/tag205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07_14*b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ID" val="custom20202807_14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807"/>
  <p:tag name="KSO_WM_SLIDE_LAYOUT" val="a_b"/>
  <p:tag name="KSO_WM_SLIDE_LAYOUT_CNT" val="1_1"/>
</p:tagLst>
</file>

<file path=ppt/tags/tag207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807_7*f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7_7*a*1"/>
  <p:tag name="KSO_WM_TEMPLATE_CATEGORY" val="custom"/>
  <p:tag name="KSO_WM_TEMPLATE_INDEX" val="2020280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VALUE" val="1025*296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07_7*d*1"/>
  <p:tag name="KSO_WM_TEMPLATE_CATEGORY" val="custom"/>
  <p:tag name="KSO_WM_TEMPLATE_INDEX" val="20202807"/>
  <p:tag name="KSO_WM_UNIT_SUPPORT_UNIT_TYPE" val="[&quot;all&quot;]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2807_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7"/>
  <p:tag name="KSO_WM_SLIDE_SIZE" val="864*458"/>
  <p:tag name="KSO_WM_SLIDE_POSITION" val="47*33"/>
  <p:tag name="KSO_WM_TAG_VERSION" val="1.0"/>
  <p:tag name="KSO_WM_BEAUTIFY_FLAG" val="#wm#"/>
  <p:tag name="KSO_WM_TEMPLATE_CATEGORY" val="custom"/>
  <p:tag name="KSO_WM_TEMPLATE_INDEX" val="20202807"/>
  <p:tag name="KSO_WM_SLIDE_LAYOUT" val="a_d_f"/>
  <p:tag name="KSO_WM_SLIDE_LAYOUT_CNT" val="1_1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202807">
      <a:dk1>
        <a:srgbClr val="000000"/>
      </a:dk1>
      <a:lt1>
        <a:srgbClr val="FFFFFF"/>
      </a:lt1>
      <a:dk2>
        <a:srgbClr val="E9E8E2"/>
      </a:dk2>
      <a:lt2>
        <a:srgbClr val="F4F3EE"/>
      </a:lt2>
      <a:accent1>
        <a:srgbClr val="BACB98"/>
      </a:accent1>
      <a:accent2>
        <a:srgbClr val="C4C093"/>
      </a:accent2>
      <a:accent3>
        <a:srgbClr val="CDB996"/>
      </a:accent3>
      <a:accent4>
        <a:srgbClr val="CEAF96"/>
      </a:accent4>
      <a:accent5>
        <a:srgbClr val="D0AC9D"/>
      </a:accent5>
      <a:accent6>
        <a:srgbClr val="CFAAA2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202807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20202807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20202807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20202807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20202807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ppt/theme/themeOverride6.xml><?xml version="1.0" encoding="utf-8"?>
<a:themeOverride xmlns:a="http://schemas.openxmlformats.org/drawingml/2006/main">
  <a:clrScheme name="5">
    <a:dk1>
      <a:srgbClr val="000000"/>
    </a:dk1>
    <a:lt1>
      <a:srgbClr val="FFFFFF"/>
    </a:lt1>
    <a:dk2>
      <a:srgbClr val="E9E8E2"/>
    </a:dk2>
    <a:lt2>
      <a:srgbClr val="F4F3EE"/>
    </a:lt2>
    <a:accent1>
      <a:srgbClr val="BACB98"/>
    </a:accent1>
    <a:accent2>
      <a:srgbClr val="C4C093"/>
    </a:accent2>
    <a:accent3>
      <a:srgbClr val="CDB996"/>
    </a:accent3>
    <a:accent4>
      <a:srgbClr val="CEAF96"/>
    </a:accent4>
    <a:accent5>
      <a:srgbClr val="D0AC9D"/>
    </a:accent5>
    <a:accent6>
      <a:srgbClr val="CFAAA2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WPS 演示</Application>
  <PresentationFormat>宽屏</PresentationFormat>
  <Paragraphs>145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隶书</vt:lpstr>
      <vt:lpstr>汉仪尚巍手书W</vt:lpstr>
      <vt:lpstr>Calibri</vt:lpstr>
      <vt:lpstr>微软雅黑</vt:lpstr>
      <vt:lpstr>Arial Unicode MS</vt:lpstr>
      <vt:lpstr>Segoe UI</vt:lpstr>
      <vt:lpstr>Office 主题​​</vt:lpstr>
      <vt:lpstr>机器学习</vt:lpstr>
      <vt:lpstr>PowerPoint 演示文稿</vt:lpstr>
      <vt:lpstr> 题目，数据</vt:lpstr>
      <vt:lpstr>PowerPoint 演示文稿</vt:lpstr>
      <vt:lpstr>题目数据(训练集)</vt:lpstr>
      <vt:lpstr>题目数据(测试集) </vt:lpstr>
      <vt:lpstr>题目数据（其他数据）</vt:lpstr>
      <vt:lpstr>数据分析</vt:lpstr>
      <vt:lpstr>数据分析</vt:lpstr>
      <vt:lpstr>数据分析 </vt:lpstr>
      <vt:lpstr>数据分析</vt:lpstr>
      <vt:lpstr>模型选择和代码实现</vt:lpstr>
      <vt:lpstr>随机森林</vt:lpstr>
      <vt:lpstr>代码实现</vt:lpstr>
      <vt:lpstr>代码实现 </vt:lpstr>
      <vt:lpstr>代码实现</vt:lpstr>
      <vt:lpstr>读取输出的处理文件，合并表格 </vt:lpstr>
      <vt:lpstr>得到模型</vt:lpstr>
      <vt:lpstr>测试和结果</vt:lpstr>
      <vt:lpstr>模型预测</vt:lpstr>
      <vt:lpstr>PowerPoint 演示文稿</vt:lpstr>
      <vt:lpstr>感谢欣赏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莼爱至情</cp:lastModifiedBy>
  <cp:revision>17</cp:revision>
  <dcterms:created xsi:type="dcterms:W3CDTF">2020-11-29T07:49:00Z</dcterms:created>
  <dcterms:modified xsi:type="dcterms:W3CDTF">2020-11-30T09:31:37Z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