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08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7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6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55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7064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69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334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57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22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5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7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3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81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62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66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96A1BF-7A60-4A28-908B-BEE221AF7F3D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3857991-5BD1-4E06-98EC-67BC5A4C1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37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D219E2F-84CF-EB69-2A94-238569089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181538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FA434703-327F-F4E7-F30F-589812C0E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663395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400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91ECD6-D104-54DF-DF90-52474D53B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31929"/>
              </p:ext>
            </p:extLst>
          </p:nvPr>
        </p:nvGraphicFramePr>
        <p:xfrm>
          <a:off x="269823" y="907043"/>
          <a:ext cx="11212643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614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332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708721">
                  <a:extLst>
                    <a:ext uri="{9D8B030D-6E8A-4147-A177-3AD203B41FA5}">
                      <a16:colId xmlns:a16="http://schemas.microsoft.com/office/drawing/2014/main" val="3014261808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+5/+4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+(23)27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F2321E-6AC9-2173-16C7-041BE3207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052872"/>
              </p:ext>
            </p:extLst>
          </p:nvPr>
        </p:nvGraphicFramePr>
        <p:xfrm>
          <a:off x="269823" y="3848858"/>
          <a:ext cx="11047745" cy="25219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313825">
                  <a:extLst>
                    <a:ext uri="{9D8B030D-6E8A-4147-A177-3AD203B41FA5}">
                      <a16:colId xmlns:a16="http://schemas.microsoft.com/office/drawing/2014/main" val="2400704805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05825097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24861846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1127182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764407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52370069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844581820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9801316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74702943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13544350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421610396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21890374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74244573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411806477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68951121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135313336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459744997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871620909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787586103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2998746688"/>
                    </a:ext>
                  </a:extLst>
                </a:gridCol>
                <a:gridCol w="536696">
                  <a:extLst>
                    <a:ext uri="{9D8B030D-6E8A-4147-A177-3AD203B41FA5}">
                      <a16:colId xmlns:a16="http://schemas.microsoft.com/office/drawing/2014/main" val="3390670225"/>
                    </a:ext>
                  </a:extLst>
                </a:gridCol>
              </a:tblGrid>
              <a:tr h="280217"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335493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12339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915932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3683886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516061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16150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920258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0461935"/>
                  </a:ext>
                </a:extLst>
              </a:tr>
              <a:tr h="280217"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000" b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>
                          <a:latin typeface="Consolas" panose="020B0609020204030204" pitchFamily="49" charset="0"/>
                        </a:rPr>
                        <a:t>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995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601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F770AE-8894-022C-49EA-9B02652065E7}"/>
              </a:ext>
            </a:extLst>
          </p:cNvPr>
          <p:cNvSpPr txBox="1"/>
          <p:nvPr/>
        </p:nvSpPr>
        <p:spPr>
          <a:xfrm>
            <a:off x="180955" y="690105"/>
            <a:ext cx="5680199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used for global setting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CURRENT_PATCH</a:t>
            </a:r>
            <a:r>
              <a:rPr lang="en-US" sz="1000">
                <a:latin typeface="Consolas" panose="020B0609020204030204" pitchFamily="49" charset="0"/>
              </a:rPr>
              <a:t> {patch_indicator}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The key is the number of the current sample in the patch</a:t>
            </a:r>
          </a:p>
          <a:p>
            <a:r>
              <a:rPr lang="en-US" sz="1000" b="1">
                <a:latin typeface="Consolas" panose="020B0609020204030204" pitchFamily="49" charset="0"/>
              </a:rPr>
              <a:t>SET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CURRENT_NUM_PATCH</a:t>
            </a:r>
            <a:r>
              <a:rPr lang="en-US" sz="1000">
                <a:latin typeface="Consolas" panose="020B0609020204030204" pitchFamily="49" charset="0"/>
              </a:rPr>
              <a:t> 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- redis db key format: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mod: [0, 1, ..., 7]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pdu_length: [0, 1, ..., 1499]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patch_indicator: Indicating which patch by serial number or timestamp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- number: [0, 1, ..., 999]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 b="1">
                <a:latin typeface="Consolas" panose="020B0609020204030204" pitchFamily="49" charset="0"/>
              </a:rPr>
              <a:t>SYSTEM:COLLECT:WIFI:{mod}:{pdu_length}:{patch_indicator}:{number}</a:t>
            </a:r>
          </a:p>
          <a:p>
            <a:endParaRPr lang="en-US" sz="1000">
              <a:latin typeface="Consolas" panose="020B0609020204030204" pitchFamily="49" charset="0"/>
            </a:endParaRP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Example: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SYSTEM:COLLECT:WIFI:0:40:12:870</a:t>
            </a:r>
          </a:p>
          <a:p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	SYSTEM:COLLECT:WIFI:0:40:2024_03_21_23_59:870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D99F55-DA54-18BA-CD61-9E222DA17709}"/>
              </a:ext>
            </a:extLst>
          </p:cNvPr>
          <p:cNvSpPr txBox="1"/>
          <p:nvPr/>
        </p:nvSpPr>
        <p:spPr>
          <a:xfrm>
            <a:off x="6724162" y="929948"/>
            <a:ext cx="4698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Location of the saved data: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./agent/wireless_data/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solidFill>
                  <a:schemeClr val="tx1">
                    <a:lumMod val="65000"/>
                  </a:schemeClr>
                </a:solidFill>
                <a:latin typeface="Consolas" panose="020B0609020204030204" pitchFamily="49" charset="0"/>
              </a:rPr>
              <a:t>Save info:</a:t>
            </a:r>
            <a:r>
              <a:rPr lang="en-US" sz="1000">
                <a:latin typeface="Consolas" panose="020B0609020204030204" pitchFamily="49" charset="0"/>
              </a:rPr>
              <a:t> </a:t>
            </a:r>
            <a:r>
              <a:rPr lang="en-US" sz="1000" b="1">
                <a:latin typeface="Consolas" panose="020B0609020204030204" pitchFamily="49" charset="0"/>
              </a:rPr>
              <a:t>patch_info.json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“patch_name”: {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	“Description”: “The description of the patch data”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		}</a:t>
            </a:r>
          </a:p>
          <a:p>
            <a:pPr defTabSz="182880">
              <a:tabLst>
                <a:tab pos="0" algn="l"/>
              </a:tabLst>
            </a:pPr>
            <a:r>
              <a:rPr lang="en-US" sz="1000">
                <a:latin typeface="Consolas" panose="020B0609020204030204" pitchFamily="49" charset="0"/>
              </a:rPr>
              <a:t>}</a:t>
            </a: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  <a:p>
            <a:pPr defTabSz="182880">
              <a:tabLst>
                <a:tab pos="0" algn="l"/>
              </a:tabLst>
            </a:pP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C6CDC-8392-06C8-13EF-3A84669F4496}"/>
              </a:ext>
            </a:extLst>
          </p:cNvPr>
          <p:cNvSpPr txBox="1"/>
          <p:nvPr/>
        </p:nvSpPr>
        <p:spPr>
          <a:xfrm>
            <a:off x="3040327" y="3875515"/>
            <a:ext cx="2607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880"/>
            <a:r>
              <a:rPr lang="en-US" sz="1000">
                <a:latin typeface="Consolas" panose="020B0609020204030204" pitchFamily="49" charset="0"/>
              </a:rPr>
              <a:t>custom_freq: (0, 0, 1, 3)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samp_rate: (0, 3, 1, 1)</a:t>
            </a:r>
          </a:p>
          <a:p>
            <a:pPr defTabSz="182880"/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mod: (2, 0, 1, 1)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threshold: (2, 1, 1, 2)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lo_offset: ()</a:t>
            </a:r>
          </a:p>
          <a:p>
            <a:pPr defTabSz="182880"/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pdu_length: (3, 0, 1, 3)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Debug: (3, 3, 1, 1)</a:t>
            </a:r>
          </a:p>
          <a:p>
            <a:pPr defTabSz="182880"/>
            <a:endParaRPr lang="en-US" sz="1000">
              <a:latin typeface="Consolas" panose="020B0609020204030204" pitchFamily="49" charset="0"/>
            </a:endParaRP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chan_est: ()</a:t>
            </a:r>
          </a:p>
          <a:p>
            <a:pPr defTabSz="182880"/>
            <a:r>
              <a:rPr lang="en-US" sz="1000">
                <a:latin typeface="Consolas" panose="020B0609020204030204" pitchFamily="49" charset="0"/>
              </a:rPr>
              <a:t>gain: ()</a:t>
            </a:r>
          </a:p>
        </p:txBody>
      </p:sp>
    </p:spTree>
    <p:extLst>
      <p:ext uri="{BB962C8B-B14F-4D97-AF65-F5344CB8AC3E}">
        <p14:creationId xmlns:p14="http://schemas.microsoft.com/office/powerpoint/2010/main" val="1994563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2489FE0-B1BF-82F0-20A9-490451A10C68}"/>
              </a:ext>
            </a:extLst>
          </p:cNvPr>
          <p:cNvSpPr/>
          <p:nvPr/>
        </p:nvSpPr>
        <p:spPr>
          <a:xfrm>
            <a:off x="8713570" y="2988384"/>
            <a:ext cx="1627502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98C7178-FB8E-7999-46ED-834CEF8F1C72}"/>
              </a:ext>
            </a:extLst>
          </p:cNvPr>
          <p:cNvSpPr/>
          <p:nvPr/>
        </p:nvSpPr>
        <p:spPr>
          <a:xfrm>
            <a:off x="1134970" y="2990537"/>
            <a:ext cx="7578600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2B06F2-E0BC-1D7E-B1C3-B7CE807023B3}"/>
              </a:ext>
            </a:extLst>
          </p:cNvPr>
          <p:cNvSpPr/>
          <p:nvPr/>
        </p:nvSpPr>
        <p:spPr>
          <a:xfrm>
            <a:off x="227351" y="3301583"/>
            <a:ext cx="11443563" cy="12741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30AB9D-ED28-E478-F9EB-BB3B9A540F9C}"/>
              </a:ext>
            </a:extLst>
          </p:cNvPr>
          <p:cNvSpPr/>
          <p:nvPr/>
        </p:nvSpPr>
        <p:spPr>
          <a:xfrm>
            <a:off x="227351" y="3522689"/>
            <a:ext cx="11443563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0B65DD-007B-C2D3-A998-72249F1442AA}"/>
              </a:ext>
            </a:extLst>
          </p:cNvPr>
          <p:cNvSpPr/>
          <p:nvPr/>
        </p:nvSpPr>
        <p:spPr>
          <a:xfrm>
            <a:off x="2934858" y="4087290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526B423-EEFD-8F98-1669-2054BD3C4CDF}"/>
              </a:ext>
            </a:extLst>
          </p:cNvPr>
          <p:cNvSpPr/>
          <p:nvPr/>
        </p:nvSpPr>
        <p:spPr>
          <a:xfrm>
            <a:off x="5128778" y="4600863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877CA5-0431-CBC2-586D-667EB1AD2B4C}"/>
              </a:ext>
            </a:extLst>
          </p:cNvPr>
          <p:cNvSpPr/>
          <p:nvPr/>
        </p:nvSpPr>
        <p:spPr>
          <a:xfrm>
            <a:off x="6850505" y="5065558"/>
            <a:ext cx="4062335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CFCCDE-4201-C458-608A-15D8FE22D4A4}"/>
              </a:ext>
            </a:extLst>
          </p:cNvPr>
          <p:cNvSpPr txBox="1"/>
          <p:nvPr/>
        </p:nvSpPr>
        <p:spPr>
          <a:xfrm>
            <a:off x="4966026" y="1024038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SNR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F5E42B-BC92-4779-1621-F760E9C173EC}"/>
              </a:ext>
            </a:extLst>
          </p:cNvPr>
          <p:cNvSpPr txBox="1"/>
          <p:nvPr/>
        </p:nvSpPr>
        <p:spPr>
          <a:xfrm>
            <a:off x="4966026" y="1518313"/>
            <a:ext cx="2229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Consolas" panose="020B0609020204030204" pitchFamily="49" charset="0"/>
              </a:rPr>
              <a:t>SINR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C517285-63A6-368A-EF8B-2D5560804F28}"/>
              </a:ext>
            </a:extLst>
          </p:cNvPr>
          <p:cNvSpPr/>
          <p:nvPr/>
        </p:nvSpPr>
        <p:spPr>
          <a:xfrm>
            <a:off x="1841649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270F8B1-675C-C0C6-AABE-8D373B3A9016}"/>
              </a:ext>
            </a:extLst>
          </p:cNvPr>
          <p:cNvSpPr/>
          <p:nvPr/>
        </p:nvSpPr>
        <p:spPr>
          <a:xfrm>
            <a:off x="3063347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D5BA92F-812F-ED8D-D6B7-564AE344E6AD}"/>
              </a:ext>
            </a:extLst>
          </p:cNvPr>
          <p:cNvSpPr/>
          <p:nvPr/>
        </p:nvSpPr>
        <p:spPr>
          <a:xfrm>
            <a:off x="4275410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64CEB56-1179-C4BE-3989-2B19372ED02A}"/>
              </a:ext>
            </a:extLst>
          </p:cNvPr>
          <p:cNvSpPr/>
          <p:nvPr/>
        </p:nvSpPr>
        <p:spPr>
          <a:xfrm>
            <a:off x="5487473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8E2891-60E5-2578-02A3-4E027479BF77}"/>
              </a:ext>
            </a:extLst>
          </p:cNvPr>
          <p:cNvSpPr/>
          <p:nvPr/>
        </p:nvSpPr>
        <p:spPr>
          <a:xfrm>
            <a:off x="670917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6D4AA6E-DC77-45EE-A858-5A0CCE6D0997}"/>
              </a:ext>
            </a:extLst>
          </p:cNvPr>
          <p:cNvSpPr/>
          <p:nvPr/>
        </p:nvSpPr>
        <p:spPr>
          <a:xfrm>
            <a:off x="7930869" y="2569457"/>
            <a:ext cx="2414491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35CA07-92DD-0B35-CB52-C5773FE55803}"/>
              </a:ext>
            </a:extLst>
          </p:cNvPr>
          <p:cNvSpPr txBox="1"/>
          <p:nvPr/>
        </p:nvSpPr>
        <p:spPr>
          <a:xfrm>
            <a:off x="9326026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411B96-2F59-DEAF-4F40-40AB03F76912}"/>
              </a:ext>
            </a:extLst>
          </p:cNvPr>
          <p:cNvSpPr txBox="1"/>
          <p:nvPr/>
        </p:nvSpPr>
        <p:spPr>
          <a:xfrm>
            <a:off x="8182491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847D98-3E24-570A-7F3A-07DE5AA2D47A}"/>
              </a:ext>
            </a:extLst>
          </p:cNvPr>
          <p:cNvSpPr txBox="1"/>
          <p:nvPr/>
        </p:nvSpPr>
        <p:spPr>
          <a:xfrm>
            <a:off x="6970428" y="2181627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latin typeface="Consolas" panose="020B0609020204030204" pitchFamily="49" charset="0"/>
              </a:rPr>
              <a:t>BPSK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FED7F78-01D1-CB2F-B76C-265F6450FE3B}"/>
              </a:ext>
            </a:extLst>
          </p:cNvPr>
          <p:cNvSpPr/>
          <p:nvPr/>
        </p:nvSpPr>
        <p:spPr>
          <a:xfrm>
            <a:off x="639221" y="2573484"/>
            <a:ext cx="1212063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FE6AA7D-C328-C2AA-2C24-218F401AFCC1}"/>
              </a:ext>
            </a:extLst>
          </p:cNvPr>
          <p:cNvSpPr/>
          <p:nvPr/>
        </p:nvSpPr>
        <p:spPr>
          <a:xfrm>
            <a:off x="708823" y="2988384"/>
            <a:ext cx="4261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bg1"/>
                </a:solidFill>
                <a:latin typeface="Consolas" panose="020B0609020204030204" pitchFamily="49" charset="0"/>
              </a:rPr>
              <a:t>CRC</a:t>
            </a:r>
          </a:p>
        </p:txBody>
      </p:sp>
    </p:spTree>
    <p:extLst>
      <p:ext uri="{BB962C8B-B14F-4D97-AF65-F5344CB8AC3E}">
        <p14:creationId xmlns:p14="http://schemas.microsoft.com/office/powerpoint/2010/main" val="330880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79CD5EF0-59FD-ED07-FEA2-51ADE1FAD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31" y="1517636"/>
            <a:ext cx="3486637" cy="1400370"/>
          </a:xfrm>
          <a:prstGeom prst="rect">
            <a:avLst/>
          </a:prstGeom>
        </p:spPr>
      </p:pic>
      <p:sp>
        <p:nvSpPr>
          <p:cNvPr id="11" name="TextBox 21">
            <a:extLst>
              <a:ext uri="{FF2B5EF4-FFF2-40B4-BE49-F238E27FC236}">
                <a16:creationId xmlns:a16="http://schemas.microsoft.com/office/drawing/2014/main" id="{57758859-6CFD-FBD2-38D0-2D8CD0CB7000}"/>
              </a:ext>
            </a:extLst>
          </p:cNvPr>
          <p:cNvSpPr txBox="1"/>
          <p:nvPr/>
        </p:nvSpPr>
        <p:spPr>
          <a:xfrm>
            <a:off x="175675" y="923635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AM DSB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85733291-E9CF-D721-1C62-0D3B27CADA09}"/>
              </a:ext>
            </a:extLst>
          </p:cNvPr>
          <p:cNvSpPr txBox="1"/>
          <p:nvPr/>
        </p:nvSpPr>
        <p:spPr>
          <a:xfrm>
            <a:off x="175675" y="1971600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FM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E76549D2-C3EE-E22B-4343-ADAE5E32B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431" y="3260268"/>
            <a:ext cx="5039428" cy="562053"/>
          </a:xfrm>
          <a:prstGeom prst="rect">
            <a:avLst/>
          </a:prstGeom>
        </p:spPr>
      </p:pic>
      <p:sp>
        <p:nvSpPr>
          <p:cNvPr id="24" name="TextBox 21">
            <a:extLst>
              <a:ext uri="{FF2B5EF4-FFF2-40B4-BE49-F238E27FC236}">
                <a16:creationId xmlns:a16="http://schemas.microsoft.com/office/drawing/2014/main" id="{51EE5DF8-B3D5-C98F-DB89-0715FBE13F8C}"/>
              </a:ext>
            </a:extLst>
          </p:cNvPr>
          <p:cNvSpPr txBox="1"/>
          <p:nvPr/>
        </p:nvSpPr>
        <p:spPr>
          <a:xfrm>
            <a:off x="175675" y="3418183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PAM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26" name="圖片 25">
            <a:extLst>
              <a:ext uri="{FF2B5EF4-FFF2-40B4-BE49-F238E27FC236}">
                <a16:creationId xmlns:a16="http://schemas.microsoft.com/office/drawing/2014/main" id="{80C5BC66-B6B7-F335-CBA0-68A93E9E0F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8431" y="4248610"/>
            <a:ext cx="3000794" cy="590632"/>
          </a:xfrm>
          <a:prstGeom prst="rect">
            <a:avLst/>
          </a:prstGeom>
        </p:spPr>
      </p:pic>
      <p:sp>
        <p:nvSpPr>
          <p:cNvPr id="27" name="TextBox 21">
            <a:extLst>
              <a:ext uri="{FF2B5EF4-FFF2-40B4-BE49-F238E27FC236}">
                <a16:creationId xmlns:a16="http://schemas.microsoft.com/office/drawing/2014/main" id="{19E382D7-AFC5-BBFA-B131-9609F8ABB0BD}"/>
              </a:ext>
            </a:extLst>
          </p:cNvPr>
          <p:cNvSpPr txBox="1"/>
          <p:nvPr/>
        </p:nvSpPr>
        <p:spPr>
          <a:xfrm>
            <a:off x="175675" y="4364667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CPFSK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8E0A48C2-8295-141C-F7E1-BD285F869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8431" y="5265531"/>
            <a:ext cx="2695951" cy="428685"/>
          </a:xfrm>
          <a:prstGeom prst="rect">
            <a:avLst/>
          </a:prstGeom>
        </p:spPr>
      </p:pic>
      <p:pic>
        <p:nvPicPr>
          <p:cNvPr id="31" name="圖片 30">
            <a:extLst>
              <a:ext uri="{FF2B5EF4-FFF2-40B4-BE49-F238E27FC236}">
                <a16:creationId xmlns:a16="http://schemas.microsoft.com/office/drawing/2014/main" id="{61F650F6-F04B-9E5F-71B8-D5505E37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8431" y="5691093"/>
            <a:ext cx="3448531" cy="800212"/>
          </a:xfrm>
          <a:prstGeom prst="rect">
            <a:avLst/>
          </a:prstGeom>
        </p:spPr>
      </p:pic>
      <p:sp>
        <p:nvSpPr>
          <p:cNvPr id="32" name="TextBox 21">
            <a:extLst>
              <a:ext uri="{FF2B5EF4-FFF2-40B4-BE49-F238E27FC236}">
                <a16:creationId xmlns:a16="http://schemas.microsoft.com/office/drawing/2014/main" id="{B901022B-09C3-CFCB-3980-78C026EA0B74}"/>
              </a:ext>
            </a:extLst>
          </p:cNvPr>
          <p:cNvSpPr txBox="1"/>
          <p:nvPr/>
        </p:nvSpPr>
        <p:spPr>
          <a:xfrm>
            <a:off x="175675" y="5688144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GFSK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41" name="圖片 40">
            <a:extLst>
              <a:ext uri="{FF2B5EF4-FFF2-40B4-BE49-F238E27FC236}">
                <a16:creationId xmlns:a16="http://schemas.microsoft.com/office/drawing/2014/main" id="{976FBBCF-44EC-F3CA-8D99-3F0935C3CC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53708" y="5811254"/>
            <a:ext cx="4220164" cy="657317"/>
          </a:xfrm>
          <a:prstGeom prst="rect">
            <a:avLst/>
          </a:prstGeom>
        </p:spPr>
      </p:pic>
      <p:sp>
        <p:nvSpPr>
          <p:cNvPr id="42" name="TextBox 21">
            <a:extLst>
              <a:ext uri="{FF2B5EF4-FFF2-40B4-BE49-F238E27FC236}">
                <a16:creationId xmlns:a16="http://schemas.microsoft.com/office/drawing/2014/main" id="{42C5B3EA-77A0-674B-7680-0668960DD0F1}"/>
              </a:ext>
            </a:extLst>
          </p:cNvPr>
          <p:cNvSpPr txBox="1"/>
          <p:nvPr/>
        </p:nvSpPr>
        <p:spPr>
          <a:xfrm>
            <a:off x="5813646" y="6016801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QPSK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44" name="圖片 43">
            <a:extLst>
              <a:ext uri="{FF2B5EF4-FFF2-40B4-BE49-F238E27FC236}">
                <a16:creationId xmlns:a16="http://schemas.microsoft.com/office/drawing/2014/main" id="{C5C7C1C5-C0F4-D2AE-D712-C5169956716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84304" y="4913763"/>
            <a:ext cx="3858163" cy="666843"/>
          </a:xfrm>
          <a:prstGeom prst="rect">
            <a:avLst/>
          </a:prstGeom>
        </p:spPr>
      </p:pic>
      <p:sp>
        <p:nvSpPr>
          <p:cNvPr id="45" name="TextBox 21">
            <a:extLst>
              <a:ext uri="{FF2B5EF4-FFF2-40B4-BE49-F238E27FC236}">
                <a16:creationId xmlns:a16="http://schemas.microsoft.com/office/drawing/2014/main" id="{854ED1CC-64C1-DE53-F4F4-A88CA2C0F207}"/>
              </a:ext>
            </a:extLst>
          </p:cNvPr>
          <p:cNvSpPr txBox="1"/>
          <p:nvPr/>
        </p:nvSpPr>
        <p:spPr>
          <a:xfrm>
            <a:off x="5813646" y="5233652"/>
            <a:ext cx="1140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BPSK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  <p:pic>
        <p:nvPicPr>
          <p:cNvPr id="47" name="圖片 46">
            <a:extLst>
              <a:ext uri="{FF2B5EF4-FFF2-40B4-BE49-F238E27FC236}">
                <a16:creationId xmlns:a16="http://schemas.microsoft.com/office/drawing/2014/main" id="{A48BEC7F-B337-7C70-4821-8C29859B74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8431" y="884787"/>
            <a:ext cx="2276793" cy="362001"/>
          </a:xfrm>
          <a:prstGeom prst="rect">
            <a:avLst/>
          </a:prstGeom>
        </p:spPr>
      </p:pic>
      <p:pic>
        <p:nvPicPr>
          <p:cNvPr id="49" name="圖片 48">
            <a:extLst>
              <a:ext uri="{FF2B5EF4-FFF2-40B4-BE49-F238E27FC236}">
                <a16:creationId xmlns:a16="http://schemas.microsoft.com/office/drawing/2014/main" id="{922085D3-1CF3-AC25-5C21-C8CCEF29D6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2765" y="818562"/>
            <a:ext cx="4191585" cy="809738"/>
          </a:xfrm>
          <a:prstGeom prst="rect">
            <a:avLst/>
          </a:prstGeom>
        </p:spPr>
      </p:pic>
      <p:sp>
        <p:nvSpPr>
          <p:cNvPr id="50" name="TextBox 21">
            <a:extLst>
              <a:ext uri="{FF2B5EF4-FFF2-40B4-BE49-F238E27FC236}">
                <a16:creationId xmlns:a16="http://schemas.microsoft.com/office/drawing/2014/main" id="{8C58EB43-23F8-4C24-71AF-9AFA69402F27}"/>
              </a:ext>
            </a:extLst>
          </p:cNvPr>
          <p:cNvSpPr txBox="1"/>
          <p:nvPr/>
        </p:nvSpPr>
        <p:spPr>
          <a:xfrm>
            <a:off x="5016962" y="923635"/>
            <a:ext cx="15908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altLang="zh-TW" sz="1000">
                <a:latin typeface="Consolas" panose="020B0609020204030204" pitchFamily="49" charset="0"/>
              </a:rPr>
              <a:t>AM (l) SSB</a:t>
            </a:r>
            <a:r>
              <a:rPr lang="zh-TW" altLang="en-US" sz="1000">
                <a:latin typeface="Consolas" panose="020B0609020204030204" pitchFamily="49" charset="0"/>
              </a:rPr>
              <a:t> </a:t>
            </a:r>
            <a:r>
              <a:rPr lang="en-US" altLang="zh-TW" sz="1000">
                <a:latin typeface="Consolas" panose="020B0609020204030204" pitchFamily="49" charset="0"/>
              </a:rPr>
              <a:t>Signal</a:t>
            </a:r>
            <a:endParaRPr lang="en-US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30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07168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29DAC7-D153-B502-FD22-F84ECEC1B68A}"/>
              </a:ext>
            </a:extLst>
          </p:cNvPr>
          <p:cNvSpPr/>
          <p:nvPr/>
        </p:nvSpPr>
        <p:spPr>
          <a:xfrm>
            <a:off x="239843" y="209863"/>
            <a:ext cx="689547" cy="2773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222DEF-245D-DEE9-110A-41326A009FE2}"/>
              </a:ext>
            </a:extLst>
          </p:cNvPr>
          <p:cNvSpPr/>
          <p:nvPr/>
        </p:nvSpPr>
        <p:spPr>
          <a:xfrm>
            <a:off x="1134970" y="209863"/>
            <a:ext cx="689547" cy="27731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0E1BD12-F7E2-C18E-A07D-5F38DF4EB450}"/>
              </a:ext>
            </a:extLst>
          </p:cNvPr>
          <p:cNvSpPr/>
          <p:nvPr/>
        </p:nvSpPr>
        <p:spPr>
          <a:xfrm>
            <a:off x="2030097" y="209863"/>
            <a:ext cx="689547" cy="277318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9F89DF-61BC-EA53-3541-39455786AC54}"/>
              </a:ext>
            </a:extLst>
          </p:cNvPr>
          <p:cNvSpPr/>
          <p:nvPr/>
        </p:nvSpPr>
        <p:spPr>
          <a:xfrm>
            <a:off x="2925224" y="209863"/>
            <a:ext cx="689547" cy="277318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539D597-232A-4DF8-DEB0-3D64C812EDCD}"/>
              </a:ext>
            </a:extLst>
          </p:cNvPr>
          <p:cNvSpPr/>
          <p:nvPr/>
        </p:nvSpPr>
        <p:spPr>
          <a:xfrm>
            <a:off x="3820351" y="209863"/>
            <a:ext cx="689547" cy="27731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9840EA-4EF7-5BAE-CBF3-F3D0E368E9FA}"/>
              </a:ext>
            </a:extLst>
          </p:cNvPr>
          <p:cNvSpPr/>
          <p:nvPr/>
        </p:nvSpPr>
        <p:spPr>
          <a:xfrm>
            <a:off x="4715478" y="209863"/>
            <a:ext cx="689547" cy="277318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ED46574-321C-E859-E016-627441BBE361}"/>
              </a:ext>
            </a:extLst>
          </p:cNvPr>
          <p:cNvSpPr/>
          <p:nvPr/>
        </p:nvSpPr>
        <p:spPr>
          <a:xfrm>
            <a:off x="5610605" y="209863"/>
            <a:ext cx="689547" cy="27731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585F3F-F776-A353-60D3-4AD9BCEF2D2E}"/>
              </a:ext>
            </a:extLst>
          </p:cNvPr>
          <p:cNvSpPr/>
          <p:nvPr/>
        </p:nvSpPr>
        <p:spPr>
          <a:xfrm>
            <a:off x="6505732" y="209863"/>
            <a:ext cx="689547" cy="27731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A2BCEB-550A-3DB0-0F13-FDEC41356A96}"/>
              </a:ext>
            </a:extLst>
          </p:cNvPr>
          <p:cNvSpPr/>
          <p:nvPr/>
        </p:nvSpPr>
        <p:spPr>
          <a:xfrm>
            <a:off x="7400859" y="209863"/>
            <a:ext cx="689547" cy="27731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B5C8B1-6428-733E-2EE7-81E3C2FF4AB4}"/>
              </a:ext>
            </a:extLst>
          </p:cNvPr>
          <p:cNvSpPr/>
          <p:nvPr/>
        </p:nvSpPr>
        <p:spPr>
          <a:xfrm>
            <a:off x="8295986" y="209863"/>
            <a:ext cx="689547" cy="27731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37CBE8-F3F5-6740-03A5-6850DF1AFBE4}"/>
              </a:ext>
            </a:extLst>
          </p:cNvPr>
          <p:cNvSpPr/>
          <p:nvPr/>
        </p:nvSpPr>
        <p:spPr>
          <a:xfrm>
            <a:off x="9191113" y="209863"/>
            <a:ext cx="689547" cy="27731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8620648-732D-F651-4188-C57937E972E0}"/>
              </a:ext>
            </a:extLst>
          </p:cNvPr>
          <p:cNvSpPr/>
          <p:nvPr/>
        </p:nvSpPr>
        <p:spPr>
          <a:xfrm>
            <a:off x="10086240" y="209863"/>
            <a:ext cx="689547" cy="2773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31BC362-2B82-C326-AAF1-FFB27398ADAF}"/>
              </a:ext>
            </a:extLst>
          </p:cNvPr>
          <p:cNvSpPr txBox="1"/>
          <p:nvPr/>
        </p:nvSpPr>
        <p:spPr>
          <a:xfrm>
            <a:off x="10981367" y="225411"/>
            <a:ext cx="6895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82880"/>
            <a:r>
              <a:rPr lang="en-US" sz="1000">
                <a:latin typeface="Consolas" panose="020B0609020204030204" pitchFamily="49" charset="0"/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8082023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4408</TotalTime>
  <Words>854</Words>
  <Application>Microsoft Office PowerPoint</Application>
  <PresentationFormat>寬螢幕</PresentationFormat>
  <Paragraphs>591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Calisto MT</vt:lpstr>
      <vt:lpstr>Consolas</vt:lpstr>
      <vt:lpstr>Wingdings 2</vt:lpstr>
      <vt:lpstr>Slate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Clemson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ChunChih Lin</dc:creator>
  <cp:lastModifiedBy>ChunChih Lin</cp:lastModifiedBy>
  <cp:revision>87</cp:revision>
  <dcterms:created xsi:type="dcterms:W3CDTF">2024-03-19T17:58:05Z</dcterms:created>
  <dcterms:modified xsi:type="dcterms:W3CDTF">2024-04-10T01:14:13Z</dcterms:modified>
</cp:coreProperties>
</file>