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73" r:id="rId6"/>
    <p:sldId id="260" r:id="rId7"/>
    <p:sldId id="263" r:id="rId8"/>
    <p:sldId id="261" r:id="rId9"/>
    <p:sldId id="275" r:id="rId10"/>
    <p:sldId id="276" r:id="rId11"/>
    <p:sldId id="279" r:id="rId12"/>
    <p:sldId id="274" r:id="rId13"/>
    <p:sldId id="268" r:id="rId14"/>
    <p:sldId id="277" r:id="rId15"/>
    <p:sldId id="269" r:id="rId16"/>
    <p:sldId id="270" r:id="rId17"/>
    <p:sldId id="278" r:id="rId18"/>
    <p:sldId id="26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snapToObjects="1">
      <p:cViewPr>
        <p:scale>
          <a:sx n="105" d="100"/>
          <a:sy n="105" d="100"/>
        </p:scale>
        <p:origin x="688"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Test data</c:v>
                </c:pt>
                <c:pt idx="1">
                  <c:v>train data</c:v>
                </c:pt>
              </c:strCache>
            </c:strRef>
          </c:cat>
          <c:val>
            <c:numRef>
              <c:f>Sheet1!$B$2:$B$3</c:f>
              <c:numCache>
                <c:formatCode>General</c:formatCode>
                <c:ptCount val="2"/>
                <c:pt idx="0">
                  <c:v>91</c:v>
                </c:pt>
                <c:pt idx="1">
                  <c:v>212</c:v>
                </c:pt>
              </c:numCache>
            </c:numRef>
          </c:val>
          <c:extLst>
            <c:ext xmlns:c16="http://schemas.microsoft.com/office/drawing/2014/chart" uri="{C3380CC4-5D6E-409C-BE32-E72D297353CC}">
              <c16:uniqueId val="{00000000-6FE6-C042-A641-65E2ED2684E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3D45A-12B2-BF4B-B81A-A47FFB820901}"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0B258-D8DC-C049-A51A-526EF638FC5B}" type="slidenum">
              <a:rPr lang="en-US" smtClean="0"/>
              <a:t>‹#›</a:t>
            </a:fld>
            <a:endParaRPr lang="en-US"/>
          </a:p>
        </p:txBody>
      </p:sp>
    </p:spTree>
    <p:extLst>
      <p:ext uri="{BB962C8B-B14F-4D97-AF65-F5344CB8AC3E}">
        <p14:creationId xmlns:p14="http://schemas.microsoft.com/office/powerpoint/2010/main" val="209914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0B258-D8DC-C049-A51A-526EF638FC5B}" type="slidenum">
              <a:rPr lang="en-US" smtClean="0"/>
              <a:t>3</a:t>
            </a:fld>
            <a:endParaRPr lang="en-US"/>
          </a:p>
        </p:txBody>
      </p:sp>
    </p:spTree>
    <p:extLst>
      <p:ext uri="{BB962C8B-B14F-4D97-AF65-F5344CB8AC3E}">
        <p14:creationId xmlns:p14="http://schemas.microsoft.com/office/powerpoint/2010/main" val="25310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0B258-D8DC-C049-A51A-526EF638FC5B}" type="slidenum">
              <a:rPr lang="en-US" smtClean="0"/>
              <a:t>6</a:t>
            </a:fld>
            <a:endParaRPr lang="en-US"/>
          </a:p>
        </p:txBody>
      </p:sp>
    </p:spTree>
    <p:extLst>
      <p:ext uri="{BB962C8B-B14F-4D97-AF65-F5344CB8AC3E}">
        <p14:creationId xmlns:p14="http://schemas.microsoft.com/office/powerpoint/2010/main" val="28360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0B258-D8DC-C049-A51A-526EF638FC5B}" type="slidenum">
              <a:rPr lang="en-US" smtClean="0"/>
              <a:t>13</a:t>
            </a:fld>
            <a:endParaRPr lang="en-US"/>
          </a:p>
        </p:txBody>
      </p:sp>
    </p:spTree>
    <p:extLst>
      <p:ext uri="{BB962C8B-B14F-4D97-AF65-F5344CB8AC3E}">
        <p14:creationId xmlns:p14="http://schemas.microsoft.com/office/powerpoint/2010/main" val="2401734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0B258-D8DC-C049-A51A-526EF638FC5B}" type="slidenum">
              <a:rPr lang="en-US" smtClean="0"/>
              <a:t>17</a:t>
            </a:fld>
            <a:endParaRPr lang="en-US"/>
          </a:p>
        </p:txBody>
      </p:sp>
    </p:spTree>
    <p:extLst>
      <p:ext uri="{BB962C8B-B14F-4D97-AF65-F5344CB8AC3E}">
        <p14:creationId xmlns:p14="http://schemas.microsoft.com/office/powerpoint/2010/main" val="382439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0B258-D8DC-C049-A51A-526EF638FC5B}" type="slidenum">
              <a:rPr lang="en-US" smtClean="0"/>
              <a:t>19</a:t>
            </a:fld>
            <a:endParaRPr lang="en-US"/>
          </a:p>
        </p:txBody>
      </p:sp>
    </p:spTree>
    <p:extLst>
      <p:ext uri="{BB962C8B-B14F-4D97-AF65-F5344CB8AC3E}">
        <p14:creationId xmlns:p14="http://schemas.microsoft.com/office/powerpoint/2010/main" val="90008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DFBB-6B60-0A5A-E507-C28919495A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E7A8114-7C5C-923E-4A2B-B950FFBAA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522AA92-F727-2317-0054-B449E4D00496}"/>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357F2425-FC35-0875-8660-F5A34402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E241-1539-ED47-7128-BBB10F331F81}"/>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67852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654D-2B04-28ED-F07D-F5B7128D25D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2A6A5A-F5D6-98A5-24D0-5E7D0F3273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3DE632-AE87-742D-AC52-2E08F6367488}"/>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0C73B6A9-56F4-360A-BD86-A28BA98A7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2449B-6136-70F9-0998-75855600CDE5}"/>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247241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66EAF-5880-D142-A047-18E0E7CF60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0C2D05-BEFF-E8B4-6BE8-7637650613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E73DB4-2195-8DD7-8F41-D801FDE117AA}"/>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4DD40BB2-EEB1-8E5C-5F86-27080CA12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8977-434A-AED5-A7B5-B9467A77DC46}"/>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56207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CEC9-BEE1-9C62-8586-00F4CEA733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FD869E-FB4E-7AE5-655E-CE92050FB2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CBB51F-CAB0-4A1A-2E0A-F6E2D4A76230}"/>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689596BA-0E4D-0E42-6702-685B76BF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3953C-8F53-D8C1-7F4F-3A1B9629DBD7}"/>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241864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1F4B-58F3-5D46-ECB4-8189FC898FE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EDFA32-6E8B-5429-40C5-B6165FA4B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448EDD-6F37-00A9-E9C8-90EAD7FB12C5}"/>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69DE6CCC-CC0D-B865-C0CE-65E6BCC50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D8CDC-F9A1-B7F8-0C10-D91D2DB9F2EB}"/>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53258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7E06-22E5-D535-8183-5AA0FED5FE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A0AD0F-57D9-4967-08BD-6C70F5BF17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2FA622F-286D-4725-D16E-911B884369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967FA5-FCFC-F062-997B-21152C8CB49C}"/>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6" name="Footer Placeholder 5">
            <a:extLst>
              <a:ext uri="{FF2B5EF4-FFF2-40B4-BE49-F238E27FC236}">
                <a16:creationId xmlns:a16="http://schemas.microsoft.com/office/drawing/2014/main" id="{566814F1-36FE-F7A1-3B41-AAC102BFC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178C7-6F3A-36F3-8A58-7716530533F8}"/>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5488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86A4-CE06-52E5-AE34-17EBEF6409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4B471B-7409-FC14-3E0E-4623F9CBE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9E72F9-F673-56F3-AB16-188B1ABD28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12A830D-5946-237B-AFE4-969D3599C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4CA548-BB06-689E-7420-690E1BD400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5B7C72-DB66-C146-8731-2EC75698AB4C}"/>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8" name="Footer Placeholder 7">
            <a:extLst>
              <a:ext uri="{FF2B5EF4-FFF2-40B4-BE49-F238E27FC236}">
                <a16:creationId xmlns:a16="http://schemas.microsoft.com/office/drawing/2014/main" id="{F50CA9CB-A28E-9626-6326-7EE783817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2E42B-932B-5C17-B729-89FD064DD988}"/>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318600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5365-40F1-D370-6304-7FAE7ABDC6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9633468-B58D-A65B-9293-5A53C13FA593}"/>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4" name="Footer Placeholder 3">
            <a:extLst>
              <a:ext uri="{FF2B5EF4-FFF2-40B4-BE49-F238E27FC236}">
                <a16:creationId xmlns:a16="http://schemas.microsoft.com/office/drawing/2014/main" id="{D8774939-9F0C-3F66-43CB-13E6332B4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1986F6-A43F-A76A-B506-0483E111C044}"/>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11177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53F34-6F0B-49BF-A7F5-7C2B229A09A8}"/>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3" name="Footer Placeholder 2">
            <a:extLst>
              <a:ext uri="{FF2B5EF4-FFF2-40B4-BE49-F238E27FC236}">
                <a16:creationId xmlns:a16="http://schemas.microsoft.com/office/drawing/2014/main" id="{7317C5BB-0C2E-C457-95B7-68DA2B5A97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535BB5-2A96-B8BA-98D7-65745F67E593}"/>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330064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3657-1965-40FF-A267-5ADF4592E1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D2952B-45AD-7C82-A69E-E40F16036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C41645-8530-849B-FD3C-11E0FCB4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EF06BF-1EEF-B151-C90C-E2DDAF596F94}"/>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6" name="Footer Placeholder 5">
            <a:extLst>
              <a:ext uri="{FF2B5EF4-FFF2-40B4-BE49-F238E27FC236}">
                <a16:creationId xmlns:a16="http://schemas.microsoft.com/office/drawing/2014/main" id="{566F92CA-EABE-9223-A783-ADF3000CA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A98EF-AD7B-869F-42FB-DD2990AB8095}"/>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180950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2081-E808-152F-441A-6D27BAE400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2EC8BC-E261-83CE-9ED3-B673C5A3B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CA0F1-24B7-531D-A52E-BFB711BE3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301871-599E-4019-A927-4B3FDD75A864}"/>
              </a:ext>
            </a:extLst>
          </p:cNvPr>
          <p:cNvSpPr>
            <a:spLocks noGrp="1"/>
          </p:cNvSpPr>
          <p:nvPr>
            <p:ph type="dt" sz="half" idx="10"/>
          </p:nvPr>
        </p:nvSpPr>
        <p:spPr/>
        <p:txBody>
          <a:bodyPr/>
          <a:lstStyle/>
          <a:p>
            <a:fld id="{C5EEACBA-0F3C-BE4E-85B6-D9B7F4B5AB1D}" type="datetimeFigureOut">
              <a:rPr lang="en-US" smtClean="0"/>
              <a:t>12/10/22</a:t>
            </a:fld>
            <a:endParaRPr lang="en-US"/>
          </a:p>
        </p:txBody>
      </p:sp>
      <p:sp>
        <p:nvSpPr>
          <p:cNvPr id="6" name="Footer Placeholder 5">
            <a:extLst>
              <a:ext uri="{FF2B5EF4-FFF2-40B4-BE49-F238E27FC236}">
                <a16:creationId xmlns:a16="http://schemas.microsoft.com/office/drawing/2014/main" id="{EF470206-81C1-2FC4-606B-21B39B8B0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DAC0E-BDBE-9E2F-B0FE-BC2729AF1A58}"/>
              </a:ext>
            </a:extLst>
          </p:cNvPr>
          <p:cNvSpPr>
            <a:spLocks noGrp="1"/>
          </p:cNvSpPr>
          <p:nvPr>
            <p:ph type="sldNum" sz="quarter" idx="12"/>
          </p:nvPr>
        </p:nvSpPr>
        <p:spPr/>
        <p:txBody>
          <a:bodyPr/>
          <a:lstStyle/>
          <a:p>
            <a:fld id="{56E1C291-5AB2-0248-86B9-187081E33797}" type="slidenum">
              <a:rPr lang="en-US" smtClean="0"/>
              <a:t>‹#›</a:t>
            </a:fld>
            <a:endParaRPr lang="en-US"/>
          </a:p>
        </p:txBody>
      </p:sp>
    </p:spTree>
    <p:extLst>
      <p:ext uri="{BB962C8B-B14F-4D97-AF65-F5344CB8AC3E}">
        <p14:creationId xmlns:p14="http://schemas.microsoft.com/office/powerpoint/2010/main" val="292973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50BE6-CC25-2EDF-A9FD-A9CCCF88E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2278CB-AC38-55CF-C3D9-AC3CDCE63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086C9A-C081-067A-C3F7-E96D7FE3C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CBA-0F3C-BE4E-85B6-D9B7F4B5AB1D}" type="datetimeFigureOut">
              <a:rPr lang="en-US" smtClean="0"/>
              <a:t>12/10/22</a:t>
            </a:fld>
            <a:endParaRPr lang="en-US"/>
          </a:p>
        </p:txBody>
      </p:sp>
      <p:sp>
        <p:nvSpPr>
          <p:cNvPr id="5" name="Footer Placeholder 4">
            <a:extLst>
              <a:ext uri="{FF2B5EF4-FFF2-40B4-BE49-F238E27FC236}">
                <a16:creationId xmlns:a16="http://schemas.microsoft.com/office/drawing/2014/main" id="{FC964069-007D-8D26-58DA-AA246B195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EAFAF-235D-7E35-7F3E-6750FD3DF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1C291-5AB2-0248-86B9-187081E33797}" type="slidenum">
              <a:rPr lang="en-US" smtClean="0"/>
              <a:t>‹#›</a:t>
            </a:fld>
            <a:endParaRPr lang="en-US"/>
          </a:p>
        </p:txBody>
      </p:sp>
    </p:spTree>
    <p:extLst>
      <p:ext uri="{BB962C8B-B14F-4D97-AF65-F5344CB8AC3E}">
        <p14:creationId xmlns:p14="http://schemas.microsoft.com/office/powerpoint/2010/main" val="390749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085F-626B-5AD3-E1A0-4C9559FC3672}"/>
              </a:ext>
            </a:extLst>
          </p:cNvPr>
          <p:cNvSpPr>
            <a:spLocks noGrp="1"/>
          </p:cNvSpPr>
          <p:nvPr>
            <p:ph type="ctrTitle"/>
          </p:nvPr>
        </p:nvSpPr>
        <p:spPr>
          <a:xfrm>
            <a:off x="1524000" y="623455"/>
            <a:ext cx="9144000" cy="1995857"/>
          </a:xfrm>
        </p:spPr>
        <p:txBody>
          <a:bodyPr>
            <a:normAutofit/>
          </a:bodyPr>
          <a:lstStyle/>
          <a:p>
            <a:r>
              <a:rPr lang="en-US" sz="4400" dirty="0"/>
              <a:t>COMP4433 Data mining and Data Warehousing</a:t>
            </a:r>
            <a:br>
              <a:rPr lang="en-US" sz="4400" dirty="0"/>
            </a:br>
            <a:r>
              <a:rPr lang="en-US" sz="4400" dirty="0"/>
              <a:t>individual project</a:t>
            </a:r>
          </a:p>
        </p:txBody>
      </p:sp>
      <p:sp>
        <p:nvSpPr>
          <p:cNvPr id="3" name="Subtitle 2">
            <a:extLst>
              <a:ext uri="{FF2B5EF4-FFF2-40B4-BE49-F238E27FC236}">
                <a16:creationId xmlns:a16="http://schemas.microsoft.com/office/drawing/2014/main" id="{37199E8D-A272-5C0D-E371-6668CF8C904F}"/>
              </a:ext>
            </a:extLst>
          </p:cNvPr>
          <p:cNvSpPr>
            <a:spLocks noGrp="1"/>
          </p:cNvSpPr>
          <p:nvPr>
            <p:ph type="subTitle" idx="1"/>
          </p:nvPr>
        </p:nvSpPr>
        <p:spPr>
          <a:xfrm>
            <a:off x="1524000" y="4575044"/>
            <a:ext cx="9144000" cy="874960"/>
          </a:xfrm>
        </p:spPr>
        <p:txBody>
          <a:bodyPr>
            <a:normAutofit lnSpcReduction="10000"/>
          </a:bodyPr>
          <a:lstStyle/>
          <a:p>
            <a:r>
              <a:rPr lang="en-US" dirty="0"/>
              <a:t>Leung </a:t>
            </a:r>
            <a:r>
              <a:rPr lang="en-US" dirty="0" err="1"/>
              <a:t>chun</a:t>
            </a:r>
            <a:r>
              <a:rPr lang="en-US" dirty="0"/>
              <a:t> Kit </a:t>
            </a:r>
          </a:p>
          <a:p>
            <a:r>
              <a:rPr lang="en-US" dirty="0"/>
              <a:t>21018713D</a:t>
            </a:r>
          </a:p>
        </p:txBody>
      </p:sp>
      <p:sp>
        <p:nvSpPr>
          <p:cNvPr id="5" name="TextBox 4">
            <a:extLst>
              <a:ext uri="{FF2B5EF4-FFF2-40B4-BE49-F238E27FC236}">
                <a16:creationId xmlns:a16="http://schemas.microsoft.com/office/drawing/2014/main" id="{AC334C62-41B5-8AA3-6493-94F80E74DD02}"/>
              </a:ext>
            </a:extLst>
          </p:cNvPr>
          <p:cNvSpPr txBox="1"/>
          <p:nvPr/>
        </p:nvSpPr>
        <p:spPr>
          <a:xfrm>
            <a:off x="1828800" y="3089050"/>
            <a:ext cx="8534400" cy="584775"/>
          </a:xfrm>
          <a:prstGeom prst="rect">
            <a:avLst/>
          </a:prstGeom>
          <a:noFill/>
        </p:spPr>
        <p:txBody>
          <a:bodyPr wrap="square" rtlCol="0">
            <a:spAutoFit/>
          </a:bodyPr>
          <a:lstStyle/>
          <a:p>
            <a:pPr algn="ctr"/>
            <a:r>
              <a:rPr lang="en-US" sz="3200" dirty="0">
                <a:effectLst/>
                <a:latin typeface="Calibri" panose="020F0502020204030204" pitchFamily="34" charset="0"/>
                <a:ea typeface="PMingLiU" panose="02020500000000000000" pitchFamily="18" charset="-120"/>
                <a:cs typeface="Times New Roman" panose="02020603050405020304" pitchFamily="18" charset="0"/>
              </a:rPr>
              <a:t>Analysis and prediction on </a:t>
            </a:r>
            <a:r>
              <a:rPr lang="en-HK" sz="3200" dirty="0">
                <a:effectLst/>
                <a:latin typeface="Calibri" panose="020F0502020204030204" pitchFamily="34" charset="0"/>
                <a:ea typeface="PMingLiU" panose="02020500000000000000" pitchFamily="18" charset="-120"/>
                <a:cs typeface="Times New Roman" panose="02020603050405020304" pitchFamily="18" charset="0"/>
              </a:rPr>
              <a:t>Heart Attack Dataset</a:t>
            </a:r>
          </a:p>
        </p:txBody>
      </p:sp>
    </p:spTree>
    <p:extLst>
      <p:ext uri="{BB962C8B-B14F-4D97-AF65-F5344CB8AC3E}">
        <p14:creationId xmlns:p14="http://schemas.microsoft.com/office/powerpoint/2010/main" val="30413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700-1D1C-6D41-0EBA-A604321B6D9B}"/>
              </a:ext>
            </a:extLst>
          </p:cNvPr>
          <p:cNvSpPr>
            <a:spLocks noGrp="1"/>
          </p:cNvSpPr>
          <p:nvPr>
            <p:ph type="title"/>
          </p:nvPr>
        </p:nvSpPr>
        <p:spPr/>
        <p:txBody>
          <a:bodyPr/>
          <a:lstStyle/>
          <a:p>
            <a:r>
              <a:rPr lang="en-US" dirty="0"/>
              <a:t>Data analysis – association rule mining</a:t>
            </a:r>
          </a:p>
        </p:txBody>
      </p:sp>
      <p:sp>
        <p:nvSpPr>
          <p:cNvPr id="10" name="TextBox 9">
            <a:extLst>
              <a:ext uri="{FF2B5EF4-FFF2-40B4-BE49-F238E27FC236}">
                <a16:creationId xmlns:a16="http://schemas.microsoft.com/office/drawing/2014/main" id="{70F3F657-2F7C-D04D-FB71-2E599B02327D}"/>
              </a:ext>
            </a:extLst>
          </p:cNvPr>
          <p:cNvSpPr txBox="1"/>
          <p:nvPr/>
        </p:nvSpPr>
        <p:spPr>
          <a:xfrm>
            <a:off x="667167" y="2185182"/>
            <a:ext cx="6097424" cy="461665"/>
          </a:xfrm>
          <a:prstGeom prst="rect">
            <a:avLst/>
          </a:prstGeom>
          <a:noFill/>
        </p:spPr>
        <p:txBody>
          <a:bodyPr wrap="square">
            <a:spAutoFit/>
          </a:bodyPr>
          <a:lstStyle/>
          <a:p>
            <a:r>
              <a:rPr lang="en-US" sz="2400" dirty="0">
                <a:effectLst/>
                <a:latin typeface="Calibri" panose="020F0502020204030204" pitchFamily="34" charset="0"/>
                <a:ea typeface="PMingLiU" panose="02020500000000000000" pitchFamily="18" charset="-120"/>
                <a:cs typeface="Times New Roman" panose="02020603050405020304" pitchFamily="18" charset="0"/>
              </a:rPr>
              <a:t>Some meaningful rules mined:</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2" name="TextBox 11">
            <a:extLst>
              <a:ext uri="{FF2B5EF4-FFF2-40B4-BE49-F238E27FC236}">
                <a16:creationId xmlns:a16="http://schemas.microsoft.com/office/drawing/2014/main" id="{3E13C1E6-8E71-5D66-6D90-052821C7DF9B}"/>
              </a:ext>
            </a:extLst>
          </p:cNvPr>
          <p:cNvSpPr txBox="1"/>
          <p:nvPr/>
        </p:nvSpPr>
        <p:spPr>
          <a:xfrm>
            <a:off x="667168" y="2697272"/>
            <a:ext cx="10670486" cy="2677656"/>
          </a:xfrm>
          <a:prstGeom prst="rect">
            <a:avLst/>
          </a:prstGeom>
          <a:noFill/>
        </p:spPr>
        <p:txBody>
          <a:bodyPr wrap="square">
            <a:spAutoFit/>
          </a:bodyPr>
          <a:lstStyle/>
          <a:p>
            <a:r>
              <a:rPr lang="en-US" sz="2400" dirty="0">
                <a:effectLst/>
                <a:latin typeface="Calibri" panose="020F0502020204030204" pitchFamily="34" charset="0"/>
                <a:ea typeface="PMingLiU" panose="02020500000000000000" pitchFamily="18" charset="-120"/>
                <a:cs typeface="Times New Roman" panose="02020603050405020304" pitchFamily="18" charset="0"/>
              </a:rPr>
              <a:t>Client with false resting electrocardiographic results and age greater than 50 years old tends to have high serum cholesterol levels. </a:t>
            </a: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restecg</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false, age: old) -&gt; (</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chol</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high) (support: 0.33, confidence: 0.9)</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 </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Clients with a high chance of getting heart disease tend to have high serum cholesterol levels.</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(Output: disease)-&gt; (</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chol</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high) (support: 0.44, confidence: 0.81)</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3" name="TextBox 12">
            <a:extLst>
              <a:ext uri="{FF2B5EF4-FFF2-40B4-BE49-F238E27FC236}">
                <a16:creationId xmlns:a16="http://schemas.microsoft.com/office/drawing/2014/main" id="{271D050E-0B26-A4DB-2D61-C2290A4F5397}"/>
              </a:ext>
            </a:extLst>
          </p:cNvPr>
          <p:cNvSpPr txBox="1"/>
          <p:nvPr/>
        </p:nvSpPr>
        <p:spPr>
          <a:xfrm>
            <a:off x="538480" y="1638294"/>
            <a:ext cx="10670485" cy="400110"/>
          </a:xfrm>
          <a:prstGeom prst="rect">
            <a:avLst/>
          </a:prstGeom>
          <a:noFill/>
        </p:spPr>
        <p:txBody>
          <a:bodyPr wrap="none" rtlCol="0">
            <a:spAutoFit/>
          </a:bodyPr>
          <a:lstStyle/>
          <a:p>
            <a:r>
              <a:rPr lang="en-US" sz="2000" dirty="0">
                <a:effectLst/>
                <a:latin typeface="Calibri" panose="020F0502020204030204" pitchFamily="34" charset="0"/>
                <a:ea typeface="PMingLiU" panose="02020500000000000000" pitchFamily="18" charset="-120"/>
                <a:cs typeface="Times New Roman" panose="02020603050405020304" pitchFamily="18" charset="0"/>
              </a:rPr>
              <a:t>There are a total of 266 rules mined with confidence greater than 80% and support greater than 30%</a:t>
            </a:r>
            <a:endParaRPr lang="en-HK" sz="20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92673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D73B-128C-53DE-7403-E46668081F31}"/>
              </a:ext>
            </a:extLst>
          </p:cNvPr>
          <p:cNvSpPr>
            <a:spLocks noGrp="1"/>
          </p:cNvSpPr>
          <p:nvPr>
            <p:ph type="title"/>
          </p:nvPr>
        </p:nvSpPr>
        <p:spPr/>
        <p:txBody>
          <a:bodyPr/>
          <a:lstStyle/>
          <a:p>
            <a:r>
              <a:rPr lang="en-US" dirty="0"/>
              <a:t>Data analysis – association rule mining</a:t>
            </a:r>
          </a:p>
        </p:txBody>
      </p:sp>
      <p:sp>
        <p:nvSpPr>
          <p:cNvPr id="3" name="Content Placeholder 2">
            <a:extLst>
              <a:ext uri="{FF2B5EF4-FFF2-40B4-BE49-F238E27FC236}">
                <a16:creationId xmlns:a16="http://schemas.microsoft.com/office/drawing/2014/main" id="{B6913E17-F4A2-EC97-3F4B-9F82DF5D03EF}"/>
              </a:ext>
            </a:extLst>
          </p:cNvPr>
          <p:cNvSpPr>
            <a:spLocks noGrp="1"/>
          </p:cNvSpPr>
          <p:nvPr>
            <p:ph idx="1"/>
          </p:nvPr>
        </p:nvSpPr>
        <p:spPr>
          <a:xfrm>
            <a:off x="838200" y="1825625"/>
            <a:ext cx="10515600" cy="1811655"/>
          </a:xfrm>
        </p:spPr>
        <p:txBody>
          <a:bodyPr/>
          <a:lstStyle/>
          <a:p>
            <a:pPr marL="0" indent="0">
              <a:buNone/>
            </a:pPr>
            <a:r>
              <a:rPr lang="en-US" sz="1800" dirty="0">
                <a:latin typeface="Calibri" panose="020F0502020204030204" pitchFamily="34" charset="0"/>
                <a:ea typeface="PMingLiU" panose="02020500000000000000" pitchFamily="18" charset="-120"/>
                <a:cs typeface="Times New Roman" panose="02020603050405020304" pitchFamily="18" charset="0"/>
              </a:rPr>
              <a:t>A</a:t>
            </a:r>
            <a:r>
              <a:rPr lang="en-US" sz="1800" dirty="0">
                <a:effectLst/>
                <a:latin typeface="Calibri" panose="020F0502020204030204" pitchFamily="34" charset="0"/>
                <a:ea typeface="PMingLiU" panose="02020500000000000000" pitchFamily="18" charset="-120"/>
                <a:cs typeface="Times New Roman" panose="02020603050405020304" pitchFamily="18" charset="0"/>
              </a:rPr>
              <a:t>n interesting rule to point out that clients with a low chance of getting heart disease tend to be male. (Output: no disease) -&gt; (sex: male) (support 0.564356, confidence 0.826087)</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US" sz="1800" dirty="0">
                <a:effectLst/>
                <a:latin typeface="Calibri" panose="020F0502020204030204" pitchFamily="34" charset="0"/>
                <a:ea typeface="PMingLiU" panose="02020500000000000000" pitchFamily="18" charset="-120"/>
                <a:cs typeface="Times New Roman" panose="02020603050405020304" pitchFamily="18" charset="0"/>
              </a:rPr>
              <a:t>Before we conclude that people with no heart disease are more likely to be male in general. We need to investigate more on the real condition.</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B654B627-E640-AC5B-AA45-096906078C4D}"/>
              </a:ext>
            </a:extLst>
          </p:cNvPr>
          <p:cNvSpPr txBox="1"/>
          <p:nvPr/>
        </p:nvSpPr>
        <p:spPr>
          <a:xfrm>
            <a:off x="838200" y="4963850"/>
            <a:ext cx="10251831" cy="1200329"/>
          </a:xfrm>
          <a:prstGeom prst="rect">
            <a:avLst/>
          </a:prstGeom>
          <a:noFill/>
        </p:spPr>
        <p:txBody>
          <a:bodyPr wrap="squar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We find out that the number of males and females in the dataset is not equally distributed. There is the more male client in our dataset. Therefore the rule (output: </a:t>
            </a:r>
            <a:r>
              <a:rPr lang="en-US" sz="1800" dirty="0" err="1">
                <a:effectLst/>
                <a:latin typeface="Calibri" panose="020F0502020204030204" pitchFamily="34" charset="0"/>
                <a:ea typeface="PMingLiU" panose="02020500000000000000" pitchFamily="18" charset="-120"/>
                <a:cs typeface="Times New Roman" panose="02020603050405020304" pitchFamily="18" charset="0"/>
              </a:rPr>
              <a:t>no_disease</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 -&gt; (sex: male) is not true in general.</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pic>
        <p:nvPicPr>
          <p:cNvPr id="7" name="Picture 6" descr="Graphical user interface, text&#10;&#10;Description automatically generated">
            <a:extLst>
              <a:ext uri="{FF2B5EF4-FFF2-40B4-BE49-F238E27FC236}">
                <a16:creationId xmlns:a16="http://schemas.microsoft.com/office/drawing/2014/main" id="{0A10C5BF-4AE6-C01F-1B30-D95C6585E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95142"/>
            <a:ext cx="6780093" cy="1569466"/>
          </a:xfrm>
          <a:prstGeom prst="rect">
            <a:avLst/>
          </a:prstGeom>
        </p:spPr>
      </p:pic>
    </p:spTree>
    <p:extLst>
      <p:ext uri="{BB962C8B-B14F-4D97-AF65-F5344CB8AC3E}">
        <p14:creationId xmlns:p14="http://schemas.microsoft.com/office/powerpoint/2010/main" val="71049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700-1D1C-6D41-0EBA-A604321B6D9B}"/>
              </a:ext>
            </a:extLst>
          </p:cNvPr>
          <p:cNvSpPr>
            <a:spLocks noGrp="1"/>
          </p:cNvSpPr>
          <p:nvPr>
            <p:ph type="title"/>
          </p:nvPr>
        </p:nvSpPr>
        <p:spPr/>
        <p:txBody>
          <a:bodyPr/>
          <a:lstStyle/>
          <a:p>
            <a:r>
              <a:rPr lang="en-US" dirty="0"/>
              <a:t>Data analysis – association rule mining</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77BD9BD1-358C-37E9-C4CF-B0459AED75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451" y="1901759"/>
            <a:ext cx="8718807" cy="1527241"/>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345568A9-6F47-63D9-D802-D995CA15C2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51" y="4876800"/>
            <a:ext cx="8718807" cy="1706861"/>
          </a:xfrm>
          <a:prstGeom prst="rect">
            <a:avLst/>
          </a:prstGeom>
        </p:spPr>
      </p:pic>
      <p:sp>
        <p:nvSpPr>
          <p:cNvPr id="6" name="TextBox 5">
            <a:extLst>
              <a:ext uri="{FF2B5EF4-FFF2-40B4-BE49-F238E27FC236}">
                <a16:creationId xmlns:a16="http://schemas.microsoft.com/office/drawing/2014/main" id="{29473333-2213-14EA-9AE7-E7E6EA7E4F0C}"/>
              </a:ext>
            </a:extLst>
          </p:cNvPr>
          <p:cNvSpPr txBox="1"/>
          <p:nvPr/>
        </p:nvSpPr>
        <p:spPr>
          <a:xfrm>
            <a:off x="277586" y="3429000"/>
            <a:ext cx="11179984"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We check for the distribution of clients with a high chance of getting heart disease and a low chance of heart disease.</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7" name="TextBox 6">
            <a:extLst>
              <a:ext uri="{FF2B5EF4-FFF2-40B4-BE49-F238E27FC236}">
                <a16:creationId xmlns:a16="http://schemas.microsoft.com/office/drawing/2014/main" id="{B3DD84D7-D445-D0A8-6F24-F2E9220F70CE}"/>
              </a:ext>
            </a:extLst>
          </p:cNvPr>
          <p:cNvSpPr txBox="1"/>
          <p:nvPr/>
        </p:nvSpPr>
        <p:spPr>
          <a:xfrm>
            <a:off x="312856" y="1505420"/>
            <a:ext cx="7006790"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Rules mined related to output: 1 (higher chance of getting heart disease)</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8" name="TextBox 7">
            <a:extLst>
              <a:ext uri="{FF2B5EF4-FFF2-40B4-BE49-F238E27FC236}">
                <a16:creationId xmlns:a16="http://schemas.microsoft.com/office/drawing/2014/main" id="{E762CE17-8FFA-F93D-4A00-1A9BA7EB97E3}"/>
              </a:ext>
            </a:extLst>
          </p:cNvPr>
          <p:cNvSpPr txBox="1"/>
          <p:nvPr/>
        </p:nvSpPr>
        <p:spPr>
          <a:xfrm>
            <a:off x="277586" y="3827026"/>
            <a:ext cx="11388303" cy="923330"/>
          </a:xfrm>
          <a:prstGeom prst="rect">
            <a:avLst/>
          </a:prstGeom>
          <a:noFill/>
        </p:spPr>
        <p:txBody>
          <a:bodyPr wrap="squar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normal rate of higher chance of getting heart disease is 54%.</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But in the following condition, the rate of the client having a high chance of getting heart disease is greater than normal (&gt; 80%).</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6169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2CEB-47C0-8816-26AC-C57CC4E102EC}"/>
              </a:ext>
            </a:extLst>
          </p:cNvPr>
          <p:cNvSpPr>
            <a:spLocks noGrp="1"/>
          </p:cNvSpPr>
          <p:nvPr>
            <p:ph type="title"/>
          </p:nvPr>
        </p:nvSpPr>
        <p:spPr/>
        <p:txBody>
          <a:bodyPr/>
          <a:lstStyle/>
          <a:p>
            <a:r>
              <a:rPr lang="en-US" dirty="0"/>
              <a:t>Model Building – Data model selection</a:t>
            </a:r>
          </a:p>
        </p:txBody>
      </p:sp>
      <p:sp>
        <p:nvSpPr>
          <p:cNvPr id="3" name="Content Placeholder 2">
            <a:extLst>
              <a:ext uri="{FF2B5EF4-FFF2-40B4-BE49-F238E27FC236}">
                <a16:creationId xmlns:a16="http://schemas.microsoft.com/office/drawing/2014/main" id="{6D629A52-4CE2-27D6-475C-B59A82DE1BCC}"/>
              </a:ext>
            </a:extLst>
          </p:cNvPr>
          <p:cNvSpPr>
            <a:spLocks noGrp="1"/>
          </p:cNvSpPr>
          <p:nvPr>
            <p:ph idx="1"/>
          </p:nvPr>
        </p:nvSpPr>
        <p:spPr>
          <a:xfrm>
            <a:off x="838200" y="1690688"/>
            <a:ext cx="10515600" cy="1528233"/>
          </a:xfrm>
        </p:spPr>
        <p:txBody>
          <a:bodyPr>
            <a:normAutofit/>
          </a:bodyPr>
          <a:lstStyle/>
          <a:p>
            <a:pPr marL="0" indent="0">
              <a:buNone/>
            </a:pPr>
            <a:r>
              <a:rPr lang="en-HK" sz="1800" dirty="0">
                <a:effectLst/>
                <a:latin typeface="Calibri" panose="020F0502020204030204" pitchFamily="34" charset="0"/>
                <a:ea typeface="PMingLiU" panose="02020500000000000000" pitchFamily="18" charset="-120"/>
                <a:cs typeface="Times New Roman" panose="02020603050405020304" pitchFamily="18" charset="0"/>
              </a:rPr>
              <a:t>First, we split the raw data into a training dataset and a testing dataset. </a:t>
            </a:r>
          </a:p>
          <a:p>
            <a:pPr marL="0" indent="0">
              <a:buNone/>
            </a:pPr>
            <a:r>
              <a:rPr lang="en-HK" sz="1800" dirty="0">
                <a:effectLst/>
                <a:latin typeface="Calibri" panose="020F0502020204030204" pitchFamily="34" charset="0"/>
                <a:ea typeface="PMingLiU" panose="02020500000000000000" pitchFamily="18" charset="-120"/>
                <a:cs typeface="Times New Roman" panose="02020603050405020304" pitchFamily="18" charset="0"/>
              </a:rPr>
              <a:t>The training dataset is used to train the model and the testing data validates the performance of our model chosen when facing unseen data.</a:t>
            </a:r>
          </a:p>
          <a:p>
            <a:pPr marL="0" indent="0">
              <a:buNone/>
            </a:pPr>
            <a:r>
              <a:rPr lang="en-HK" sz="1800" dirty="0">
                <a:effectLst/>
                <a:latin typeface="Calibri" panose="020F0502020204030204" pitchFamily="34" charset="0"/>
                <a:ea typeface="PMingLiU" panose="02020500000000000000" pitchFamily="18" charset="-120"/>
                <a:cs typeface="Times New Roman" panose="02020603050405020304" pitchFamily="18" charset="0"/>
              </a:rPr>
              <a:t>We select </a:t>
            </a:r>
            <a:r>
              <a:rPr lang="en-HK" sz="3200" dirty="0">
                <a:effectLst/>
                <a:latin typeface="Calibri" panose="020F0502020204030204" pitchFamily="34" charset="0"/>
                <a:ea typeface="PMingLiU" panose="02020500000000000000" pitchFamily="18" charset="-120"/>
                <a:cs typeface="Times New Roman" panose="02020603050405020304" pitchFamily="18" charset="0"/>
              </a:rPr>
              <a:t>30%</a:t>
            </a:r>
            <a:r>
              <a:rPr lang="en-HK" sz="1800" dirty="0">
                <a:effectLst/>
                <a:latin typeface="Calibri" panose="020F0502020204030204" pitchFamily="34" charset="0"/>
                <a:ea typeface="PMingLiU" panose="02020500000000000000" pitchFamily="18" charset="-120"/>
                <a:cs typeface="Times New Roman" panose="02020603050405020304" pitchFamily="18" charset="0"/>
              </a:rPr>
              <a:t> data as testing data and the remaining </a:t>
            </a:r>
            <a:r>
              <a:rPr lang="en-HK" sz="3200" dirty="0">
                <a:effectLst/>
                <a:latin typeface="Calibri" panose="020F0502020204030204" pitchFamily="34" charset="0"/>
                <a:ea typeface="PMingLiU" panose="02020500000000000000" pitchFamily="18" charset="-120"/>
                <a:cs typeface="Times New Roman" panose="02020603050405020304" pitchFamily="18" charset="0"/>
              </a:rPr>
              <a:t>70% </a:t>
            </a:r>
            <a:r>
              <a:rPr lang="en-HK" sz="1800" dirty="0">
                <a:effectLst/>
                <a:latin typeface="Calibri" panose="020F0502020204030204" pitchFamily="34" charset="0"/>
                <a:ea typeface="PMingLiU" panose="02020500000000000000" pitchFamily="18" charset="-120"/>
                <a:cs typeface="Times New Roman" panose="02020603050405020304" pitchFamily="18" charset="0"/>
              </a:rPr>
              <a:t>data as training data.</a:t>
            </a:r>
          </a:p>
        </p:txBody>
      </p:sp>
      <p:grpSp>
        <p:nvGrpSpPr>
          <p:cNvPr id="10" name="Group 9">
            <a:extLst>
              <a:ext uri="{FF2B5EF4-FFF2-40B4-BE49-F238E27FC236}">
                <a16:creationId xmlns:a16="http://schemas.microsoft.com/office/drawing/2014/main" id="{628CCBE2-F28A-6812-4067-973E0F33FB61}"/>
              </a:ext>
            </a:extLst>
          </p:cNvPr>
          <p:cNvGrpSpPr/>
          <p:nvPr/>
        </p:nvGrpSpPr>
        <p:grpSpPr>
          <a:xfrm>
            <a:off x="567728" y="4346310"/>
            <a:ext cx="4055534" cy="2234671"/>
            <a:chOff x="1456020" y="3649718"/>
            <a:chExt cx="4851400" cy="2709333"/>
          </a:xfrm>
        </p:grpSpPr>
        <p:graphicFrame>
          <p:nvGraphicFramePr>
            <p:cNvPr id="5" name="Chart 4">
              <a:extLst>
                <a:ext uri="{FF2B5EF4-FFF2-40B4-BE49-F238E27FC236}">
                  <a16:creationId xmlns:a16="http://schemas.microsoft.com/office/drawing/2014/main" id="{8FA9C3AF-D8B2-F2CD-E585-69555FC49B34}"/>
                </a:ext>
              </a:extLst>
            </p:cNvPr>
            <p:cNvGraphicFramePr/>
            <p:nvPr>
              <p:extLst>
                <p:ext uri="{D42A27DB-BD31-4B8C-83A1-F6EECF244321}">
                  <p14:modId xmlns:p14="http://schemas.microsoft.com/office/powerpoint/2010/main" val="2385183221"/>
                </p:ext>
              </p:extLst>
            </p:nvPr>
          </p:nvGraphicFramePr>
          <p:xfrm>
            <a:off x="1456020" y="3649718"/>
            <a:ext cx="4851400" cy="270933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B29D849-BCC4-24F6-7521-1F7225BBEC72}"/>
                </a:ext>
              </a:extLst>
            </p:cNvPr>
            <p:cNvSpPr txBox="1"/>
            <p:nvPr/>
          </p:nvSpPr>
          <p:spPr>
            <a:xfrm>
              <a:off x="2271891" y="4316727"/>
              <a:ext cx="583814" cy="369332"/>
            </a:xfrm>
            <a:prstGeom prst="rect">
              <a:avLst/>
            </a:prstGeom>
            <a:noFill/>
          </p:spPr>
          <p:txBody>
            <a:bodyPr wrap="none" rtlCol="0">
              <a:spAutoFit/>
            </a:bodyPr>
            <a:lstStyle/>
            <a:p>
              <a:r>
                <a:rPr lang="en-US" dirty="0"/>
                <a:t>70%</a:t>
              </a:r>
            </a:p>
          </p:txBody>
        </p:sp>
        <p:sp>
          <p:nvSpPr>
            <p:cNvPr id="7" name="TextBox 6">
              <a:extLst>
                <a:ext uri="{FF2B5EF4-FFF2-40B4-BE49-F238E27FC236}">
                  <a16:creationId xmlns:a16="http://schemas.microsoft.com/office/drawing/2014/main" id="{87E6DDAE-C771-1102-8691-940E1A4BCF6A}"/>
                </a:ext>
              </a:extLst>
            </p:cNvPr>
            <p:cNvSpPr txBox="1"/>
            <p:nvPr/>
          </p:nvSpPr>
          <p:spPr>
            <a:xfrm>
              <a:off x="4839203" y="4325443"/>
              <a:ext cx="583814" cy="369332"/>
            </a:xfrm>
            <a:prstGeom prst="rect">
              <a:avLst/>
            </a:prstGeom>
            <a:noFill/>
          </p:spPr>
          <p:txBody>
            <a:bodyPr wrap="none" rtlCol="0">
              <a:spAutoFit/>
            </a:bodyPr>
            <a:lstStyle/>
            <a:p>
              <a:r>
                <a:rPr lang="en-US" dirty="0"/>
                <a:t>30%</a:t>
              </a:r>
            </a:p>
          </p:txBody>
        </p:sp>
      </p:grpSp>
      <p:pic>
        <p:nvPicPr>
          <p:cNvPr id="9" name="Picture 8">
            <a:extLst>
              <a:ext uri="{FF2B5EF4-FFF2-40B4-BE49-F238E27FC236}">
                <a16:creationId xmlns:a16="http://schemas.microsoft.com/office/drawing/2014/main" id="{9E592BF9-5FE9-296C-75CD-6034C8796A98}"/>
              </a:ext>
            </a:extLst>
          </p:cNvPr>
          <p:cNvPicPr>
            <a:picLocks noChangeAspect="1"/>
          </p:cNvPicPr>
          <p:nvPr/>
        </p:nvPicPr>
        <p:blipFill>
          <a:blip r:embed="rId4"/>
          <a:stretch>
            <a:fillRect/>
          </a:stretch>
        </p:blipFill>
        <p:spPr>
          <a:xfrm>
            <a:off x="905933" y="3465075"/>
            <a:ext cx="10636679" cy="492005"/>
          </a:xfrm>
          <a:prstGeom prst="rect">
            <a:avLst/>
          </a:prstGeom>
        </p:spPr>
      </p:pic>
      <p:sp>
        <p:nvSpPr>
          <p:cNvPr id="12" name="TextBox 11">
            <a:extLst>
              <a:ext uri="{FF2B5EF4-FFF2-40B4-BE49-F238E27FC236}">
                <a16:creationId xmlns:a16="http://schemas.microsoft.com/office/drawing/2014/main" id="{4964480B-F422-76CE-5DD7-62A2318DF797}"/>
              </a:ext>
            </a:extLst>
          </p:cNvPr>
          <p:cNvSpPr txBox="1"/>
          <p:nvPr/>
        </p:nvSpPr>
        <p:spPr>
          <a:xfrm>
            <a:off x="4623262" y="4988079"/>
            <a:ext cx="6155266" cy="646331"/>
          </a:xfrm>
          <a:prstGeom prst="rect">
            <a:avLst/>
          </a:prstGeom>
          <a:noFill/>
        </p:spPr>
        <p:txBody>
          <a:bodyPr wrap="square">
            <a:spAutoFit/>
          </a:bodyPr>
          <a:lstStyle/>
          <a:p>
            <a:pPr marL="0" indent="0">
              <a:buNone/>
            </a:pPr>
            <a:r>
              <a:rPr lang="en-HK" sz="1800" dirty="0">
                <a:effectLst/>
                <a:latin typeface="Calibri" panose="020F0502020204030204" pitchFamily="34" charset="0"/>
                <a:ea typeface="PMingLiU" panose="02020500000000000000" pitchFamily="18" charset="-120"/>
                <a:cs typeface="Times New Roman" panose="02020603050405020304" pitchFamily="18" charset="0"/>
              </a:rPr>
              <a:t>The number of observations of training data is 212 and the number of observations of testing data is 91.</a:t>
            </a:r>
          </a:p>
        </p:txBody>
      </p:sp>
    </p:spTree>
    <p:extLst>
      <p:ext uri="{BB962C8B-B14F-4D97-AF65-F5344CB8AC3E}">
        <p14:creationId xmlns:p14="http://schemas.microsoft.com/office/powerpoint/2010/main" val="43740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CAE7-C9EA-2004-EDA2-87185BD0B0F5}"/>
              </a:ext>
            </a:extLst>
          </p:cNvPr>
          <p:cNvSpPr>
            <a:spLocks noGrp="1"/>
          </p:cNvSpPr>
          <p:nvPr>
            <p:ph type="title"/>
          </p:nvPr>
        </p:nvSpPr>
        <p:spPr/>
        <p:txBody>
          <a:bodyPr/>
          <a:lstStyle/>
          <a:p>
            <a:r>
              <a:rPr lang="en-US" dirty="0"/>
              <a:t>Model Building – Data model selection</a:t>
            </a:r>
          </a:p>
        </p:txBody>
      </p:sp>
      <p:sp>
        <p:nvSpPr>
          <p:cNvPr id="3" name="Content Placeholder 2">
            <a:extLst>
              <a:ext uri="{FF2B5EF4-FFF2-40B4-BE49-F238E27FC236}">
                <a16:creationId xmlns:a16="http://schemas.microsoft.com/office/drawing/2014/main" id="{AD798582-9767-39C8-E5CA-23BD48FE5EB8}"/>
              </a:ext>
            </a:extLst>
          </p:cNvPr>
          <p:cNvSpPr>
            <a:spLocks noGrp="1"/>
          </p:cNvSpPr>
          <p:nvPr>
            <p:ph idx="1"/>
          </p:nvPr>
        </p:nvSpPr>
        <p:spPr>
          <a:xfrm>
            <a:off x="624077" y="1856916"/>
            <a:ext cx="10515600" cy="801665"/>
          </a:xfrm>
        </p:spPr>
        <p:txBody>
          <a:bodyPr>
            <a:normAutofit/>
          </a:bodyPr>
          <a:lstStyle/>
          <a:p>
            <a:pPr marL="0" indent="0">
              <a:buNone/>
            </a:pPr>
            <a:r>
              <a:rPr lang="en-HK" sz="2400" dirty="0">
                <a:effectLst/>
                <a:latin typeface="Calibri" panose="020F0502020204030204" pitchFamily="34" charset="0"/>
                <a:ea typeface="PMingLiU" panose="02020500000000000000" pitchFamily="18" charset="-120"/>
                <a:cs typeface="Times New Roman" panose="02020603050405020304" pitchFamily="18" charset="0"/>
              </a:rPr>
              <a:t>I will select the best model from Random forest, logistic regression, LDA classifier, SVM, Decision tree, Naive bayes classifier, KNN, and Multilayer perceptron.</a:t>
            </a:r>
          </a:p>
        </p:txBody>
      </p:sp>
      <p:sp>
        <p:nvSpPr>
          <p:cNvPr id="4" name="TextBox 3">
            <a:extLst>
              <a:ext uri="{FF2B5EF4-FFF2-40B4-BE49-F238E27FC236}">
                <a16:creationId xmlns:a16="http://schemas.microsoft.com/office/drawing/2014/main" id="{2DFB75A1-441A-A1AE-70B1-69B51AB21063}"/>
              </a:ext>
            </a:extLst>
          </p:cNvPr>
          <p:cNvSpPr txBox="1"/>
          <p:nvPr/>
        </p:nvSpPr>
        <p:spPr>
          <a:xfrm>
            <a:off x="624077" y="3097370"/>
            <a:ext cx="6510819" cy="2554545"/>
          </a:xfrm>
          <a:prstGeom prst="rect">
            <a:avLst/>
          </a:prstGeom>
          <a:noFill/>
        </p:spPr>
        <p:txBody>
          <a:bodyPr wrap="square" rtlCol="0">
            <a:spAutoFit/>
          </a:bodyPr>
          <a:lstStyle/>
          <a:p>
            <a:pPr marL="0" indent="0">
              <a:buNone/>
            </a:pPr>
            <a:r>
              <a:rPr lang="en-HK" sz="2000" dirty="0">
                <a:latin typeface="Calibri" panose="020F0502020204030204" pitchFamily="34" charset="0"/>
                <a:ea typeface="PMingLiU" panose="02020500000000000000" pitchFamily="18" charset="-120"/>
                <a:cs typeface="Times New Roman" panose="02020603050405020304" pitchFamily="18" charset="0"/>
              </a:rPr>
              <a:t>U</a:t>
            </a:r>
            <a:r>
              <a:rPr lang="en-HK" sz="2000" dirty="0">
                <a:effectLst/>
                <a:latin typeface="Calibri" panose="020F0502020204030204" pitchFamily="34" charset="0"/>
                <a:ea typeface="PMingLiU" panose="02020500000000000000" pitchFamily="18" charset="-120"/>
                <a:cs typeface="Times New Roman" panose="02020603050405020304" pitchFamily="18" charset="0"/>
              </a:rPr>
              <a:t>se 10-fold cross-validation to calculate the mean accuracy rate among difference iterations and choose the models with the highest mean accuracy rate.</a:t>
            </a:r>
          </a:p>
          <a:p>
            <a:pPr marL="0" indent="0">
              <a:buNone/>
            </a:pPr>
            <a:endParaRPr lang="en-HK" sz="20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HK" sz="20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HK" sz="2000" dirty="0">
                <a:effectLst/>
                <a:latin typeface="Calibri" panose="020F0502020204030204" pitchFamily="34" charset="0"/>
                <a:ea typeface="PMingLiU" panose="02020500000000000000" pitchFamily="18" charset="-120"/>
                <a:cs typeface="Times New Roman" panose="02020603050405020304" pitchFamily="18" charset="0"/>
              </a:rPr>
              <a:t>For the models with hyperparameters, I will use 10 cross-validations to find out the best parameter, then use the best parameter to build the model.</a:t>
            </a:r>
          </a:p>
        </p:txBody>
      </p:sp>
      <p:pic>
        <p:nvPicPr>
          <p:cNvPr id="6" name="Picture 5">
            <a:extLst>
              <a:ext uri="{FF2B5EF4-FFF2-40B4-BE49-F238E27FC236}">
                <a16:creationId xmlns:a16="http://schemas.microsoft.com/office/drawing/2014/main" id="{D83DA919-EFBC-69D0-E910-9BC8D2E1F3EB}"/>
              </a:ext>
            </a:extLst>
          </p:cNvPr>
          <p:cNvPicPr>
            <a:picLocks noChangeAspect="1"/>
          </p:cNvPicPr>
          <p:nvPr/>
        </p:nvPicPr>
        <p:blipFill>
          <a:blip r:embed="rId2"/>
          <a:stretch>
            <a:fillRect/>
          </a:stretch>
        </p:blipFill>
        <p:spPr>
          <a:xfrm>
            <a:off x="7242707" y="3020096"/>
            <a:ext cx="4531184" cy="3121483"/>
          </a:xfrm>
          <a:prstGeom prst="rect">
            <a:avLst/>
          </a:prstGeom>
        </p:spPr>
      </p:pic>
    </p:spTree>
    <p:extLst>
      <p:ext uri="{BB962C8B-B14F-4D97-AF65-F5344CB8AC3E}">
        <p14:creationId xmlns:p14="http://schemas.microsoft.com/office/powerpoint/2010/main" val="298660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2CEB-47C0-8816-26AC-C57CC4E102EC}"/>
              </a:ext>
            </a:extLst>
          </p:cNvPr>
          <p:cNvSpPr>
            <a:spLocks noGrp="1"/>
          </p:cNvSpPr>
          <p:nvPr>
            <p:ph type="title"/>
          </p:nvPr>
        </p:nvSpPr>
        <p:spPr/>
        <p:txBody>
          <a:bodyPr/>
          <a:lstStyle/>
          <a:p>
            <a:r>
              <a:rPr lang="en-US" dirty="0"/>
              <a:t>Model Building – Data model selection</a:t>
            </a:r>
          </a:p>
        </p:txBody>
      </p:sp>
      <p:pic>
        <p:nvPicPr>
          <p:cNvPr id="4" name="Content Placeholder 3" descr="Chart, scatter chart&#10;&#10;Description automatically generated">
            <a:extLst>
              <a:ext uri="{FF2B5EF4-FFF2-40B4-BE49-F238E27FC236}">
                <a16:creationId xmlns:a16="http://schemas.microsoft.com/office/drawing/2014/main" id="{E134C17F-1988-70D7-985E-CCBDBB44B078}"/>
              </a:ext>
            </a:extLst>
          </p:cNvPr>
          <p:cNvPicPr>
            <a:picLocks noGrp="1" noChangeAspect="1"/>
          </p:cNvPicPr>
          <p:nvPr>
            <p:ph idx="1"/>
          </p:nvPr>
        </p:nvPicPr>
        <p:blipFill>
          <a:blip r:embed="rId2"/>
          <a:stretch>
            <a:fillRect/>
          </a:stretch>
        </p:blipFill>
        <p:spPr>
          <a:xfrm>
            <a:off x="6680742" y="2399360"/>
            <a:ext cx="5090445" cy="3779655"/>
          </a:xfrm>
          <a:prstGeom prst="rect">
            <a:avLst/>
          </a:prstGeom>
        </p:spPr>
      </p:pic>
      <p:sp>
        <p:nvSpPr>
          <p:cNvPr id="5" name="TextBox 4">
            <a:extLst>
              <a:ext uri="{FF2B5EF4-FFF2-40B4-BE49-F238E27FC236}">
                <a16:creationId xmlns:a16="http://schemas.microsoft.com/office/drawing/2014/main" id="{AD8BD67D-77EF-6309-D376-16A3327C9C90}"/>
              </a:ext>
            </a:extLst>
          </p:cNvPr>
          <p:cNvSpPr txBox="1"/>
          <p:nvPr/>
        </p:nvSpPr>
        <p:spPr>
          <a:xfrm>
            <a:off x="7154884" y="1780985"/>
            <a:ext cx="4142160"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Mean Accuracy rate on difference K- value</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7" name="TextBox 6">
            <a:extLst>
              <a:ext uri="{FF2B5EF4-FFF2-40B4-BE49-F238E27FC236}">
                <a16:creationId xmlns:a16="http://schemas.microsoft.com/office/drawing/2014/main" id="{E7126402-AAB9-0D3E-DCAD-FB1A54459B8B}"/>
              </a:ext>
            </a:extLst>
          </p:cNvPr>
          <p:cNvSpPr txBox="1"/>
          <p:nvPr/>
        </p:nvSpPr>
        <p:spPr>
          <a:xfrm>
            <a:off x="660793" y="1780985"/>
            <a:ext cx="4632424" cy="369332"/>
          </a:xfrm>
          <a:prstGeom prst="rect">
            <a:avLst/>
          </a:prstGeom>
          <a:noFill/>
        </p:spPr>
        <p:txBody>
          <a:bodyPr wrap="square">
            <a:spAutoFit/>
          </a:bodyPr>
          <a:lstStyle/>
          <a:p>
            <a:r>
              <a:rPr lang="en-HK" dirty="0">
                <a:latin typeface="Calibri" panose="020F0502020204030204" pitchFamily="34" charset="0"/>
                <a:ea typeface="PMingLiU" panose="02020500000000000000" pitchFamily="18" charset="-120"/>
                <a:cs typeface="Times New Roman" panose="02020603050405020304" pitchFamily="18" charset="0"/>
              </a:rPr>
              <a:t>M</a:t>
            </a:r>
            <a:r>
              <a:rPr lang="en-HK" sz="1800" dirty="0">
                <a:effectLst/>
                <a:latin typeface="Calibri" panose="020F0502020204030204" pitchFamily="34" charset="0"/>
                <a:ea typeface="PMingLiU" panose="02020500000000000000" pitchFamily="18" charset="-120"/>
                <a:cs typeface="Times New Roman" panose="02020603050405020304" pitchFamily="18" charset="0"/>
              </a:rPr>
              <a:t>odel with hyperparameters example : KNN </a:t>
            </a:r>
            <a:endParaRPr lang="en-US" dirty="0"/>
          </a:p>
        </p:txBody>
      </p:sp>
      <p:sp>
        <p:nvSpPr>
          <p:cNvPr id="8" name="TextBox 7">
            <a:extLst>
              <a:ext uri="{FF2B5EF4-FFF2-40B4-BE49-F238E27FC236}">
                <a16:creationId xmlns:a16="http://schemas.microsoft.com/office/drawing/2014/main" id="{21571D1E-0683-FEE9-2C46-065D1E372924}"/>
              </a:ext>
            </a:extLst>
          </p:cNvPr>
          <p:cNvSpPr txBox="1"/>
          <p:nvPr/>
        </p:nvSpPr>
        <p:spPr>
          <a:xfrm>
            <a:off x="660793" y="2399360"/>
            <a:ext cx="5435207" cy="3416320"/>
          </a:xfrm>
          <a:prstGeom prst="rect">
            <a:avLst/>
          </a:prstGeom>
          <a:noFill/>
        </p:spPr>
        <p:txBody>
          <a:bodyPr wrap="squar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For the KNN model, we need to choose the parameter K (the number of the neighborhood) to train the model. To find out the K with the best performance. We will perform a 10-fold validation on turning the K parameter.</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We will choose the K with the highest accuracy rate in the 10-fold </a:t>
            </a:r>
            <a:r>
              <a:rPr lang="en-HK" sz="1800" dirty="0">
                <a:effectLst/>
                <a:latin typeface="Calibri" panose="020F0502020204030204" pitchFamily="34" charset="0"/>
                <a:ea typeface="PMingLiU" panose="02020500000000000000" pitchFamily="18" charset="-120"/>
                <a:cs typeface="Times New Roman" panose="02020603050405020304" pitchFamily="18" charset="0"/>
              </a:rPr>
              <a:t>cross-validation.</a:t>
            </a:r>
          </a:p>
          <a:p>
            <a:endParaRPr lang="en-US" dirty="0"/>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we can find out that when K =25, the model performs the best in the 10-fold cross-validation. Therefore, we choose k =25 as our parameter for training the KNN model.</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9" name="Oval 8">
            <a:extLst>
              <a:ext uri="{FF2B5EF4-FFF2-40B4-BE49-F238E27FC236}">
                <a16:creationId xmlns:a16="http://schemas.microsoft.com/office/drawing/2014/main" id="{4EAC46A6-D304-2C8F-456F-D1AE65AB1AA7}"/>
              </a:ext>
            </a:extLst>
          </p:cNvPr>
          <p:cNvSpPr/>
          <p:nvPr/>
        </p:nvSpPr>
        <p:spPr>
          <a:xfrm>
            <a:off x="7768426" y="2399360"/>
            <a:ext cx="469127" cy="4790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99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2CEB-47C0-8816-26AC-C57CC4E102EC}"/>
              </a:ext>
            </a:extLst>
          </p:cNvPr>
          <p:cNvSpPr>
            <a:spLocks noGrp="1"/>
          </p:cNvSpPr>
          <p:nvPr>
            <p:ph type="title"/>
          </p:nvPr>
        </p:nvSpPr>
        <p:spPr/>
        <p:txBody>
          <a:bodyPr/>
          <a:lstStyle/>
          <a:p>
            <a:r>
              <a:rPr lang="en-US" dirty="0"/>
              <a:t>Model Building – Data model selection</a:t>
            </a:r>
          </a:p>
        </p:txBody>
      </p:sp>
      <p:sp>
        <p:nvSpPr>
          <p:cNvPr id="3" name="Content Placeholder 2">
            <a:extLst>
              <a:ext uri="{FF2B5EF4-FFF2-40B4-BE49-F238E27FC236}">
                <a16:creationId xmlns:a16="http://schemas.microsoft.com/office/drawing/2014/main" id="{6D629A52-4CE2-27D6-475C-B59A82DE1BCC}"/>
              </a:ext>
            </a:extLst>
          </p:cNvPr>
          <p:cNvSpPr>
            <a:spLocks noGrp="1"/>
          </p:cNvSpPr>
          <p:nvPr>
            <p:ph idx="1"/>
          </p:nvPr>
        </p:nvSpPr>
        <p:spPr>
          <a:xfrm>
            <a:off x="838200" y="1559753"/>
            <a:ext cx="5092581" cy="472302"/>
          </a:xfrm>
        </p:spPr>
        <p:txBody>
          <a:bodyPr>
            <a:normAutofit lnSpcReduction="10000"/>
          </a:bodyPr>
          <a:lstStyle/>
          <a:p>
            <a:pPr marL="0" indent="0">
              <a:buNone/>
            </a:pPr>
            <a:r>
              <a:rPr lang="en-US" dirty="0"/>
              <a:t>Model selection criteria</a:t>
            </a:r>
          </a:p>
        </p:txBody>
      </p:sp>
      <p:sp>
        <p:nvSpPr>
          <p:cNvPr id="4" name="TextBox 3">
            <a:extLst>
              <a:ext uri="{FF2B5EF4-FFF2-40B4-BE49-F238E27FC236}">
                <a16:creationId xmlns:a16="http://schemas.microsoft.com/office/drawing/2014/main" id="{62C14B17-BE25-AD5A-92E7-7FB805C3ECF2}"/>
              </a:ext>
            </a:extLst>
          </p:cNvPr>
          <p:cNvSpPr txBox="1"/>
          <p:nvPr/>
        </p:nvSpPr>
        <p:spPr>
          <a:xfrm>
            <a:off x="6209969" y="2254158"/>
            <a:ext cx="5143831" cy="1200329"/>
          </a:xfrm>
          <a:prstGeom prst="rect">
            <a:avLst/>
          </a:prstGeom>
          <a:noFill/>
        </p:spPr>
        <p:txBody>
          <a:bodyPr wrap="square" rtlCol="0">
            <a:spAutoFit/>
          </a:bodyPr>
          <a:lstStyle/>
          <a:p>
            <a:r>
              <a:rPr lang="en-US" sz="2400" dirty="0"/>
              <a:t>2. Accuracy rate</a:t>
            </a:r>
          </a:p>
          <a:p>
            <a:r>
              <a:rPr lang="en-US" sz="2400" dirty="0"/>
              <a:t>The rate of our model classify the client’s heart disease risk correctly </a:t>
            </a:r>
          </a:p>
        </p:txBody>
      </p:sp>
      <p:sp>
        <p:nvSpPr>
          <p:cNvPr id="5" name="TextBox 4">
            <a:extLst>
              <a:ext uri="{FF2B5EF4-FFF2-40B4-BE49-F238E27FC236}">
                <a16:creationId xmlns:a16="http://schemas.microsoft.com/office/drawing/2014/main" id="{987DBC6C-FC32-EF08-2ECA-7A3CC4EF69FA}"/>
              </a:ext>
            </a:extLst>
          </p:cNvPr>
          <p:cNvSpPr txBox="1"/>
          <p:nvPr/>
        </p:nvSpPr>
        <p:spPr>
          <a:xfrm>
            <a:off x="838200" y="2254158"/>
            <a:ext cx="2947923" cy="461665"/>
          </a:xfrm>
          <a:prstGeom prst="rect">
            <a:avLst/>
          </a:prstGeom>
          <a:noFill/>
        </p:spPr>
        <p:txBody>
          <a:bodyPr wrap="none" rtlCol="0">
            <a:spAutoFit/>
          </a:bodyPr>
          <a:lstStyle/>
          <a:p>
            <a:r>
              <a:rPr lang="en-US" sz="2400" dirty="0"/>
              <a:t>1 . False negative rate </a:t>
            </a:r>
          </a:p>
        </p:txBody>
      </p:sp>
      <p:sp>
        <p:nvSpPr>
          <p:cNvPr id="6" name="TextBox 5">
            <a:extLst>
              <a:ext uri="{FF2B5EF4-FFF2-40B4-BE49-F238E27FC236}">
                <a16:creationId xmlns:a16="http://schemas.microsoft.com/office/drawing/2014/main" id="{7E24D78B-DB66-D377-147C-5B6262DC10C3}"/>
              </a:ext>
            </a:extLst>
          </p:cNvPr>
          <p:cNvSpPr txBox="1"/>
          <p:nvPr/>
        </p:nvSpPr>
        <p:spPr>
          <a:xfrm>
            <a:off x="838200" y="2715822"/>
            <a:ext cx="4592541" cy="3570208"/>
          </a:xfrm>
          <a:prstGeom prst="rect">
            <a:avLst/>
          </a:prstGeom>
          <a:noFill/>
        </p:spPr>
        <p:txBody>
          <a:bodyPr wrap="square" rtlCol="0">
            <a:spAutoFit/>
          </a:bodyPr>
          <a:lstStyle/>
          <a:p>
            <a:r>
              <a:rPr lang="en-HK" sz="2200" dirty="0"/>
              <a:t>The proportion of positives which yield negative test outcomes with the test .</a:t>
            </a:r>
          </a:p>
          <a:p>
            <a:endParaRPr lang="en-HK" sz="2000" dirty="0"/>
          </a:p>
          <a:p>
            <a:r>
              <a:rPr lang="en-US" sz="2000" dirty="0"/>
              <a:t>We care about the false negative rate (type II error). Because if we cannot classify the patient, they may not get help on time and worsening the condition of the disease. The cost of getting a false negative result is much larger than getting a false positive result. </a:t>
            </a:r>
          </a:p>
        </p:txBody>
      </p:sp>
    </p:spTree>
    <p:extLst>
      <p:ext uri="{BB962C8B-B14F-4D97-AF65-F5344CB8AC3E}">
        <p14:creationId xmlns:p14="http://schemas.microsoft.com/office/powerpoint/2010/main" val="78993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2CEB-47C0-8816-26AC-C57CC4E102EC}"/>
              </a:ext>
            </a:extLst>
          </p:cNvPr>
          <p:cNvSpPr>
            <a:spLocks noGrp="1"/>
          </p:cNvSpPr>
          <p:nvPr>
            <p:ph type="title"/>
          </p:nvPr>
        </p:nvSpPr>
        <p:spPr/>
        <p:txBody>
          <a:bodyPr/>
          <a:lstStyle/>
          <a:p>
            <a:r>
              <a:rPr lang="en-US" dirty="0"/>
              <a:t>Model Building – Data model selection</a:t>
            </a:r>
          </a:p>
        </p:txBody>
      </p:sp>
      <p:pic>
        <p:nvPicPr>
          <p:cNvPr id="7" name="Content Placeholder 6" descr="Graphical user interface, application&#10;&#10;Description automatically generated">
            <a:extLst>
              <a:ext uri="{FF2B5EF4-FFF2-40B4-BE49-F238E27FC236}">
                <a16:creationId xmlns:a16="http://schemas.microsoft.com/office/drawing/2014/main" id="{1221E1C7-2B67-DFA2-0487-BFCCEAEDDE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420" y="2478993"/>
            <a:ext cx="4017510" cy="2839443"/>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A76323ED-CD7A-270A-A323-3078DC1C9BFB}"/>
              </a:ext>
            </a:extLst>
          </p:cNvPr>
          <p:cNvPicPr>
            <a:picLocks noChangeAspect="1"/>
          </p:cNvPicPr>
          <p:nvPr/>
        </p:nvPicPr>
        <p:blipFill>
          <a:blip r:embed="rId4"/>
          <a:stretch>
            <a:fillRect/>
          </a:stretch>
        </p:blipFill>
        <p:spPr>
          <a:xfrm>
            <a:off x="8521262" y="2525128"/>
            <a:ext cx="3024205" cy="2839443"/>
          </a:xfrm>
          <a:prstGeom prst="rect">
            <a:avLst/>
          </a:prstGeom>
        </p:spPr>
      </p:pic>
      <p:sp>
        <p:nvSpPr>
          <p:cNvPr id="10" name="TextBox 9">
            <a:extLst>
              <a:ext uri="{FF2B5EF4-FFF2-40B4-BE49-F238E27FC236}">
                <a16:creationId xmlns:a16="http://schemas.microsoft.com/office/drawing/2014/main" id="{332CBD3F-D7D9-9C27-3D22-70286AF885C4}"/>
              </a:ext>
            </a:extLst>
          </p:cNvPr>
          <p:cNvSpPr txBox="1"/>
          <p:nvPr/>
        </p:nvSpPr>
        <p:spPr>
          <a:xfrm>
            <a:off x="406320" y="1434222"/>
            <a:ext cx="7853175"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Result of different models’ performance on 10-fold cross-validation (training data)</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pic>
        <p:nvPicPr>
          <p:cNvPr id="11" name="Picture 10" descr="Chart, bar chart, histogram&#10;&#10;Description automatically generated">
            <a:extLst>
              <a:ext uri="{FF2B5EF4-FFF2-40B4-BE49-F238E27FC236}">
                <a16:creationId xmlns:a16="http://schemas.microsoft.com/office/drawing/2014/main" id="{2627599B-4890-A634-A9E1-4A0CF74F8D79}"/>
              </a:ext>
            </a:extLst>
          </p:cNvPr>
          <p:cNvPicPr>
            <a:picLocks noChangeAspect="1"/>
          </p:cNvPicPr>
          <p:nvPr/>
        </p:nvPicPr>
        <p:blipFill>
          <a:blip r:embed="rId5"/>
          <a:stretch>
            <a:fillRect/>
          </a:stretch>
        </p:blipFill>
        <p:spPr>
          <a:xfrm>
            <a:off x="4607150" y="2525128"/>
            <a:ext cx="2977699" cy="2747175"/>
          </a:xfrm>
          <a:prstGeom prst="rect">
            <a:avLst/>
          </a:prstGeom>
        </p:spPr>
      </p:pic>
      <p:sp>
        <p:nvSpPr>
          <p:cNvPr id="13" name="TextBox 12">
            <a:extLst>
              <a:ext uri="{FF2B5EF4-FFF2-40B4-BE49-F238E27FC236}">
                <a16:creationId xmlns:a16="http://schemas.microsoft.com/office/drawing/2014/main" id="{561B43AD-1BB1-9B32-E9BC-191222059626}"/>
              </a:ext>
            </a:extLst>
          </p:cNvPr>
          <p:cNvSpPr txBox="1"/>
          <p:nvPr/>
        </p:nvSpPr>
        <p:spPr>
          <a:xfrm>
            <a:off x="8367093" y="1995064"/>
            <a:ext cx="3633121" cy="338554"/>
          </a:xfrm>
          <a:prstGeom prst="rect">
            <a:avLst/>
          </a:prstGeom>
          <a:noFill/>
        </p:spPr>
        <p:txBody>
          <a:bodyPr wrap="square">
            <a:spAutoFit/>
          </a:bodyPr>
          <a:lstStyle/>
          <a:p>
            <a:r>
              <a:rPr lang="en-US" sz="1600" dirty="0">
                <a:effectLst/>
                <a:latin typeface="Calibri" panose="020F0502020204030204" pitchFamily="34" charset="0"/>
                <a:ea typeface="PMingLiU" panose="02020500000000000000" pitchFamily="18" charset="-120"/>
                <a:cs typeface="Times New Roman" panose="02020603050405020304" pitchFamily="18" charset="0"/>
              </a:rPr>
              <a:t>iii) Accuracy rate of difference models</a:t>
            </a:r>
            <a:endParaRPr lang="en-HK" sz="16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4" name="TextBox 13">
            <a:extLst>
              <a:ext uri="{FF2B5EF4-FFF2-40B4-BE49-F238E27FC236}">
                <a16:creationId xmlns:a16="http://schemas.microsoft.com/office/drawing/2014/main" id="{F8D41A6D-DEE2-AC81-D167-998CF84D69A5}"/>
              </a:ext>
            </a:extLst>
          </p:cNvPr>
          <p:cNvSpPr txBox="1"/>
          <p:nvPr/>
        </p:nvSpPr>
        <p:spPr>
          <a:xfrm>
            <a:off x="95420" y="1995064"/>
            <a:ext cx="2798138" cy="338554"/>
          </a:xfrm>
          <a:prstGeom prst="rect">
            <a:avLst/>
          </a:prstGeom>
          <a:noFill/>
        </p:spPr>
        <p:txBody>
          <a:bodyPr wrap="none" rtlCol="0">
            <a:spAutoFit/>
          </a:bodyPr>
          <a:lstStyle/>
          <a:p>
            <a:r>
              <a:rPr lang="en-US" sz="1600" dirty="0" err="1">
                <a:effectLst/>
                <a:latin typeface="Calibri" panose="020F0502020204030204" pitchFamily="34" charset="0"/>
                <a:ea typeface="PMingLiU" panose="02020500000000000000" pitchFamily="18" charset="-120"/>
                <a:cs typeface="Times New Roman" panose="02020603050405020304" pitchFamily="18" charset="0"/>
              </a:rPr>
              <a:t>i</a:t>
            </a:r>
            <a:r>
              <a:rPr lang="en-US" sz="1600" dirty="0">
                <a:effectLst/>
                <a:latin typeface="Calibri" panose="020F0502020204030204" pitchFamily="34" charset="0"/>
                <a:ea typeface="PMingLiU" panose="02020500000000000000" pitchFamily="18" charset="-120"/>
                <a:cs typeface="Times New Roman" panose="02020603050405020304" pitchFamily="18" charset="0"/>
              </a:rPr>
              <a:t>) score and false negative table</a:t>
            </a:r>
            <a:endParaRPr lang="en-HK" sz="16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TextBox 14">
            <a:extLst>
              <a:ext uri="{FF2B5EF4-FFF2-40B4-BE49-F238E27FC236}">
                <a16:creationId xmlns:a16="http://schemas.microsoft.com/office/drawing/2014/main" id="{D2EFF9C5-983A-D4A9-40CE-FE1578CBC356}"/>
              </a:ext>
            </a:extLst>
          </p:cNvPr>
          <p:cNvSpPr txBox="1"/>
          <p:nvPr/>
        </p:nvSpPr>
        <p:spPr>
          <a:xfrm>
            <a:off x="4166904" y="1979675"/>
            <a:ext cx="4200189"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ii) False negative rate of difference models</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6" name="TextBox 15">
            <a:extLst>
              <a:ext uri="{FF2B5EF4-FFF2-40B4-BE49-F238E27FC236}">
                <a16:creationId xmlns:a16="http://schemas.microsoft.com/office/drawing/2014/main" id="{55B89CA5-084B-1896-4DDB-87E2C3278520}"/>
              </a:ext>
            </a:extLst>
          </p:cNvPr>
          <p:cNvSpPr txBox="1"/>
          <p:nvPr/>
        </p:nvSpPr>
        <p:spPr>
          <a:xfrm>
            <a:off x="399785" y="5569545"/>
            <a:ext cx="9819198" cy="923330"/>
          </a:xfrm>
          <a:prstGeom prst="rect">
            <a:avLst/>
          </a:prstGeom>
          <a:noFill/>
        </p:spPr>
        <p:txBody>
          <a:bodyPr wrap="squar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Since the false Negative rate of LDA is lower than RF, and the accuracy rate is just slightly lower than the Random Forest model, we choose the LDA model to use for predicting client heart disease.</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17" name="Rectangle 16">
            <a:extLst>
              <a:ext uri="{FF2B5EF4-FFF2-40B4-BE49-F238E27FC236}">
                <a16:creationId xmlns:a16="http://schemas.microsoft.com/office/drawing/2014/main" id="{4AF0499D-972A-3CBC-8360-2E9A16093370}"/>
              </a:ext>
            </a:extLst>
          </p:cNvPr>
          <p:cNvSpPr/>
          <p:nvPr/>
        </p:nvSpPr>
        <p:spPr>
          <a:xfrm>
            <a:off x="4914078" y="3828638"/>
            <a:ext cx="296027" cy="993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D50A00-44B5-C22F-8220-3F4A3961E7A5}"/>
              </a:ext>
            </a:extLst>
          </p:cNvPr>
          <p:cNvSpPr/>
          <p:nvPr/>
        </p:nvSpPr>
        <p:spPr>
          <a:xfrm>
            <a:off x="9801842" y="2585823"/>
            <a:ext cx="316859" cy="2400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2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65CB-FA9D-BD0C-12B8-63E4A21A2971}"/>
              </a:ext>
            </a:extLst>
          </p:cNvPr>
          <p:cNvSpPr>
            <a:spLocks noGrp="1"/>
          </p:cNvSpPr>
          <p:nvPr>
            <p:ph type="title"/>
          </p:nvPr>
        </p:nvSpPr>
        <p:spPr/>
        <p:txBody>
          <a:bodyPr/>
          <a:lstStyle/>
          <a:p>
            <a:r>
              <a:rPr lang="en-US" dirty="0"/>
              <a:t>Model performance evaluation</a:t>
            </a:r>
          </a:p>
        </p:txBody>
      </p:sp>
      <p:sp>
        <p:nvSpPr>
          <p:cNvPr id="3" name="Content Placeholder 2">
            <a:extLst>
              <a:ext uri="{FF2B5EF4-FFF2-40B4-BE49-F238E27FC236}">
                <a16:creationId xmlns:a16="http://schemas.microsoft.com/office/drawing/2014/main" id="{4C03B5D7-4861-FEF4-83CA-87F44E93559F}"/>
              </a:ext>
            </a:extLst>
          </p:cNvPr>
          <p:cNvSpPr>
            <a:spLocks noGrp="1"/>
          </p:cNvSpPr>
          <p:nvPr>
            <p:ph idx="1"/>
          </p:nvPr>
        </p:nvSpPr>
        <p:spPr>
          <a:xfrm>
            <a:off x="894907" y="1825625"/>
            <a:ext cx="10515600" cy="2427398"/>
          </a:xfrm>
        </p:spPr>
        <p:txBody>
          <a:bodyPr/>
          <a:lstStyle/>
          <a:p>
            <a:pPr marL="0" indent="0">
              <a:buNone/>
            </a:pPr>
            <a:r>
              <a:rPr lang="en-US" dirty="0"/>
              <a:t>Then we are going to using the test dataset to simulate the unseen client and evaluate the LDA model performance.</a:t>
            </a:r>
          </a:p>
          <a:p>
            <a:pPr marL="0" indent="0">
              <a:buNone/>
            </a:pPr>
            <a:endParaRPr lang="en-US" dirty="0"/>
          </a:p>
          <a:p>
            <a:pPr marL="0" indent="0">
              <a:buNone/>
            </a:pPr>
            <a:r>
              <a:rPr lang="en-US" dirty="0"/>
              <a:t>We will also with compare the performance of the LDA model and other models to see have we select the best model.</a:t>
            </a:r>
          </a:p>
        </p:txBody>
      </p:sp>
    </p:spTree>
    <p:extLst>
      <p:ext uri="{BB962C8B-B14F-4D97-AF65-F5344CB8AC3E}">
        <p14:creationId xmlns:p14="http://schemas.microsoft.com/office/powerpoint/2010/main" val="423873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65CB-FA9D-BD0C-12B8-63E4A21A2971}"/>
              </a:ext>
            </a:extLst>
          </p:cNvPr>
          <p:cNvSpPr>
            <a:spLocks noGrp="1"/>
          </p:cNvSpPr>
          <p:nvPr>
            <p:ph type="title"/>
          </p:nvPr>
        </p:nvSpPr>
        <p:spPr/>
        <p:txBody>
          <a:bodyPr/>
          <a:lstStyle/>
          <a:p>
            <a:r>
              <a:rPr lang="en-US" dirty="0"/>
              <a:t>Model performance evaluation </a:t>
            </a:r>
            <a:r>
              <a:rPr lang="en-US"/>
              <a:t>( Test data )</a:t>
            </a:r>
            <a:endParaRPr lang="en-US"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30F0D64C-0D1D-CF8D-F593-A4067471FAA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7789" y="2354728"/>
            <a:ext cx="3518177" cy="2456828"/>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3292CF45-A612-D832-BF26-2A9DB0FC9D33}"/>
              </a:ext>
            </a:extLst>
          </p:cNvPr>
          <p:cNvPicPr>
            <a:picLocks noChangeAspect="1"/>
          </p:cNvPicPr>
          <p:nvPr/>
        </p:nvPicPr>
        <p:blipFill>
          <a:blip r:embed="rId4"/>
          <a:stretch>
            <a:fillRect/>
          </a:stretch>
        </p:blipFill>
        <p:spPr>
          <a:xfrm>
            <a:off x="7992527" y="2271826"/>
            <a:ext cx="3069562" cy="2881702"/>
          </a:xfrm>
          <a:prstGeom prst="rect">
            <a:avLst/>
          </a:prstGeom>
        </p:spPr>
      </p:pic>
      <p:pic>
        <p:nvPicPr>
          <p:cNvPr id="6" name="Picture 5" descr="Chart, histogram&#10;&#10;Description automatically generated">
            <a:extLst>
              <a:ext uri="{FF2B5EF4-FFF2-40B4-BE49-F238E27FC236}">
                <a16:creationId xmlns:a16="http://schemas.microsoft.com/office/drawing/2014/main" id="{2C753341-586C-C429-1F19-EC038219D39E}"/>
              </a:ext>
            </a:extLst>
          </p:cNvPr>
          <p:cNvPicPr>
            <a:picLocks noChangeAspect="1"/>
          </p:cNvPicPr>
          <p:nvPr/>
        </p:nvPicPr>
        <p:blipFill>
          <a:blip r:embed="rId5"/>
          <a:stretch>
            <a:fillRect/>
          </a:stretch>
        </p:blipFill>
        <p:spPr>
          <a:xfrm>
            <a:off x="4107014" y="2271826"/>
            <a:ext cx="3153855" cy="2984854"/>
          </a:xfrm>
          <a:prstGeom prst="rect">
            <a:avLst/>
          </a:prstGeom>
        </p:spPr>
      </p:pic>
      <p:sp>
        <p:nvSpPr>
          <p:cNvPr id="7" name="TextBox 6">
            <a:extLst>
              <a:ext uri="{FF2B5EF4-FFF2-40B4-BE49-F238E27FC236}">
                <a16:creationId xmlns:a16="http://schemas.microsoft.com/office/drawing/2014/main" id="{22E3C022-1D80-AA5A-B5BE-DF6573230EDA}"/>
              </a:ext>
            </a:extLst>
          </p:cNvPr>
          <p:cNvSpPr txBox="1"/>
          <p:nvPr/>
        </p:nvSpPr>
        <p:spPr>
          <a:xfrm>
            <a:off x="4247001" y="1779210"/>
            <a:ext cx="2669705"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ii) False negative numbers</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8" name="TextBox 7">
            <a:extLst>
              <a:ext uri="{FF2B5EF4-FFF2-40B4-BE49-F238E27FC236}">
                <a16:creationId xmlns:a16="http://schemas.microsoft.com/office/drawing/2014/main" id="{9394C926-9F2C-61B7-4D59-9D3B5B1DED89}"/>
              </a:ext>
            </a:extLst>
          </p:cNvPr>
          <p:cNvSpPr txBox="1"/>
          <p:nvPr/>
        </p:nvSpPr>
        <p:spPr>
          <a:xfrm>
            <a:off x="121716" y="1779210"/>
            <a:ext cx="3134128" cy="369332"/>
          </a:xfrm>
          <a:prstGeom prst="rect">
            <a:avLst/>
          </a:prstGeom>
          <a:noFill/>
        </p:spPr>
        <p:txBody>
          <a:bodyPr wrap="none" rtlCol="0">
            <a:spAutoFit/>
          </a:bodyPr>
          <a:lstStyle/>
          <a:p>
            <a:r>
              <a:rPr lang="en-US" sz="1800" dirty="0" err="1">
                <a:effectLst/>
                <a:latin typeface="Calibri" panose="020F0502020204030204" pitchFamily="34" charset="0"/>
                <a:ea typeface="PMingLiU" panose="02020500000000000000" pitchFamily="18" charset="-120"/>
                <a:cs typeface="Times New Roman" panose="02020603050405020304" pitchFamily="18" charset="0"/>
              </a:rPr>
              <a:t>i</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score and false negative table</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9" name="TextBox 8">
            <a:extLst>
              <a:ext uri="{FF2B5EF4-FFF2-40B4-BE49-F238E27FC236}">
                <a16:creationId xmlns:a16="http://schemas.microsoft.com/office/drawing/2014/main" id="{FE24456C-0603-01EC-E57D-257349D6DD0E}"/>
              </a:ext>
            </a:extLst>
          </p:cNvPr>
          <p:cNvSpPr txBox="1"/>
          <p:nvPr/>
        </p:nvSpPr>
        <p:spPr>
          <a:xfrm>
            <a:off x="7992527" y="1779210"/>
            <a:ext cx="3788729"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iii) Accuracy rate of difference models</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0" name="TextBox 9">
            <a:extLst>
              <a:ext uri="{FF2B5EF4-FFF2-40B4-BE49-F238E27FC236}">
                <a16:creationId xmlns:a16="http://schemas.microsoft.com/office/drawing/2014/main" id="{A815F9D0-EEAA-9EA1-7052-3715DB5B8813}"/>
              </a:ext>
            </a:extLst>
          </p:cNvPr>
          <p:cNvSpPr txBox="1"/>
          <p:nvPr/>
        </p:nvSpPr>
        <p:spPr>
          <a:xfrm>
            <a:off x="282100" y="5494402"/>
            <a:ext cx="10903788" cy="646331"/>
          </a:xfrm>
          <a:prstGeom prst="rect">
            <a:avLst/>
          </a:prstGeom>
          <a:noFill/>
        </p:spPr>
        <p:txBody>
          <a:bodyPr wrap="squar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We find out that the LDA model has the </a:t>
            </a:r>
            <a:r>
              <a:rPr lang="en-US" sz="1800" dirty="0">
                <a:solidFill>
                  <a:srgbClr val="00B050"/>
                </a:solidFill>
                <a:effectLst/>
                <a:latin typeface="Calibri" panose="020F0502020204030204" pitchFamily="34" charset="0"/>
                <a:ea typeface="PMingLiU" panose="02020500000000000000" pitchFamily="18" charset="-120"/>
                <a:cs typeface="Times New Roman" panose="02020603050405020304" pitchFamily="18" charset="0"/>
              </a:rPr>
              <a:t>high accuracy rate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among all models. And has the </a:t>
            </a:r>
            <a:r>
              <a:rPr lang="en-US" sz="1800" dirty="0">
                <a:solidFill>
                  <a:srgbClr val="00B050"/>
                </a:solidFill>
                <a:effectLst/>
                <a:latin typeface="Calibri" panose="020F0502020204030204" pitchFamily="34" charset="0"/>
                <a:ea typeface="PMingLiU" panose="02020500000000000000" pitchFamily="18" charset="-120"/>
                <a:cs typeface="Times New Roman" panose="02020603050405020304" pitchFamily="18" charset="0"/>
              </a:rPr>
              <a:t>lowest false negative rate</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Therefore, LDA is the ideal model for predicting a client's chance of getting heart disease.</a:t>
            </a:r>
            <a:r>
              <a:rPr lang="en-HK" dirty="0">
                <a:effectLst/>
              </a:rPr>
              <a:t> </a:t>
            </a:r>
            <a:endParaRPr lang="en-US" dirty="0"/>
          </a:p>
        </p:txBody>
      </p:sp>
      <p:sp>
        <p:nvSpPr>
          <p:cNvPr id="11" name="Rectangle 10">
            <a:extLst>
              <a:ext uri="{FF2B5EF4-FFF2-40B4-BE49-F238E27FC236}">
                <a16:creationId xmlns:a16="http://schemas.microsoft.com/office/drawing/2014/main" id="{A5EB9517-0593-60A1-3A77-382CEF256D48}"/>
              </a:ext>
            </a:extLst>
          </p:cNvPr>
          <p:cNvSpPr/>
          <p:nvPr/>
        </p:nvSpPr>
        <p:spPr>
          <a:xfrm>
            <a:off x="4368069" y="4157560"/>
            <a:ext cx="296027" cy="7213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1F8C7F-F5E3-9674-8607-2D9D0503E585}"/>
              </a:ext>
            </a:extLst>
          </p:cNvPr>
          <p:cNvSpPr/>
          <p:nvPr/>
        </p:nvSpPr>
        <p:spPr>
          <a:xfrm>
            <a:off x="8262492" y="2327615"/>
            <a:ext cx="289449" cy="2415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EA07DA7-B943-D1E7-3F9F-BD5A588DBA27}"/>
              </a:ext>
            </a:extLst>
          </p:cNvPr>
          <p:cNvSpPr txBox="1"/>
          <p:nvPr/>
        </p:nvSpPr>
        <p:spPr>
          <a:xfrm>
            <a:off x="8363712" y="8656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8116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290B-0C01-BF64-760A-DF23318BD56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DAB22D1-1D93-F7B5-7924-3FE65980F762}"/>
              </a:ext>
            </a:extLst>
          </p:cNvPr>
          <p:cNvSpPr>
            <a:spLocks noGrp="1"/>
          </p:cNvSpPr>
          <p:nvPr>
            <p:ph idx="1"/>
          </p:nvPr>
        </p:nvSpPr>
        <p:spPr>
          <a:xfrm>
            <a:off x="838200" y="1825625"/>
            <a:ext cx="10515600" cy="2644775"/>
          </a:xfrm>
        </p:spPr>
        <p:txBody>
          <a:bodyPr/>
          <a:lstStyle/>
          <a:p>
            <a:pPr marL="0" indent="0">
              <a:buNone/>
            </a:pPr>
            <a:r>
              <a:rPr lang="en-US" sz="2400" dirty="0">
                <a:effectLst/>
                <a:latin typeface="Calibri" panose="020F0502020204030204" pitchFamily="34" charset="0"/>
                <a:ea typeface="PMingLiU" panose="02020500000000000000" pitchFamily="18" charset="-120"/>
                <a:cs typeface="Times New Roman" panose="02020603050405020304" pitchFamily="18" charset="0"/>
              </a:rPr>
              <a:t>analysis and prediction dataset</a:t>
            </a:r>
            <a:endParaRPr lang="en-US" sz="1800" dirty="0">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US" dirty="0">
                <a:effectLst/>
                <a:latin typeface="Calibri" panose="020F0502020204030204" pitchFamily="34" charset="0"/>
                <a:ea typeface="PMingLiU" panose="02020500000000000000" pitchFamily="18" charset="-120"/>
                <a:cs typeface="Times New Roman" panose="02020603050405020304" pitchFamily="18" charset="0"/>
              </a:rPr>
              <a:t>- Analysis the heart attack dataset using PCA, LDA, and association rule. </a:t>
            </a:r>
          </a:p>
          <a:p>
            <a:pPr marL="0" indent="0">
              <a:buNone/>
            </a:pPr>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r>
              <a:rPr lang="en-US" dirty="0">
                <a:latin typeface="Calibri" panose="020F0502020204030204" pitchFamily="34" charset="0"/>
                <a:ea typeface="PMingLiU" panose="02020500000000000000" pitchFamily="18" charset="-120"/>
                <a:cs typeface="Times New Roman" panose="02020603050405020304" pitchFamily="18" charset="0"/>
              </a:rPr>
              <a:t>- B</a:t>
            </a:r>
            <a:r>
              <a:rPr lang="en-US" dirty="0">
                <a:effectLst/>
                <a:latin typeface="Calibri" panose="020F0502020204030204" pitchFamily="34" charset="0"/>
                <a:ea typeface="PMingLiU" panose="02020500000000000000" pitchFamily="18" charset="-120"/>
                <a:cs typeface="Times New Roman" panose="02020603050405020304" pitchFamily="18" charset="0"/>
              </a:rPr>
              <a:t>uild a model to predict whether the client has heart disease or not by using given information (e.g., age, number of major vessels …)</a:t>
            </a:r>
            <a:endParaRPr lang="en-HK"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00119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3C3-8CCF-8216-4723-AA924D6F5948}"/>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70011F74-C0B7-73E0-9B09-920CBE9B6719}"/>
              </a:ext>
            </a:extLst>
          </p:cNvPr>
          <p:cNvSpPr>
            <a:spLocks noGrp="1"/>
          </p:cNvSpPr>
          <p:nvPr>
            <p:ph idx="1"/>
          </p:nvPr>
        </p:nvSpPr>
        <p:spPr>
          <a:xfrm>
            <a:off x="717008" y="1472963"/>
            <a:ext cx="10515600" cy="490855"/>
          </a:xfrm>
        </p:spPr>
        <p:txBody>
          <a:bodyPr>
            <a:normAutofit/>
          </a:bodyPr>
          <a:lstStyle/>
          <a:p>
            <a:pPr marL="0" indent="0">
              <a:buNone/>
            </a:pPr>
            <a:r>
              <a:rPr lang="en-US" sz="2400" dirty="0">
                <a:effectLst/>
                <a:latin typeface="Calibri" panose="020F0502020204030204" pitchFamily="34" charset="0"/>
                <a:ea typeface="PMingLiU" panose="02020500000000000000" pitchFamily="18" charset="-120"/>
                <a:cs typeface="Times New Roman" panose="02020603050405020304" pitchFamily="18" charset="0"/>
              </a:rPr>
              <a:t>There is total of 303 observations and 14 features in the dataset.</a:t>
            </a:r>
          </a:p>
          <a:p>
            <a:pPr marL="0" indent="0">
              <a:buNone/>
            </a:pPr>
            <a:endParaRPr lang="en-US" sz="2400" dirty="0">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4DCC4BD6-747C-F0A8-DBC7-A6E7CA07B589}"/>
              </a:ext>
            </a:extLst>
          </p:cNvPr>
          <p:cNvGraphicFramePr>
            <a:graphicFrameLocks noGrp="1"/>
          </p:cNvGraphicFramePr>
          <p:nvPr>
            <p:extLst>
              <p:ext uri="{D42A27DB-BD31-4B8C-83A1-F6EECF244321}">
                <p14:modId xmlns:p14="http://schemas.microsoft.com/office/powerpoint/2010/main" val="3733121966"/>
              </p:ext>
            </p:extLst>
          </p:nvPr>
        </p:nvGraphicFramePr>
        <p:xfrm>
          <a:off x="664754" y="1952204"/>
          <a:ext cx="4821646" cy="4806264"/>
        </p:xfrm>
        <a:graphic>
          <a:graphicData uri="http://schemas.openxmlformats.org/drawingml/2006/table">
            <a:tbl>
              <a:tblPr firstRow="1" bandRow="1">
                <a:tableStyleId>{BDBED569-4797-4DF1-A0F4-6AAB3CD982D8}</a:tableStyleId>
              </a:tblPr>
              <a:tblGrid>
                <a:gridCol w="1353190">
                  <a:extLst>
                    <a:ext uri="{9D8B030D-6E8A-4147-A177-3AD203B41FA5}">
                      <a16:colId xmlns:a16="http://schemas.microsoft.com/office/drawing/2014/main" val="1388948240"/>
                    </a:ext>
                  </a:extLst>
                </a:gridCol>
                <a:gridCol w="3468456">
                  <a:extLst>
                    <a:ext uri="{9D8B030D-6E8A-4147-A177-3AD203B41FA5}">
                      <a16:colId xmlns:a16="http://schemas.microsoft.com/office/drawing/2014/main" val="2949111174"/>
                    </a:ext>
                  </a:extLst>
                </a:gridCol>
              </a:tblGrid>
              <a:tr h="515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Age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Age of patient</a:t>
                      </a:r>
                    </a:p>
                  </a:txBody>
                  <a:tcPr/>
                </a:tc>
                <a:extLst>
                  <a:ext uri="{0D108BD9-81ED-4DB2-BD59-A6C34878D82A}">
                    <a16:rowId xmlns:a16="http://schemas.microsoft.com/office/drawing/2014/main" val="1608568820"/>
                  </a:ext>
                </a:extLst>
              </a:tr>
              <a:tr h="515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Sex</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Sex of the patient</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2350590731"/>
                  </a:ext>
                </a:extLst>
              </a:tr>
              <a:tr h="515766">
                <a:tc>
                  <a:txBody>
                    <a:bodyPr/>
                    <a:lstStyle/>
                    <a:p>
                      <a:r>
                        <a:rPr lang="en-US" dirty="0"/>
                        <a:t>cp</a:t>
                      </a:r>
                    </a:p>
                  </a:txBody>
                  <a:tcPr/>
                </a:tc>
                <a:tc>
                  <a:txBody>
                    <a:bodyPr/>
                    <a:lstStyle/>
                    <a:p>
                      <a:pPr lvl="0" fontAlgn="base"/>
                      <a:r>
                        <a:rPr lang="en-US" sz="1800" kern="1200" dirty="0">
                          <a:solidFill>
                            <a:schemeClr val="tx1"/>
                          </a:solidFill>
                          <a:effectLst/>
                          <a:latin typeface="+mn-lt"/>
                          <a:ea typeface="+mn-ea"/>
                          <a:cs typeface="+mn-cs"/>
                        </a:rPr>
                        <a:t>Chest Pain type chest pain type</a:t>
                      </a:r>
                      <a:endParaRPr lang="en-HK" sz="1800" kern="1200" dirty="0">
                        <a:solidFill>
                          <a:schemeClr val="tx1"/>
                        </a:solidFill>
                        <a:effectLst/>
                        <a:latin typeface="+mn-lt"/>
                        <a:ea typeface="+mn-ea"/>
                        <a:cs typeface="+mn-cs"/>
                      </a:endParaRPr>
                    </a:p>
                    <a:p>
                      <a:pPr lvl="1" fontAlgn="base"/>
                      <a:r>
                        <a:rPr lang="en-US" sz="1800" kern="1200" dirty="0">
                          <a:solidFill>
                            <a:schemeClr val="tx1"/>
                          </a:solidFill>
                          <a:effectLst/>
                          <a:latin typeface="+mn-lt"/>
                          <a:ea typeface="+mn-ea"/>
                          <a:cs typeface="+mn-cs"/>
                        </a:rPr>
                        <a:t>Value 1: typical angina</a:t>
                      </a:r>
                      <a:endParaRPr lang="en-HK" sz="1800" kern="1200" dirty="0">
                        <a:solidFill>
                          <a:schemeClr val="tx1"/>
                        </a:solidFill>
                        <a:effectLst/>
                        <a:latin typeface="+mn-lt"/>
                        <a:ea typeface="+mn-ea"/>
                        <a:cs typeface="+mn-cs"/>
                      </a:endParaRPr>
                    </a:p>
                    <a:p>
                      <a:pPr lvl="1" fontAlgn="base"/>
                      <a:r>
                        <a:rPr lang="en-US" sz="1800" kern="1200" dirty="0">
                          <a:solidFill>
                            <a:schemeClr val="tx1"/>
                          </a:solidFill>
                          <a:effectLst/>
                          <a:latin typeface="+mn-lt"/>
                          <a:ea typeface="+mn-ea"/>
                          <a:cs typeface="+mn-cs"/>
                        </a:rPr>
                        <a:t>Value 2: atypical angina</a:t>
                      </a:r>
                      <a:endParaRPr lang="en-HK" sz="1800" kern="1200" dirty="0">
                        <a:solidFill>
                          <a:schemeClr val="tx1"/>
                        </a:solidFill>
                        <a:effectLst/>
                        <a:latin typeface="+mn-lt"/>
                        <a:ea typeface="+mn-ea"/>
                        <a:cs typeface="+mn-cs"/>
                      </a:endParaRPr>
                    </a:p>
                    <a:p>
                      <a:pPr lvl="1" fontAlgn="base"/>
                      <a:r>
                        <a:rPr lang="en-US" sz="1800" kern="1200" dirty="0">
                          <a:solidFill>
                            <a:schemeClr val="tx1"/>
                          </a:solidFill>
                          <a:effectLst/>
                          <a:latin typeface="+mn-lt"/>
                          <a:ea typeface="+mn-ea"/>
                          <a:cs typeface="+mn-cs"/>
                        </a:rPr>
                        <a:t>Value 3: non-anginal pain</a:t>
                      </a:r>
                      <a:endParaRPr lang="en-HK"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         Value 4: asymptomatic</a:t>
                      </a:r>
                      <a:r>
                        <a:rPr lang="en-HK" dirty="0">
                          <a:effectLst/>
                        </a:rPr>
                        <a:t> </a:t>
                      </a:r>
                      <a:endParaRPr lang="en-US" dirty="0"/>
                    </a:p>
                  </a:txBody>
                  <a:tcPr/>
                </a:tc>
                <a:extLst>
                  <a:ext uri="{0D108BD9-81ED-4DB2-BD59-A6C34878D82A}">
                    <a16:rowId xmlns:a16="http://schemas.microsoft.com/office/drawing/2014/main" val="3006836413"/>
                  </a:ext>
                </a:extLst>
              </a:tr>
              <a:tr h="515766">
                <a:tc>
                  <a:txBody>
                    <a:bodyPr/>
                    <a:lstStyle/>
                    <a:p>
                      <a:r>
                        <a:rPr lang="en-US" dirty="0" err="1"/>
                        <a:t>trtbps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resting blood pressure (in mm Hg)</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1445940711"/>
                  </a:ext>
                </a:extLst>
              </a:tr>
              <a:tr h="515766">
                <a:tc>
                  <a:txBody>
                    <a:bodyPr/>
                    <a:lstStyle/>
                    <a:p>
                      <a:r>
                        <a:rPr lang="en-US" dirty="0"/>
                        <a:t>Chol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cholesterol in mg/dl fetched via BMI sensor</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170235117"/>
                  </a:ext>
                </a:extLst>
              </a:tr>
              <a:tr h="515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mn-lt"/>
                          <a:ea typeface="+mn-ea"/>
                          <a:cs typeface="+mn-cs"/>
                        </a:rPr>
                        <a:t>fbs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fasting blood sugar &gt; 120 mg/dl (1 = true; 0 = false)</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3375916860"/>
                  </a:ext>
                </a:extLst>
              </a:tr>
              <a:tr h="515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mn-lt"/>
                          <a:ea typeface="+mn-ea"/>
                          <a:cs typeface="+mn-cs"/>
                        </a:rPr>
                        <a:t>caa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number of major vessels (0-3)</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2121381309"/>
                  </a:ext>
                </a:extLst>
              </a:tr>
            </a:tbl>
          </a:graphicData>
        </a:graphic>
      </p:graphicFrame>
      <p:graphicFrame>
        <p:nvGraphicFramePr>
          <p:cNvPr id="7" name="Table 5">
            <a:extLst>
              <a:ext uri="{FF2B5EF4-FFF2-40B4-BE49-F238E27FC236}">
                <a16:creationId xmlns:a16="http://schemas.microsoft.com/office/drawing/2014/main" id="{051263EB-AF54-7F71-B41A-EE5929AD9A2C}"/>
              </a:ext>
            </a:extLst>
          </p:cNvPr>
          <p:cNvGraphicFramePr>
            <a:graphicFrameLocks noGrp="1"/>
          </p:cNvGraphicFramePr>
          <p:nvPr>
            <p:extLst>
              <p:ext uri="{D42A27DB-BD31-4B8C-83A1-F6EECF244321}">
                <p14:modId xmlns:p14="http://schemas.microsoft.com/office/powerpoint/2010/main" val="2322106428"/>
              </p:ext>
            </p:extLst>
          </p:nvPr>
        </p:nvGraphicFramePr>
        <p:xfrm>
          <a:off x="5841999" y="1971581"/>
          <a:ext cx="6201955" cy="4557636"/>
        </p:xfrm>
        <a:graphic>
          <a:graphicData uri="http://schemas.openxmlformats.org/drawingml/2006/table">
            <a:tbl>
              <a:tblPr firstRow="1" bandRow="1">
                <a:tableStyleId>{BDBED569-4797-4DF1-A0F4-6AAB3CD982D8}</a:tableStyleId>
              </a:tblPr>
              <a:tblGrid>
                <a:gridCol w="1640366">
                  <a:extLst>
                    <a:ext uri="{9D8B030D-6E8A-4147-A177-3AD203B41FA5}">
                      <a16:colId xmlns:a16="http://schemas.microsoft.com/office/drawing/2014/main" val="1388948240"/>
                    </a:ext>
                  </a:extLst>
                </a:gridCol>
                <a:gridCol w="4561589">
                  <a:extLst>
                    <a:ext uri="{9D8B030D-6E8A-4147-A177-3AD203B41FA5}">
                      <a16:colId xmlns:a16="http://schemas.microsoft.com/office/drawing/2014/main" val="2949111174"/>
                    </a:ext>
                  </a:extLst>
                </a:gridCol>
              </a:tblGrid>
              <a:tr h="515766">
                <a:tc>
                  <a:txBody>
                    <a:bodyPr/>
                    <a:lstStyle/>
                    <a:p>
                      <a:r>
                        <a:rPr lang="en-US" sz="1800" b="0" kern="1200" dirty="0" err="1">
                          <a:solidFill>
                            <a:schemeClr val="tx1"/>
                          </a:solidFill>
                          <a:effectLst/>
                          <a:latin typeface="+mn-lt"/>
                          <a:ea typeface="+mn-ea"/>
                          <a:cs typeface="+mn-cs"/>
                        </a:rPr>
                        <a:t>restecg</a:t>
                      </a:r>
                      <a:r>
                        <a:rPr lang="en-HK" b="0" dirty="0">
                          <a:effectLst/>
                        </a:rPr>
                        <a:t> </a:t>
                      </a:r>
                      <a:endParaRPr lang="en-US" b="0" dirty="0"/>
                    </a:p>
                  </a:txBody>
                  <a:tcPr/>
                </a:tc>
                <a:tc>
                  <a:txBody>
                    <a:bodyPr/>
                    <a:lstStyle/>
                    <a:p>
                      <a:pPr lvl="0" fontAlgn="base"/>
                      <a:r>
                        <a:rPr lang="en-US" sz="1800" b="0" kern="1200" dirty="0">
                          <a:solidFill>
                            <a:schemeClr val="tx1"/>
                          </a:solidFill>
                          <a:effectLst/>
                          <a:latin typeface="+mn-lt"/>
                          <a:ea typeface="+mn-ea"/>
                          <a:cs typeface="+mn-cs"/>
                        </a:rPr>
                        <a:t>resting electrocardiographic results</a:t>
                      </a:r>
                      <a:endParaRPr lang="en-HK" sz="1800" b="0" kern="1200" dirty="0">
                        <a:solidFill>
                          <a:schemeClr val="tx1"/>
                        </a:solidFill>
                        <a:effectLst/>
                        <a:latin typeface="+mn-lt"/>
                        <a:ea typeface="+mn-ea"/>
                        <a:cs typeface="+mn-cs"/>
                      </a:endParaRPr>
                    </a:p>
                    <a:p>
                      <a:pPr lvl="1" fontAlgn="base"/>
                      <a:r>
                        <a:rPr lang="en-US" sz="1800" b="0" kern="1200" dirty="0">
                          <a:solidFill>
                            <a:schemeClr val="tx1"/>
                          </a:solidFill>
                          <a:effectLst/>
                          <a:latin typeface="+mn-lt"/>
                          <a:ea typeface="+mn-ea"/>
                          <a:cs typeface="+mn-cs"/>
                        </a:rPr>
                        <a:t>Value 0: normal</a:t>
                      </a:r>
                      <a:endParaRPr lang="en-HK" sz="1800" b="0" kern="1200" dirty="0">
                        <a:solidFill>
                          <a:schemeClr val="tx1"/>
                        </a:solidFill>
                        <a:effectLst/>
                        <a:latin typeface="+mn-lt"/>
                        <a:ea typeface="+mn-ea"/>
                        <a:cs typeface="+mn-cs"/>
                      </a:endParaRPr>
                    </a:p>
                    <a:p>
                      <a:pPr lvl="1" fontAlgn="base"/>
                      <a:r>
                        <a:rPr lang="en-US" sz="1800" b="0" kern="1200" dirty="0">
                          <a:solidFill>
                            <a:schemeClr val="tx1"/>
                          </a:solidFill>
                          <a:effectLst/>
                          <a:latin typeface="+mn-lt"/>
                          <a:ea typeface="+mn-ea"/>
                          <a:cs typeface="+mn-cs"/>
                        </a:rPr>
                        <a:t>Value 1: having ST-T wave abnormality </a:t>
                      </a:r>
                    </a:p>
                    <a:p>
                      <a:pPr lvl="1" fontAlgn="base"/>
                      <a:r>
                        <a:rPr lang="en-US" sz="1800" b="0" kern="1200" dirty="0">
                          <a:solidFill>
                            <a:schemeClr val="tx1"/>
                          </a:solidFill>
                          <a:effectLst/>
                          <a:latin typeface="+mn-lt"/>
                          <a:ea typeface="+mn-ea"/>
                          <a:cs typeface="+mn-cs"/>
                        </a:rPr>
                        <a:t>Value 2: definite left ventricular hypertrophy by Estes' criteria</a:t>
                      </a:r>
                      <a:endParaRPr lang="en-HK" sz="1800" b="0" kern="1200" dirty="0">
                        <a:solidFill>
                          <a:schemeClr val="tx1"/>
                        </a:solidFill>
                        <a:effectLst/>
                        <a:latin typeface="+mn-lt"/>
                        <a:ea typeface="+mn-ea"/>
                        <a:cs typeface="+mn-cs"/>
                      </a:endParaRPr>
                    </a:p>
                  </a:txBody>
                  <a:tcPr/>
                </a:tc>
                <a:extLst>
                  <a:ext uri="{0D108BD9-81ED-4DB2-BD59-A6C34878D82A}">
                    <a16:rowId xmlns:a16="http://schemas.microsoft.com/office/drawing/2014/main" val="2422167149"/>
                  </a:ext>
                </a:extLst>
              </a:tr>
              <a:tr h="515766">
                <a:tc>
                  <a:txBody>
                    <a:bodyPr/>
                    <a:lstStyle/>
                    <a:p>
                      <a:r>
                        <a:rPr lang="en-US" sz="1800" kern="1200" dirty="0" err="1">
                          <a:solidFill>
                            <a:schemeClr val="tx1"/>
                          </a:solidFill>
                          <a:effectLst/>
                          <a:latin typeface="+mn-lt"/>
                          <a:ea typeface="+mn-ea"/>
                          <a:cs typeface="+mn-cs"/>
                        </a:rPr>
                        <a:t>thalachh</a:t>
                      </a:r>
                      <a:r>
                        <a:rPr lang="en-HK" dirty="0">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maximum heart rate achieved</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1608568820"/>
                  </a:ext>
                </a:extLst>
              </a:tr>
              <a:tr h="515766">
                <a:tc>
                  <a:txBody>
                    <a:bodyPr/>
                    <a:lstStyle/>
                    <a:p>
                      <a:r>
                        <a:rPr lang="en-US" sz="1800" kern="1200" dirty="0" err="1">
                          <a:solidFill>
                            <a:schemeClr val="tx1"/>
                          </a:solidFill>
                          <a:effectLst/>
                          <a:latin typeface="+mn-lt"/>
                          <a:ea typeface="+mn-ea"/>
                          <a:cs typeface="+mn-cs"/>
                        </a:rPr>
                        <a:t>exng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exercise induced angina (1 = yes; 0 = no)</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2350590731"/>
                  </a:ext>
                </a:extLst>
              </a:tr>
              <a:tr h="515766">
                <a:tc>
                  <a:txBody>
                    <a:bodyPr/>
                    <a:lstStyle/>
                    <a:p>
                      <a:r>
                        <a:rPr lang="en-US" sz="1800" kern="1200" dirty="0" err="1">
                          <a:solidFill>
                            <a:schemeClr val="tx1"/>
                          </a:solidFill>
                          <a:effectLst/>
                          <a:latin typeface="+mn-lt"/>
                          <a:ea typeface="+mn-ea"/>
                          <a:cs typeface="+mn-cs"/>
                        </a:rPr>
                        <a:t>oldpeak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Previous peak</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3006836413"/>
                  </a:ext>
                </a:extLst>
              </a:tr>
              <a:tr h="515766">
                <a:tc>
                  <a:txBody>
                    <a:bodyPr/>
                    <a:lstStyle/>
                    <a:p>
                      <a:r>
                        <a:rPr lang="en-US" sz="1800" kern="1200" dirty="0" err="1">
                          <a:solidFill>
                            <a:schemeClr val="tx1"/>
                          </a:solidFill>
                          <a:effectLst/>
                          <a:latin typeface="+mn-lt"/>
                          <a:ea typeface="+mn-ea"/>
                          <a:cs typeface="+mn-cs"/>
                        </a:rPr>
                        <a:t>slp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Slope of ST</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170235117"/>
                  </a:ext>
                </a:extLst>
              </a:tr>
              <a:tr h="515766">
                <a:tc>
                  <a:txBody>
                    <a:bodyPr/>
                    <a:lstStyle/>
                    <a:p>
                      <a:r>
                        <a:rPr lang="en-US" sz="1800" kern="1200" dirty="0" err="1">
                          <a:solidFill>
                            <a:schemeClr val="tx1"/>
                          </a:solidFill>
                          <a:effectLst/>
                          <a:latin typeface="+mn-lt"/>
                          <a:ea typeface="+mn-ea"/>
                          <a:cs typeface="+mn-cs"/>
                        </a:rPr>
                        <a:t>caa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number of major vessels (0-3)</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3375916860"/>
                  </a:ext>
                </a:extLst>
              </a:tr>
              <a:tr h="515766">
                <a:tc>
                  <a:txBody>
                    <a:bodyPr/>
                    <a:lstStyle/>
                    <a:p>
                      <a:r>
                        <a:rPr lang="en-US" dirty="0"/>
                        <a:t>o</a:t>
                      </a:r>
                      <a:r>
                        <a:rPr lang="en-US" sz="1800" kern="1200" dirty="0">
                          <a:solidFill>
                            <a:schemeClr val="tx1"/>
                          </a:solidFill>
                          <a:effectLst/>
                          <a:latin typeface="+mn-lt"/>
                          <a:ea typeface="+mn-ea"/>
                          <a:cs typeface="+mn-cs"/>
                        </a:rPr>
                        <a:t>utput</a:t>
                      </a:r>
                      <a:r>
                        <a:rPr lang="en-HK" dirty="0">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Chance of having heart disease(0:low, 1 : high)</a:t>
                      </a:r>
                      <a:endParaRPr lang="en-HK" sz="1800" kern="1200" dirty="0">
                        <a:solidFill>
                          <a:schemeClr val="tx1"/>
                        </a:solidFill>
                        <a:effectLst/>
                        <a:latin typeface="+mn-lt"/>
                        <a:ea typeface="+mn-ea"/>
                        <a:cs typeface="+mn-cs"/>
                      </a:endParaRPr>
                    </a:p>
                  </a:txBody>
                  <a:tcPr/>
                </a:tc>
                <a:extLst>
                  <a:ext uri="{0D108BD9-81ED-4DB2-BD59-A6C34878D82A}">
                    <a16:rowId xmlns:a16="http://schemas.microsoft.com/office/drawing/2014/main" val="2930380650"/>
                  </a:ext>
                </a:extLst>
              </a:tr>
            </a:tbl>
          </a:graphicData>
        </a:graphic>
      </p:graphicFrame>
    </p:spTree>
    <p:extLst>
      <p:ext uri="{BB962C8B-B14F-4D97-AF65-F5344CB8AC3E}">
        <p14:creationId xmlns:p14="http://schemas.microsoft.com/office/powerpoint/2010/main" val="146921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3E43-BB39-A6CC-89C4-9BF0C039C9B3}"/>
              </a:ext>
            </a:extLst>
          </p:cNvPr>
          <p:cNvSpPr>
            <a:spLocks noGrp="1"/>
          </p:cNvSpPr>
          <p:nvPr>
            <p:ph type="title"/>
          </p:nvPr>
        </p:nvSpPr>
        <p:spPr/>
        <p:txBody>
          <a:bodyPr/>
          <a:lstStyle/>
          <a:p>
            <a:r>
              <a:rPr lang="en-US" dirty="0"/>
              <a:t>Data analysis - EDA</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0923F9B3-6570-FB50-9E86-66984341DECF}"/>
              </a:ext>
            </a:extLst>
          </p:cNvPr>
          <p:cNvPicPr>
            <a:picLocks noGrp="1" noChangeAspect="1"/>
          </p:cNvPicPr>
          <p:nvPr>
            <p:ph idx="1"/>
          </p:nvPr>
        </p:nvPicPr>
        <p:blipFill>
          <a:blip r:embed="rId2"/>
          <a:stretch>
            <a:fillRect/>
          </a:stretch>
        </p:blipFill>
        <p:spPr>
          <a:xfrm>
            <a:off x="907869" y="2246147"/>
            <a:ext cx="8979585" cy="2616907"/>
          </a:xfrm>
          <a:prstGeom prst="rect">
            <a:avLst/>
          </a:prstGeom>
        </p:spPr>
      </p:pic>
      <p:sp>
        <p:nvSpPr>
          <p:cNvPr id="7" name="TextBox 6">
            <a:extLst>
              <a:ext uri="{FF2B5EF4-FFF2-40B4-BE49-F238E27FC236}">
                <a16:creationId xmlns:a16="http://schemas.microsoft.com/office/drawing/2014/main" id="{8160E16D-07EE-D160-E5AF-9409E505603F}"/>
              </a:ext>
            </a:extLst>
          </p:cNvPr>
          <p:cNvSpPr txBox="1"/>
          <p:nvPr/>
        </p:nvSpPr>
        <p:spPr>
          <a:xfrm>
            <a:off x="838200" y="1597445"/>
            <a:ext cx="6424964" cy="523220"/>
          </a:xfrm>
          <a:prstGeom prst="rect">
            <a:avLst/>
          </a:prstGeom>
          <a:noFill/>
        </p:spPr>
        <p:txBody>
          <a:bodyPr wrap="none" rtlCol="0">
            <a:spAutoFit/>
          </a:bodyPr>
          <a:lstStyle/>
          <a:p>
            <a:r>
              <a:rPr lang="en-US" sz="2800" dirty="0"/>
              <a:t>Correlation matrix for the numeric variable</a:t>
            </a:r>
          </a:p>
        </p:txBody>
      </p:sp>
      <p:sp>
        <p:nvSpPr>
          <p:cNvPr id="8" name="TextBox 7">
            <a:extLst>
              <a:ext uri="{FF2B5EF4-FFF2-40B4-BE49-F238E27FC236}">
                <a16:creationId xmlns:a16="http://schemas.microsoft.com/office/drawing/2014/main" id="{56FB94B6-BC75-B7EF-F90D-A1D0EBDC65F1}"/>
              </a:ext>
            </a:extLst>
          </p:cNvPr>
          <p:cNvSpPr txBox="1"/>
          <p:nvPr/>
        </p:nvSpPr>
        <p:spPr>
          <a:xfrm>
            <a:off x="907869" y="5049181"/>
            <a:ext cx="5193409" cy="1200329"/>
          </a:xfrm>
          <a:prstGeom prst="rect">
            <a:avLst/>
          </a:prstGeom>
          <a:noFill/>
        </p:spPr>
        <p:txBody>
          <a:bodyPr wrap="none" rtlCol="0">
            <a:spAutoFit/>
          </a:bodyPr>
          <a:lstStyle/>
          <a:p>
            <a:r>
              <a:rPr lang="en-US" sz="2400" dirty="0">
                <a:effectLst/>
                <a:latin typeface="Calibri" panose="020F0502020204030204" pitchFamily="34" charset="0"/>
                <a:ea typeface="PMingLiU" panose="02020500000000000000" pitchFamily="18" charset="-120"/>
                <a:cs typeface="Times New Roman" panose="02020603050405020304" pitchFamily="18" charset="0"/>
              </a:rPr>
              <a:t>weak positive linear relationship</a:t>
            </a:r>
            <a:endParaRPr lang="en-US" sz="2400" dirty="0">
              <a:latin typeface="Calibri" panose="020F0502020204030204" pitchFamily="34" charset="0"/>
              <a:ea typeface="PMingLiU" panose="02020500000000000000" pitchFamily="18" charset="-120"/>
              <a:cs typeface="Times New Roman" panose="02020603050405020304" pitchFamily="18" charset="0"/>
            </a:endParaRPr>
          </a:p>
          <a:p>
            <a:pPr fontAlgn="base"/>
            <a:r>
              <a:rPr lang="en-US" sz="2400" dirty="0">
                <a:effectLst/>
                <a:latin typeface="Calibri" panose="020F0502020204030204" pitchFamily="34" charset="0"/>
                <a:ea typeface="PMingLiU" panose="02020500000000000000" pitchFamily="18" charset="-120"/>
                <a:cs typeface="Times New Roman" panose="02020603050405020304" pitchFamily="18" charset="0"/>
              </a:rPr>
              <a:t>maximum heart rate achieved(</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thalachh</a:t>
            </a:r>
            <a:r>
              <a:rPr lang="en-US" sz="2400" dirty="0">
                <a:effectLst/>
                <a:latin typeface="Calibri" panose="020F0502020204030204" pitchFamily="34" charset="0"/>
                <a:ea typeface="PMingLiU" panose="02020500000000000000" pitchFamily="18" charset="-120"/>
                <a:cs typeface="Times New Roman" panose="02020603050405020304" pitchFamily="18" charset="0"/>
              </a:rPr>
              <a:t>)</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slope of ST</a:t>
            </a:r>
            <a:r>
              <a:rPr lang="en-HK" sz="2400" dirty="0">
                <a:effectLst/>
              </a:rPr>
              <a:t> (</a:t>
            </a:r>
            <a:r>
              <a:rPr lang="en-HK" sz="2400" dirty="0" err="1">
                <a:effectLst/>
              </a:rPr>
              <a:t>slp</a:t>
            </a:r>
            <a:r>
              <a:rPr lang="en-HK" sz="2400" dirty="0">
                <a:effectLst/>
              </a:rPr>
              <a:t>)</a:t>
            </a:r>
            <a:endParaRPr lang="en-US" sz="2400" dirty="0"/>
          </a:p>
        </p:txBody>
      </p:sp>
      <p:sp>
        <p:nvSpPr>
          <p:cNvPr id="9" name="TextBox 8">
            <a:extLst>
              <a:ext uri="{FF2B5EF4-FFF2-40B4-BE49-F238E27FC236}">
                <a16:creationId xmlns:a16="http://schemas.microsoft.com/office/drawing/2014/main" id="{428B1C42-8B4A-C66C-415D-3B7481C759AB}"/>
              </a:ext>
            </a:extLst>
          </p:cNvPr>
          <p:cNvSpPr txBox="1"/>
          <p:nvPr/>
        </p:nvSpPr>
        <p:spPr>
          <a:xfrm>
            <a:off x="6461760" y="5095347"/>
            <a:ext cx="4307205" cy="830997"/>
          </a:xfrm>
          <a:prstGeom prst="rect">
            <a:avLst/>
          </a:prstGeom>
          <a:noFill/>
        </p:spPr>
        <p:txBody>
          <a:bodyPr wrap="none" rtlCol="0">
            <a:spAutoFit/>
          </a:bodyPr>
          <a:lstStyle/>
          <a:p>
            <a:r>
              <a:rPr lang="en-US" sz="2400" dirty="0">
                <a:effectLst/>
                <a:latin typeface="Calibri" panose="020F0502020204030204" pitchFamily="34" charset="0"/>
                <a:ea typeface="PMingLiU" panose="02020500000000000000" pitchFamily="18" charset="-120"/>
                <a:cs typeface="Times New Roman" panose="02020603050405020304" pitchFamily="18" charset="0"/>
              </a:rPr>
              <a:t>weak negative linear relationship</a:t>
            </a:r>
            <a:endParaRPr lang="en-US" sz="2400" dirty="0">
              <a:latin typeface="Calibri" panose="020F0502020204030204" pitchFamily="34" charset="0"/>
              <a:ea typeface="PMingLiU" panose="02020500000000000000" pitchFamily="18" charset="-120"/>
              <a:cs typeface="Times New Roman" panose="02020603050405020304" pitchFamily="18" charset="0"/>
            </a:endParaRPr>
          </a:p>
          <a:p>
            <a:r>
              <a:rPr lang="en-US" sz="2400" dirty="0">
                <a:effectLst/>
                <a:latin typeface="Calibri" panose="020F0502020204030204" pitchFamily="34" charset="0"/>
                <a:ea typeface="PMingLiU" panose="02020500000000000000" pitchFamily="18" charset="-120"/>
                <a:cs typeface="Times New Roman" panose="02020603050405020304" pitchFamily="18" charset="0"/>
              </a:rPr>
              <a:t>Previous peak</a:t>
            </a:r>
            <a:r>
              <a:rPr lang="en-HK" sz="2400" dirty="0">
                <a:effectLst/>
              </a:rPr>
              <a:t> </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oldpeak</a:t>
            </a:r>
            <a:r>
              <a:rPr lang="en-HK" sz="2400" dirty="0">
                <a:effectLst/>
              </a:rPr>
              <a:t> )</a:t>
            </a:r>
            <a:endParaRPr lang="en-US" sz="2400" dirty="0"/>
          </a:p>
        </p:txBody>
      </p:sp>
    </p:spTree>
    <p:extLst>
      <p:ext uri="{BB962C8B-B14F-4D97-AF65-F5344CB8AC3E}">
        <p14:creationId xmlns:p14="http://schemas.microsoft.com/office/powerpoint/2010/main" val="9067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3E43-BB39-A6CC-89C4-9BF0C039C9B3}"/>
              </a:ext>
            </a:extLst>
          </p:cNvPr>
          <p:cNvSpPr>
            <a:spLocks noGrp="1"/>
          </p:cNvSpPr>
          <p:nvPr>
            <p:ph type="title"/>
          </p:nvPr>
        </p:nvSpPr>
        <p:spPr/>
        <p:txBody>
          <a:bodyPr/>
          <a:lstStyle/>
          <a:p>
            <a:r>
              <a:rPr lang="en-US" dirty="0"/>
              <a:t>Data analysis - EDA</a:t>
            </a:r>
          </a:p>
        </p:txBody>
      </p:sp>
      <p:sp>
        <p:nvSpPr>
          <p:cNvPr id="14" name="TextBox 13">
            <a:extLst>
              <a:ext uri="{FF2B5EF4-FFF2-40B4-BE49-F238E27FC236}">
                <a16:creationId xmlns:a16="http://schemas.microsoft.com/office/drawing/2014/main" id="{EC4DEA28-5C41-F720-009C-F4613936E6CE}"/>
              </a:ext>
            </a:extLst>
          </p:cNvPr>
          <p:cNvSpPr txBox="1"/>
          <p:nvPr/>
        </p:nvSpPr>
        <p:spPr>
          <a:xfrm>
            <a:off x="771525" y="1343303"/>
            <a:ext cx="6096000" cy="461665"/>
          </a:xfrm>
          <a:prstGeom prst="rect">
            <a:avLst/>
          </a:prstGeom>
          <a:noFill/>
        </p:spPr>
        <p:txBody>
          <a:bodyPr wrap="square">
            <a:spAutoFit/>
          </a:bodyPr>
          <a:lstStyle/>
          <a:p>
            <a:pPr>
              <a:tabLst>
                <a:tab pos="1717040" algn="l"/>
              </a:tabLst>
            </a:pPr>
            <a:r>
              <a:rPr lang="en-US" sz="2400" dirty="0">
                <a:effectLst/>
                <a:latin typeface="Calibri" panose="020F0502020204030204" pitchFamily="34" charset="0"/>
                <a:ea typeface="PMingLiU" panose="02020500000000000000" pitchFamily="18" charset="-120"/>
                <a:cs typeface="Times New Roman" panose="02020603050405020304" pitchFamily="18" charset="0"/>
              </a:rPr>
              <a:t>Scatterplot of </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thalachh</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against output</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p:txBody>
      </p:sp>
      <p:pic>
        <p:nvPicPr>
          <p:cNvPr id="15" name="Picture 14" descr="Histogram&#10;&#10;Description automatically generated with medium confidence">
            <a:extLst>
              <a:ext uri="{FF2B5EF4-FFF2-40B4-BE49-F238E27FC236}">
                <a16:creationId xmlns:a16="http://schemas.microsoft.com/office/drawing/2014/main" id="{62FCB536-D0E5-7DD6-DE7F-F01AE35ABA47}"/>
              </a:ext>
            </a:extLst>
          </p:cNvPr>
          <p:cNvPicPr>
            <a:picLocks noChangeAspect="1"/>
          </p:cNvPicPr>
          <p:nvPr/>
        </p:nvPicPr>
        <p:blipFill>
          <a:blip r:embed="rId2"/>
          <a:stretch>
            <a:fillRect/>
          </a:stretch>
        </p:blipFill>
        <p:spPr>
          <a:xfrm>
            <a:off x="500337" y="1924149"/>
            <a:ext cx="5027802" cy="3832883"/>
          </a:xfrm>
          <a:prstGeom prst="rect">
            <a:avLst/>
          </a:prstGeom>
        </p:spPr>
      </p:pic>
      <p:sp>
        <p:nvSpPr>
          <p:cNvPr id="16" name="Rectangle 15">
            <a:extLst>
              <a:ext uri="{FF2B5EF4-FFF2-40B4-BE49-F238E27FC236}">
                <a16:creationId xmlns:a16="http://schemas.microsoft.com/office/drawing/2014/main" id="{97F7F272-9D7E-E5C9-7A48-40D86244457F}"/>
              </a:ext>
            </a:extLst>
          </p:cNvPr>
          <p:cNvSpPr/>
          <p:nvPr/>
        </p:nvSpPr>
        <p:spPr>
          <a:xfrm>
            <a:off x="1719965" y="1913452"/>
            <a:ext cx="1471983" cy="3310809"/>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ea typeface="PMingLiU" panose="02020500000000000000" pitchFamily="18" charset="-120"/>
                <a:cs typeface="Times New Roman" panose="02020603050405020304" pitchFamily="18" charset="0"/>
              </a:rPr>
              <a:t> </a:t>
            </a:r>
            <a:endParaRPr lang="en-HK" sz="1200">
              <a:effectLst/>
              <a:ea typeface="PMingLiU" panose="02020500000000000000" pitchFamily="18" charset="-120"/>
              <a:cs typeface="Times New Roman" panose="02020603050405020304" pitchFamily="18" charset="0"/>
            </a:endParaRPr>
          </a:p>
        </p:txBody>
      </p:sp>
      <p:sp>
        <p:nvSpPr>
          <p:cNvPr id="17" name="Rectangle 16">
            <a:extLst>
              <a:ext uri="{FF2B5EF4-FFF2-40B4-BE49-F238E27FC236}">
                <a16:creationId xmlns:a16="http://schemas.microsoft.com/office/drawing/2014/main" id="{339C7806-EC07-FC27-2C45-2EA39B886688}"/>
              </a:ext>
            </a:extLst>
          </p:cNvPr>
          <p:cNvSpPr/>
          <p:nvPr/>
        </p:nvSpPr>
        <p:spPr>
          <a:xfrm>
            <a:off x="3830836" y="1924149"/>
            <a:ext cx="1313679" cy="3310809"/>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2" name="TextBox 21">
            <a:extLst>
              <a:ext uri="{FF2B5EF4-FFF2-40B4-BE49-F238E27FC236}">
                <a16:creationId xmlns:a16="http://schemas.microsoft.com/office/drawing/2014/main" id="{F8454A3F-21D5-4150-4FE5-D99FC1087CD8}"/>
              </a:ext>
            </a:extLst>
          </p:cNvPr>
          <p:cNvSpPr txBox="1"/>
          <p:nvPr/>
        </p:nvSpPr>
        <p:spPr>
          <a:xfrm>
            <a:off x="6867525" y="1321356"/>
            <a:ext cx="4824138" cy="461665"/>
          </a:xfrm>
          <a:prstGeom prst="rect">
            <a:avLst/>
          </a:prstGeom>
          <a:noFill/>
        </p:spPr>
        <p:txBody>
          <a:bodyPr wrap="square">
            <a:spAutoFit/>
          </a:bodyPr>
          <a:lstStyle/>
          <a:p>
            <a:pPr>
              <a:tabLst>
                <a:tab pos="1717040" algn="l"/>
              </a:tabLst>
            </a:pPr>
            <a:r>
              <a:rPr lang="en-US" sz="2400" dirty="0">
                <a:effectLst/>
                <a:latin typeface="Calibri" panose="020F0502020204030204" pitchFamily="34" charset="0"/>
                <a:ea typeface="PMingLiU" panose="02020500000000000000" pitchFamily="18" charset="-120"/>
                <a:cs typeface="Times New Roman" panose="02020603050405020304" pitchFamily="18" charset="0"/>
              </a:rPr>
              <a:t>Scatterplot of </a:t>
            </a:r>
            <a:r>
              <a:rPr lang="en-US" sz="2400" dirty="0" err="1">
                <a:effectLst/>
                <a:latin typeface="Calibri" panose="020F0502020204030204" pitchFamily="34" charset="0"/>
                <a:ea typeface="PMingLiU" panose="02020500000000000000" pitchFamily="18" charset="-120"/>
                <a:cs typeface="Times New Roman" panose="02020603050405020304" pitchFamily="18" charset="0"/>
              </a:rPr>
              <a:t>oldpeak</a:t>
            </a:r>
            <a:r>
              <a:rPr lang="en-US" sz="2400" dirty="0">
                <a:effectLst/>
                <a:latin typeface="Calibri" panose="020F0502020204030204" pitchFamily="34" charset="0"/>
                <a:ea typeface="PMingLiU" panose="02020500000000000000" pitchFamily="18" charset="-120"/>
                <a:cs typeface="Times New Roman" panose="02020603050405020304" pitchFamily="18" charset="0"/>
              </a:rPr>
              <a:t> against output</a:t>
            </a:r>
            <a:endParaRPr lang="en-HK" sz="2400" dirty="0">
              <a:effectLst/>
              <a:latin typeface="Calibri" panose="020F0502020204030204" pitchFamily="34" charset="0"/>
              <a:ea typeface="PMingLiU" panose="02020500000000000000" pitchFamily="18" charset="-120"/>
              <a:cs typeface="Times New Roman" panose="02020603050405020304" pitchFamily="18" charset="0"/>
            </a:endParaRPr>
          </a:p>
        </p:txBody>
      </p:sp>
      <p:pic>
        <p:nvPicPr>
          <p:cNvPr id="23" name="Picture 22" descr="Chart&#10;&#10;Description automatically generated with medium confidence">
            <a:extLst>
              <a:ext uri="{FF2B5EF4-FFF2-40B4-BE49-F238E27FC236}">
                <a16:creationId xmlns:a16="http://schemas.microsoft.com/office/drawing/2014/main" id="{9439B354-923D-0B30-CC9A-C44798DBFDE5}"/>
              </a:ext>
            </a:extLst>
          </p:cNvPr>
          <p:cNvPicPr>
            <a:picLocks noChangeAspect="1"/>
          </p:cNvPicPr>
          <p:nvPr/>
        </p:nvPicPr>
        <p:blipFill>
          <a:blip r:embed="rId3"/>
          <a:stretch>
            <a:fillRect/>
          </a:stretch>
        </p:blipFill>
        <p:spPr>
          <a:xfrm>
            <a:off x="6366031" y="1924149"/>
            <a:ext cx="4987769" cy="3802062"/>
          </a:xfrm>
          <a:prstGeom prst="rect">
            <a:avLst/>
          </a:prstGeom>
        </p:spPr>
      </p:pic>
      <p:sp>
        <p:nvSpPr>
          <p:cNvPr id="24" name="Rectangle 23">
            <a:extLst>
              <a:ext uri="{FF2B5EF4-FFF2-40B4-BE49-F238E27FC236}">
                <a16:creationId xmlns:a16="http://schemas.microsoft.com/office/drawing/2014/main" id="{DBA5044D-9961-8A9A-2255-D6FD3C803742}"/>
              </a:ext>
            </a:extLst>
          </p:cNvPr>
          <p:cNvSpPr/>
          <p:nvPr/>
        </p:nvSpPr>
        <p:spPr>
          <a:xfrm>
            <a:off x="8396061" y="1902202"/>
            <a:ext cx="1700045" cy="3310809"/>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ea typeface="PMingLiU" panose="02020500000000000000" pitchFamily="18" charset="-120"/>
                <a:cs typeface="Times New Roman" panose="02020603050405020304" pitchFamily="18" charset="0"/>
              </a:rPr>
              <a:t> </a:t>
            </a:r>
            <a:endParaRPr lang="en-HK" sz="1200">
              <a:effectLst/>
              <a:ea typeface="PMingLiU" panose="02020500000000000000" pitchFamily="18" charset="-120"/>
              <a:cs typeface="Times New Roman" panose="02020603050405020304" pitchFamily="18" charset="0"/>
            </a:endParaRPr>
          </a:p>
        </p:txBody>
      </p:sp>
      <p:sp>
        <p:nvSpPr>
          <p:cNvPr id="26" name="TextBox 25">
            <a:extLst>
              <a:ext uri="{FF2B5EF4-FFF2-40B4-BE49-F238E27FC236}">
                <a16:creationId xmlns:a16="http://schemas.microsoft.com/office/drawing/2014/main" id="{9A9D545D-061C-8281-ADFE-10820BBA25C6}"/>
              </a:ext>
            </a:extLst>
          </p:cNvPr>
          <p:cNvSpPr txBox="1"/>
          <p:nvPr/>
        </p:nvSpPr>
        <p:spPr>
          <a:xfrm>
            <a:off x="1960880" y="5845392"/>
            <a:ext cx="3078480" cy="369332"/>
          </a:xfrm>
          <a:prstGeom prst="rect">
            <a:avLst/>
          </a:prstGeom>
          <a:noFill/>
        </p:spPr>
        <p:txBody>
          <a:bodyPr wrap="square">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maximum heart rate achieved</a:t>
            </a:r>
            <a:endParaRPr lang="en-US" dirty="0"/>
          </a:p>
        </p:txBody>
      </p:sp>
      <p:sp>
        <p:nvSpPr>
          <p:cNvPr id="27" name="TextBox 26">
            <a:extLst>
              <a:ext uri="{FF2B5EF4-FFF2-40B4-BE49-F238E27FC236}">
                <a16:creationId xmlns:a16="http://schemas.microsoft.com/office/drawing/2014/main" id="{848BC34B-A91B-9C04-D4AA-CE10C359C2FF}"/>
              </a:ext>
            </a:extLst>
          </p:cNvPr>
          <p:cNvSpPr txBox="1"/>
          <p:nvPr/>
        </p:nvSpPr>
        <p:spPr>
          <a:xfrm>
            <a:off x="8396061" y="5845392"/>
            <a:ext cx="1595950" cy="369332"/>
          </a:xfrm>
          <a:prstGeom prst="rect">
            <a:avLst/>
          </a:prstGeom>
          <a:noFill/>
        </p:spPr>
        <p:txBody>
          <a:bodyPr wrap="none" rtlCol="0">
            <a:spAutoFit/>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Previous peak</a:t>
            </a:r>
            <a:r>
              <a:rPr lang="en-HK" sz="1800" dirty="0">
                <a:effectLst/>
              </a:rPr>
              <a:t> </a:t>
            </a:r>
            <a:endParaRPr lang="en-US" sz="1800" dirty="0"/>
          </a:p>
        </p:txBody>
      </p:sp>
    </p:spTree>
    <p:extLst>
      <p:ext uri="{BB962C8B-B14F-4D97-AF65-F5344CB8AC3E}">
        <p14:creationId xmlns:p14="http://schemas.microsoft.com/office/powerpoint/2010/main" val="259250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5E49-81DE-633B-4A9D-B25A0D7290E5}"/>
              </a:ext>
            </a:extLst>
          </p:cNvPr>
          <p:cNvSpPr>
            <a:spLocks noGrp="1"/>
          </p:cNvSpPr>
          <p:nvPr>
            <p:ph type="title"/>
          </p:nvPr>
        </p:nvSpPr>
        <p:spPr/>
        <p:txBody>
          <a:bodyPr/>
          <a:lstStyle/>
          <a:p>
            <a:r>
              <a:rPr lang="en-US" dirty="0"/>
              <a:t>Data analysis - PCA</a:t>
            </a:r>
          </a:p>
        </p:txBody>
      </p:sp>
      <p:pic>
        <p:nvPicPr>
          <p:cNvPr id="4" name="Picture 3" descr="Chart, scatter chart&#10;&#10;Description automatically generated">
            <a:extLst>
              <a:ext uri="{FF2B5EF4-FFF2-40B4-BE49-F238E27FC236}">
                <a16:creationId xmlns:a16="http://schemas.microsoft.com/office/drawing/2014/main" id="{B82B169B-2D34-F105-D468-4E2AA0761C26}"/>
              </a:ext>
            </a:extLst>
          </p:cNvPr>
          <p:cNvPicPr>
            <a:picLocks noChangeAspect="1"/>
          </p:cNvPicPr>
          <p:nvPr/>
        </p:nvPicPr>
        <p:blipFill>
          <a:blip r:embed="rId3"/>
          <a:stretch>
            <a:fillRect/>
          </a:stretch>
        </p:blipFill>
        <p:spPr>
          <a:xfrm>
            <a:off x="6627964" y="1243501"/>
            <a:ext cx="5127599" cy="5059594"/>
          </a:xfrm>
          <a:prstGeom prst="rect">
            <a:avLst/>
          </a:prstGeom>
        </p:spPr>
      </p:pic>
      <p:sp>
        <p:nvSpPr>
          <p:cNvPr id="5" name="TextBox 4">
            <a:extLst>
              <a:ext uri="{FF2B5EF4-FFF2-40B4-BE49-F238E27FC236}">
                <a16:creationId xmlns:a16="http://schemas.microsoft.com/office/drawing/2014/main" id="{EBE8706B-4CB7-D001-82A8-BE35A1EAC061}"/>
              </a:ext>
            </a:extLst>
          </p:cNvPr>
          <p:cNvSpPr txBox="1"/>
          <p:nvPr/>
        </p:nvSpPr>
        <p:spPr>
          <a:xfrm>
            <a:off x="746987" y="1619555"/>
            <a:ext cx="5717075" cy="4462760"/>
          </a:xfrm>
          <a:prstGeom prst="rect">
            <a:avLst/>
          </a:prstGeom>
          <a:noFill/>
        </p:spPr>
        <p:txBody>
          <a:bodyPr wrap="square" rtlCol="0">
            <a:spAutoFit/>
          </a:bodyPr>
          <a:lstStyle/>
          <a:p>
            <a:r>
              <a:rPr lang="en-HK" sz="2000" dirty="0">
                <a:latin typeface="Calibri" panose="020F0502020204030204" pitchFamily="34" charset="0"/>
                <a:ea typeface="PMingLiU" panose="02020500000000000000" pitchFamily="18" charset="-120"/>
                <a:cs typeface="Times New Roman" panose="02020603050405020304" pitchFamily="18" charset="0"/>
              </a:rPr>
              <a:t>Principal component analysis (PCA)  used to reduce the dimensionality of such datasets, increasing interpretability but at the same time minimizing information loss</a:t>
            </a:r>
            <a:endParaRPr lang="en-US" sz="2000" dirty="0">
              <a:latin typeface="Calibri" panose="020F0502020204030204" pitchFamily="34" charset="0"/>
              <a:ea typeface="PMingLiU" panose="02020500000000000000" pitchFamily="18" charset="-120"/>
              <a:cs typeface="Times New Roman" panose="02020603050405020304" pitchFamily="18" charset="0"/>
            </a:endParaRPr>
          </a:p>
          <a:p>
            <a:endParaRPr lang="en-US" sz="2000" dirty="0">
              <a:latin typeface="Calibri" panose="020F0502020204030204" pitchFamily="34" charset="0"/>
              <a:ea typeface="PMingLiU" panose="02020500000000000000" pitchFamily="18" charset="-120"/>
              <a:cs typeface="Times New Roman" panose="02020603050405020304" pitchFamily="18" charset="0"/>
            </a:endParaRPr>
          </a:p>
          <a:p>
            <a:r>
              <a:rPr lang="en-US" sz="2000" dirty="0">
                <a:effectLst/>
                <a:latin typeface="Calibri" panose="020F0502020204030204" pitchFamily="34" charset="0"/>
                <a:ea typeface="PMingLiU" panose="02020500000000000000" pitchFamily="18" charset="-120"/>
                <a:cs typeface="Times New Roman" panose="02020603050405020304" pitchFamily="18" charset="0"/>
              </a:rPr>
              <a:t>The PCA plot with the first two PC explains 33% of the variation in the dataset. </a:t>
            </a:r>
            <a:endParaRPr lang="en-US" sz="2000" dirty="0">
              <a:effectLst/>
            </a:endParaRPr>
          </a:p>
          <a:p>
            <a:endParaRPr lang="en-US" dirty="0"/>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clients with a higher chance of having heart disease have move to the left side and the clients with a lower chance of having heart disease have move to the right slide. But in the middle part of the graph, there are some overlaps parts with the two types of clients.</a:t>
            </a:r>
            <a:endParaRPr lang="en-HK"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a:p>
            <a:r>
              <a:rPr lang="en-US" dirty="0"/>
              <a:t>We may consider to use more pcs to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to analyze the data</a:t>
            </a:r>
            <a:r>
              <a:rPr lang="en-HK" dirty="0">
                <a:effectLst/>
              </a:rPr>
              <a:t> </a:t>
            </a:r>
            <a:endParaRPr lang="en-US" dirty="0"/>
          </a:p>
        </p:txBody>
      </p:sp>
      <p:sp>
        <p:nvSpPr>
          <p:cNvPr id="6" name="TextBox 5">
            <a:extLst>
              <a:ext uri="{FF2B5EF4-FFF2-40B4-BE49-F238E27FC236}">
                <a16:creationId xmlns:a16="http://schemas.microsoft.com/office/drawing/2014/main" id="{7DCE00AD-605F-51EE-4121-FB791466238C}"/>
              </a:ext>
            </a:extLst>
          </p:cNvPr>
          <p:cNvSpPr txBox="1"/>
          <p:nvPr/>
        </p:nvSpPr>
        <p:spPr>
          <a:xfrm>
            <a:off x="9618452" y="6123543"/>
            <a:ext cx="604653" cy="307777"/>
          </a:xfrm>
          <a:prstGeom prst="rect">
            <a:avLst/>
          </a:prstGeom>
          <a:noFill/>
        </p:spPr>
        <p:txBody>
          <a:bodyPr wrap="none" rtlCol="0">
            <a:spAutoFit/>
          </a:bodyPr>
          <a:lstStyle/>
          <a:p>
            <a:r>
              <a:rPr lang="en-US" sz="1400" dirty="0"/>
              <a:t>(22%)</a:t>
            </a:r>
          </a:p>
        </p:txBody>
      </p:sp>
      <p:sp>
        <p:nvSpPr>
          <p:cNvPr id="7" name="TextBox 6">
            <a:extLst>
              <a:ext uri="{FF2B5EF4-FFF2-40B4-BE49-F238E27FC236}">
                <a16:creationId xmlns:a16="http://schemas.microsoft.com/office/drawing/2014/main" id="{494EF602-BD75-51FE-3C2B-33784B333AA6}"/>
              </a:ext>
            </a:extLst>
          </p:cNvPr>
          <p:cNvSpPr txBox="1"/>
          <p:nvPr/>
        </p:nvSpPr>
        <p:spPr>
          <a:xfrm>
            <a:off x="6256899" y="3094172"/>
            <a:ext cx="604653" cy="307777"/>
          </a:xfrm>
          <a:prstGeom prst="rect">
            <a:avLst/>
          </a:prstGeom>
          <a:noFill/>
        </p:spPr>
        <p:txBody>
          <a:bodyPr wrap="none" rtlCol="0">
            <a:spAutoFit/>
          </a:bodyPr>
          <a:lstStyle/>
          <a:p>
            <a:r>
              <a:rPr lang="en-US" sz="1400" dirty="0"/>
              <a:t>(11%)</a:t>
            </a:r>
          </a:p>
        </p:txBody>
      </p:sp>
    </p:spTree>
    <p:extLst>
      <p:ext uri="{BB962C8B-B14F-4D97-AF65-F5344CB8AC3E}">
        <p14:creationId xmlns:p14="http://schemas.microsoft.com/office/powerpoint/2010/main" val="35584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2E1A-F1E8-D77F-6B67-6867C1273DF1}"/>
              </a:ext>
            </a:extLst>
          </p:cNvPr>
          <p:cNvSpPr>
            <a:spLocks noGrp="1"/>
          </p:cNvSpPr>
          <p:nvPr>
            <p:ph type="title"/>
          </p:nvPr>
        </p:nvSpPr>
        <p:spPr/>
        <p:txBody>
          <a:bodyPr/>
          <a:lstStyle/>
          <a:p>
            <a:r>
              <a:rPr lang="en-US" dirty="0"/>
              <a:t>Data analysis - LDA</a:t>
            </a:r>
          </a:p>
        </p:txBody>
      </p:sp>
      <p:pic>
        <p:nvPicPr>
          <p:cNvPr id="4" name="Content Placeholder 3" descr="Graphical user interface&#10;&#10;Description automatically generated with low confidence">
            <a:extLst>
              <a:ext uri="{FF2B5EF4-FFF2-40B4-BE49-F238E27FC236}">
                <a16:creationId xmlns:a16="http://schemas.microsoft.com/office/drawing/2014/main" id="{6041898F-1F8B-71B8-E5DE-697FBF2562B7}"/>
              </a:ext>
            </a:extLst>
          </p:cNvPr>
          <p:cNvPicPr>
            <a:picLocks noGrp="1" noChangeAspect="1"/>
          </p:cNvPicPr>
          <p:nvPr>
            <p:ph idx="1"/>
          </p:nvPr>
        </p:nvPicPr>
        <p:blipFill>
          <a:blip r:embed="rId2"/>
          <a:stretch>
            <a:fillRect/>
          </a:stretch>
        </p:blipFill>
        <p:spPr>
          <a:xfrm>
            <a:off x="6096000" y="1568450"/>
            <a:ext cx="5808462" cy="4389601"/>
          </a:xfrm>
          <a:prstGeom prst="rect">
            <a:avLst/>
          </a:prstGeom>
        </p:spPr>
      </p:pic>
      <p:sp>
        <p:nvSpPr>
          <p:cNvPr id="5" name="Rectangle 4">
            <a:extLst>
              <a:ext uri="{FF2B5EF4-FFF2-40B4-BE49-F238E27FC236}">
                <a16:creationId xmlns:a16="http://schemas.microsoft.com/office/drawing/2014/main" id="{591DBC2F-D74D-2C5E-03A9-8BECA72D5875}"/>
              </a:ext>
            </a:extLst>
          </p:cNvPr>
          <p:cNvSpPr/>
          <p:nvPr/>
        </p:nvSpPr>
        <p:spPr>
          <a:xfrm>
            <a:off x="8440796" y="1568450"/>
            <a:ext cx="2368718" cy="4008600"/>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ea typeface="PMingLiU" panose="02020500000000000000" pitchFamily="18" charset="-120"/>
                <a:cs typeface="Times New Roman" panose="02020603050405020304" pitchFamily="18" charset="0"/>
              </a:rPr>
              <a:t> </a:t>
            </a:r>
            <a:endParaRPr lang="en-HK" sz="1200">
              <a:effectLst/>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60B746FE-4AE5-1777-E334-94C85412F256}"/>
              </a:ext>
            </a:extLst>
          </p:cNvPr>
          <p:cNvSpPr txBox="1"/>
          <p:nvPr/>
        </p:nvSpPr>
        <p:spPr>
          <a:xfrm>
            <a:off x="838200" y="1720840"/>
            <a:ext cx="4463143" cy="3631763"/>
          </a:xfrm>
          <a:prstGeom prst="rect">
            <a:avLst/>
          </a:prstGeom>
          <a:noFill/>
        </p:spPr>
        <p:txBody>
          <a:bodyPr wrap="square" rtlCol="0">
            <a:spAutoFit/>
          </a:bodyPr>
          <a:lstStyle/>
          <a:p>
            <a:r>
              <a:rPr lang="en-US" dirty="0">
                <a:latin typeface="Calibri" panose="020F0502020204030204" pitchFamily="34" charset="0"/>
                <a:ea typeface="PMingLiU" panose="02020500000000000000" pitchFamily="18" charset="-120"/>
                <a:cs typeface="Times New Roman" panose="02020603050405020304" pitchFamily="18" charset="0"/>
              </a:rPr>
              <a:t>linear discriminant analysis (LDA) </a:t>
            </a:r>
            <a:r>
              <a:rPr lang="en-HK" dirty="0">
                <a:latin typeface="Calibri" panose="020F0502020204030204" pitchFamily="34" charset="0"/>
                <a:ea typeface="PMingLiU" panose="02020500000000000000" pitchFamily="18" charset="-120"/>
                <a:cs typeface="Times New Roman" panose="02020603050405020304" pitchFamily="18" charset="0"/>
              </a:rPr>
              <a:t>project the features in higher dimension space into a lower dimension space base on their labels .</a:t>
            </a:r>
          </a:p>
          <a:p>
            <a:r>
              <a:rPr lang="en-US" dirty="0">
                <a:latin typeface="Calibri" panose="020F0502020204030204" pitchFamily="34" charset="0"/>
                <a:ea typeface="PMingLiU" panose="02020500000000000000" pitchFamily="18" charset="-120"/>
                <a:cs typeface="Times New Roman" panose="02020603050405020304" pitchFamily="18" charset="0"/>
              </a:rPr>
              <a:t> </a:t>
            </a:r>
            <a:endParaRPr lang="en-HK" dirty="0">
              <a:latin typeface="Calibri" panose="020F0502020204030204" pitchFamily="34" charset="0"/>
              <a:ea typeface="PMingLiU" panose="02020500000000000000" pitchFamily="18" charset="-120"/>
              <a:cs typeface="Times New Roman" panose="02020603050405020304" pitchFamily="18" charset="0"/>
            </a:endParaRPr>
          </a:p>
          <a:p>
            <a:r>
              <a:rPr lang="en-US" sz="2000" dirty="0">
                <a:latin typeface="Calibri" panose="020F0502020204030204" pitchFamily="34" charset="0"/>
                <a:ea typeface="PMingLiU" panose="02020500000000000000" pitchFamily="18" charset="-120"/>
                <a:cs typeface="Times New Roman" panose="02020603050405020304" pitchFamily="18" charset="0"/>
              </a:rPr>
              <a:t>In the LDA plot, the client with less chance of getting heart </a:t>
            </a:r>
            <a:r>
              <a:rPr lang="en-US" sz="2000" dirty="0">
                <a:effectLst/>
                <a:latin typeface="Calibri" panose="020F0502020204030204" pitchFamily="34" charset="0"/>
                <a:ea typeface="PMingLiU" panose="02020500000000000000" pitchFamily="18" charset="-120"/>
                <a:cs typeface="Times New Roman" panose="02020603050405020304" pitchFamily="18" charset="0"/>
              </a:rPr>
              <a:t>disease tends to have a lower value, and the client with a higher chance of getting heart disease tends to have a higher value. But there is some overlap part on the LDA value for both types of clients.</a:t>
            </a:r>
            <a:endParaRPr lang="en-HK" sz="20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Tree>
    <p:extLst>
      <p:ext uri="{BB962C8B-B14F-4D97-AF65-F5344CB8AC3E}">
        <p14:creationId xmlns:p14="http://schemas.microsoft.com/office/powerpoint/2010/main" val="87412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700-1D1C-6D41-0EBA-A604321B6D9B}"/>
              </a:ext>
            </a:extLst>
          </p:cNvPr>
          <p:cNvSpPr>
            <a:spLocks noGrp="1"/>
          </p:cNvSpPr>
          <p:nvPr>
            <p:ph type="title"/>
          </p:nvPr>
        </p:nvSpPr>
        <p:spPr/>
        <p:txBody>
          <a:bodyPr/>
          <a:lstStyle/>
          <a:p>
            <a:r>
              <a:rPr lang="en-US" dirty="0"/>
              <a:t>Data analysis – association rule mining</a:t>
            </a:r>
          </a:p>
        </p:txBody>
      </p:sp>
      <p:sp>
        <p:nvSpPr>
          <p:cNvPr id="3" name="Content Placeholder 2">
            <a:extLst>
              <a:ext uri="{FF2B5EF4-FFF2-40B4-BE49-F238E27FC236}">
                <a16:creationId xmlns:a16="http://schemas.microsoft.com/office/drawing/2014/main" id="{F0CC1CCE-FC64-8280-4F55-28B3B5B2E7E1}"/>
              </a:ext>
            </a:extLst>
          </p:cNvPr>
          <p:cNvSpPr>
            <a:spLocks noGrp="1"/>
          </p:cNvSpPr>
          <p:nvPr>
            <p:ph idx="1"/>
          </p:nvPr>
        </p:nvSpPr>
        <p:spPr>
          <a:xfrm>
            <a:off x="838200" y="1825625"/>
            <a:ext cx="3691071" cy="515923"/>
          </a:xfrm>
        </p:spPr>
        <p:txBody>
          <a:bodyPr/>
          <a:lstStyle/>
          <a:p>
            <a:pPr marL="0" indent="0">
              <a:buNone/>
            </a:pPr>
            <a:r>
              <a:rPr lang="en-US" dirty="0"/>
              <a:t>Convert feature to label</a:t>
            </a:r>
          </a:p>
        </p:txBody>
      </p:sp>
      <p:pic>
        <p:nvPicPr>
          <p:cNvPr id="5" name="Picture 4">
            <a:extLst>
              <a:ext uri="{FF2B5EF4-FFF2-40B4-BE49-F238E27FC236}">
                <a16:creationId xmlns:a16="http://schemas.microsoft.com/office/drawing/2014/main" id="{7F83B4A9-EF51-FBB6-9AD6-9807495286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991844"/>
            <a:ext cx="10237251" cy="1053668"/>
          </a:xfrm>
          <a:prstGeom prst="rect">
            <a:avLst/>
          </a:prstGeom>
        </p:spPr>
      </p:pic>
      <p:sp>
        <p:nvSpPr>
          <p:cNvPr id="6" name="TextBox 5">
            <a:extLst>
              <a:ext uri="{FF2B5EF4-FFF2-40B4-BE49-F238E27FC236}">
                <a16:creationId xmlns:a16="http://schemas.microsoft.com/office/drawing/2014/main" id="{91FB4975-A504-B1CB-7701-29006E081120}"/>
              </a:ext>
            </a:extLst>
          </p:cNvPr>
          <p:cNvSpPr txBox="1"/>
          <p:nvPr/>
        </p:nvSpPr>
        <p:spPr>
          <a:xfrm>
            <a:off x="838200" y="3994305"/>
            <a:ext cx="6081793" cy="830997"/>
          </a:xfrm>
          <a:prstGeom prst="rect">
            <a:avLst/>
          </a:prstGeom>
          <a:noFill/>
        </p:spPr>
        <p:txBody>
          <a:bodyPr wrap="none" rtlCol="0">
            <a:spAutoFit/>
          </a:bodyPr>
          <a:lstStyle/>
          <a:p>
            <a:r>
              <a:rPr lang="en-US" sz="2800" dirty="0"/>
              <a:t>One hot encoding </a:t>
            </a:r>
          </a:p>
          <a:p>
            <a:r>
              <a:rPr lang="en-US" sz="2000" dirty="0"/>
              <a:t>Preform one hot encoding using </a:t>
            </a:r>
            <a:r>
              <a:rPr lang="en-US" sz="2000" dirty="0" err="1"/>
              <a:t>pd.dummies</a:t>
            </a:r>
            <a:r>
              <a:rPr lang="en-US" sz="2000" dirty="0"/>
              <a:t>()  function </a:t>
            </a:r>
          </a:p>
        </p:txBody>
      </p:sp>
      <p:pic>
        <p:nvPicPr>
          <p:cNvPr id="8" name="Picture 7" descr="A picture containing text, scoreboard, monitor&#10;&#10;Description automatically generated">
            <a:extLst>
              <a:ext uri="{FF2B5EF4-FFF2-40B4-BE49-F238E27FC236}">
                <a16:creationId xmlns:a16="http://schemas.microsoft.com/office/drawing/2014/main" id="{FB16D757-BE3B-BD1D-BBFB-BFA7A86C60D8}"/>
              </a:ext>
            </a:extLst>
          </p:cNvPr>
          <p:cNvPicPr>
            <a:picLocks noChangeAspect="1"/>
          </p:cNvPicPr>
          <p:nvPr/>
        </p:nvPicPr>
        <p:blipFill>
          <a:blip r:embed="rId3"/>
          <a:stretch>
            <a:fillRect/>
          </a:stretch>
        </p:blipFill>
        <p:spPr>
          <a:xfrm>
            <a:off x="838200" y="2395393"/>
            <a:ext cx="8017778" cy="1432370"/>
          </a:xfrm>
          <a:prstGeom prst="rect">
            <a:avLst/>
          </a:prstGeom>
        </p:spPr>
      </p:pic>
      <p:sp>
        <p:nvSpPr>
          <p:cNvPr id="9" name="TextBox 8">
            <a:extLst>
              <a:ext uri="{FF2B5EF4-FFF2-40B4-BE49-F238E27FC236}">
                <a16:creationId xmlns:a16="http://schemas.microsoft.com/office/drawing/2014/main" id="{EE24ED9F-02F5-E4E3-7821-EFC522F562A0}"/>
              </a:ext>
            </a:extLst>
          </p:cNvPr>
          <p:cNvSpPr txBox="1"/>
          <p:nvPr/>
        </p:nvSpPr>
        <p:spPr>
          <a:xfrm>
            <a:off x="8940148" y="2083586"/>
            <a:ext cx="3251852" cy="1569660"/>
          </a:xfrm>
          <a:prstGeom prst="rect">
            <a:avLst/>
          </a:prstGeom>
          <a:noFill/>
        </p:spPr>
        <p:txBody>
          <a:bodyPr wrap="none" rtlCol="0">
            <a:spAutoFit/>
          </a:bodyPr>
          <a:lstStyle/>
          <a:p>
            <a:r>
              <a:rPr lang="en-US" sz="2400" dirty="0"/>
              <a:t>Example:</a:t>
            </a:r>
          </a:p>
          <a:p>
            <a:r>
              <a:rPr lang="en-US" sz="2400" dirty="0"/>
              <a:t>Age &lt;=25 </a:t>
            </a:r>
            <a:r>
              <a:rPr lang="en-US" sz="2400" dirty="0">
                <a:sym typeface="Wingdings" pitchFamily="2" charset="2"/>
              </a:rPr>
              <a:t> young</a:t>
            </a:r>
          </a:p>
          <a:p>
            <a:r>
              <a:rPr lang="en-US" sz="2400" dirty="0">
                <a:sym typeface="Wingdings" pitchFamily="2" charset="2"/>
              </a:rPr>
              <a:t>25 &lt; Age &lt;=50  middle</a:t>
            </a:r>
          </a:p>
          <a:p>
            <a:r>
              <a:rPr lang="en-US" sz="2400" dirty="0">
                <a:sym typeface="Wingdings" pitchFamily="2" charset="2"/>
              </a:rPr>
              <a:t>Age &gt;  50  old</a:t>
            </a:r>
            <a:endParaRPr lang="en-US" sz="2400" dirty="0"/>
          </a:p>
        </p:txBody>
      </p:sp>
    </p:spTree>
    <p:extLst>
      <p:ext uri="{BB962C8B-B14F-4D97-AF65-F5344CB8AC3E}">
        <p14:creationId xmlns:p14="http://schemas.microsoft.com/office/powerpoint/2010/main" val="303574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700-1D1C-6D41-0EBA-A604321B6D9B}"/>
              </a:ext>
            </a:extLst>
          </p:cNvPr>
          <p:cNvSpPr>
            <a:spLocks noGrp="1"/>
          </p:cNvSpPr>
          <p:nvPr>
            <p:ph type="title"/>
          </p:nvPr>
        </p:nvSpPr>
        <p:spPr/>
        <p:txBody>
          <a:bodyPr/>
          <a:lstStyle/>
          <a:p>
            <a:r>
              <a:rPr lang="en-US" dirty="0"/>
              <a:t>Data analysis – association rule mining</a:t>
            </a:r>
          </a:p>
        </p:txBody>
      </p:sp>
      <p:sp>
        <p:nvSpPr>
          <p:cNvPr id="3" name="Content Placeholder 2">
            <a:extLst>
              <a:ext uri="{FF2B5EF4-FFF2-40B4-BE49-F238E27FC236}">
                <a16:creationId xmlns:a16="http://schemas.microsoft.com/office/drawing/2014/main" id="{F0CC1CCE-FC64-8280-4F55-28B3B5B2E7E1}"/>
              </a:ext>
            </a:extLst>
          </p:cNvPr>
          <p:cNvSpPr>
            <a:spLocks noGrp="1"/>
          </p:cNvSpPr>
          <p:nvPr>
            <p:ph idx="1"/>
          </p:nvPr>
        </p:nvSpPr>
        <p:spPr>
          <a:xfrm>
            <a:off x="838199" y="1690688"/>
            <a:ext cx="11023364" cy="849209"/>
          </a:xfrm>
        </p:spPr>
        <p:txBody>
          <a:bodyPr>
            <a:normAutofit lnSpcReduction="10000"/>
          </a:bodyPr>
          <a:lstStyle/>
          <a:p>
            <a:pPr marL="0" indent="0">
              <a:buNone/>
            </a:pPr>
            <a:r>
              <a:rPr lang="en-US" dirty="0"/>
              <a:t>Using </a:t>
            </a:r>
            <a:r>
              <a:rPr lang="en-US" dirty="0" err="1"/>
              <a:t>Apriori</a:t>
            </a:r>
            <a:r>
              <a:rPr lang="en-US" dirty="0"/>
              <a:t> algorithm for finding frequent item set with minimum support of </a:t>
            </a:r>
            <a:r>
              <a:rPr lang="en-US" dirty="0">
                <a:solidFill>
                  <a:srgbClr val="00B050"/>
                </a:solidFill>
              </a:rPr>
              <a:t>30%</a:t>
            </a:r>
          </a:p>
        </p:txBody>
      </p:sp>
      <p:sp>
        <p:nvSpPr>
          <p:cNvPr id="4" name="TextBox 3">
            <a:extLst>
              <a:ext uri="{FF2B5EF4-FFF2-40B4-BE49-F238E27FC236}">
                <a16:creationId xmlns:a16="http://schemas.microsoft.com/office/drawing/2014/main" id="{C53FAC7C-7E98-150F-B9FB-9BBB7B509122}"/>
              </a:ext>
            </a:extLst>
          </p:cNvPr>
          <p:cNvSpPr txBox="1"/>
          <p:nvPr/>
        </p:nvSpPr>
        <p:spPr>
          <a:xfrm>
            <a:off x="838199" y="4105132"/>
            <a:ext cx="8723478" cy="800219"/>
          </a:xfrm>
          <a:prstGeom prst="rect">
            <a:avLst/>
          </a:prstGeom>
          <a:noFill/>
        </p:spPr>
        <p:txBody>
          <a:bodyPr wrap="none" rtlCol="0">
            <a:spAutoFit/>
          </a:bodyPr>
          <a:lstStyle/>
          <a:p>
            <a:r>
              <a:rPr lang="en-US" sz="2800" dirty="0"/>
              <a:t>Find the association rule with minimum confidence of  </a:t>
            </a:r>
            <a:r>
              <a:rPr lang="en-US" sz="2800" dirty="0">
                <a:solidFill>
                  <a:srgbClr val="00B050"/>
                </a:solidFill>
              </a:rPr>
              <a:t>80%</a:t>
            </a:r>
          </a:p>
          <a:p>
            <a:endParaRPr lang="en-US" dirty="0"/>
          </a:p>
        </p:txBody>
      </p:sp>
      <p:pic>
        <p:nvPicPr>
          <p:cNvPr id="7" name="Picture 6">
            <a:extLst>
              <a:ext uri="{FF2B5EF4-FFF2-40B4-BE49-F238E27FC236}">
                <a16:creationId xmlns:a16="http://schemas.microsoft.com/office/drawing/2014/main" id="{C6BC011B-DAE7-12F9-8613-93090930B4C9}"/>
              </a:ext>
            </a:extLst>
          </p:cNvPr>
          <p:cNvPicPr>
            <a:picLocks noChangeAspect="1"/>
          </p:cNvPicPr>
          <p:nvPr/>
        </p:nvPicPr>
        <p:blipFill rotWithShape="1">
          <a:blip r:embed="rId2"/>
          <a:srcRect b="64136"/>
          <a:stretch/>
        </p:blipFill>
        <p:spPr>
          <a:xfrm>
            <a:off x="898019" y="2559749"/>
            <a:ext cx="3921809" cy="1506987"/>
          </a:xfrm>
          <a:prstGeom prst="rect">
            <a:avLst/>
          </a:prstGeom>
        </p:spPr>
      </p:pic>
      <p:pic>
        <p:nvPicPr>
          <p:cNvPr id="8" name="Picture 7">
            <a:extLst>
              <a:ext uri="{FF2B5EF4-FFF2-40B4-BE49-F238E27FC236}">
                <a16:creationId xmlns:a16="http://schemas.microsoft.com/office/drawing/2014/main" id="{D2CDFC78-608A-83C0-A8DD-86E790307E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199" y="4842192"/>
            <a:ext cx="10951200" cy="1242414"/>
          </a:xfrm>
          <a:prstGeom prst="rect">
            <a:avLst/>
          </a:prstGeom>
        </p:spPr>
      </p:pic>
    </p:spTree>
    <p:extLst>
      <p:ext uri="{BB962C8B-B14F-4D97-AF65-F5344CB8AC3E}">
        <p14:creationId xmlns:p14="http://schemas.microsoft.com/office/powerpoint/2010/main" val="337767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1483</Words>
  <Application>Microsoft Macintosh PowerPoint</Application>
  <PresentationFormat>Widescreen</PresentationFormat>
  <Paragraphs>152</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COMP4433 Data mining and Data Warehousing individual project</vt:lpstr>
      <vt:lpstr>Objective</vt:lpstr>
      <vt:lpstr>Data description</vt:lpstr>
      <vt:lpstr>Data analysis - EDA</vt:lpstr>
      <vt:lpstr>Data analysis - EDA</vt:lpstr>
      <vt:lpstr>Data analysis - PCA</vt:lpstr>
      <vt:lpstr>Data analysis - LDA</vt:lpstr>
      <vt:lpstr>Data analysis – association rule mining</vt:lpstr>
      <vt:lpstr>Data analysis – association rule mining</vt:lpstr>
      <vt:lpstr>Data analysis – association rule mining</vt:lpstr>
      <vt:lpstr>Data analysis – association rule mining</vt:lpstr>
      <vt:lpstr>Data analysis – association rule mining</vt:lpstr>
      <vt:lpstr>Model Building – Data model selection</vt:lpstr>
      <vt:lpstr>Model Building – Data model selection</vt:lpstr>
      <vt:lpstr>Model Building – Data model selection</vt:lpstr>
      <vt:lpstr>Model Building – Data model selection</vt:lpstr>
      <vt:lpstr>Model Building – Data model selection</vt:lpstr>
      <vt:lpstr>Model performance evaluation</vt:lpstr>
      <vt:lpstr>Model performance evaluation ( Test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COMP4433 Data mining and Data Warehousing individual project</dc:title>
  <dc:creator>LEUNG, ChunKit0306 [Student]</dc:creator>
  <cp:lastModifiedBy>LEUNG, ChunKit0306 [Student]</cp:lastModifiedBy>
  <cp:revision>3</cp:revision>
  <dcterms:created xsi:type="dcterms:W3CDTF">2022-12-09T16:44:25Z</dcterms:created>
  <dcterms:modified xsi:type="dcterms:W3CDTF">2022-12-10T14:16:03Z</dcterms:modified>
</cp:coreProperties>
</file>