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65" r:id="rId5"/>
    <p:sldId id="267" r:id="rId6"/>
    <p:sldId id="268" r:id="rId7"/>
    <p:sldId id="274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2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C1665-F85C-3546-8614-974C2CDF0591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1E4F5-D253-4749-BFF4-1F1EB08B7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27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1E4F5-D253-4749-BFF4-1F1EB08B71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4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 number different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1E4F5-D253-4749-BFF4-1F1EB08B71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6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the</a:t>
            </a:r>
            <a:r>
              <a:rPr lang="en-US" baseline="0" dirty="0" smtClean="0"/>
              <a:t> optimized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1E4F5-D253-4749-BFF4-1F1EB08B71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95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1E4F5-D253-4749-BFF4-1F1EB08B71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1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8E27-84A1-CF49-AE75-3BCF49C0102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B5F7-4A8F-B94C-8C42-5E15AA7D6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8E27-84A1-CF49-AE75-3BCF49C0102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B5F7-4A8F-B94C-8C42-5E15AA7D6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8E27-84A1-CF49-AE75-3BCF49C0102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B5F7-4A8F-B94C-8C42-5E15AA7D6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2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8E27-84A1-CF49-AE75-3BCF49C0102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B5F7-4A8F-B94C-8C42-5E15AA7D6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3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8E27-84A1-CF49-AE75-3BCF49C0102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B5F7-4A8F-B94C-8C42-5E15AA7D6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8E27-84A1-CF49-AE75-3BCF49C0102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B5F7-4A8F-B94C-8C42-5E15AA7D6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2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8E27-84A1-CF49-AE75-3BCF49C0102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B5F7-4A8F-B94C-8C42-5E15AA7D6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4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8E27-84A1-CF49-AE75-3BCF49C0102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B5F7-4A8F-B94C-8C42-5E15AA7D6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8E27-84A1-CF49-AE75-3BCF49C0102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B5F7-4A8F-B94C-8C42-5E15AA7D6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8E27-84A1-CF49-AE75-3BCF49C0102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B5F7-4A8F-B94C-8C42-5E15AA7D6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3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8E27-84A1-CF49-AE75-3BCF49C0102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B5F7-4A8F-B94C-8C42-5E15AA7D6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8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8E27-84A1-CF49-AE75-3BCF49C0102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2B5F7-4A8F-B94C-8C42-5E15AA7D6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7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d_1.jpg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2" y="0"/>
            <a:ext cx="9253332" cy="868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717" y="2639028"/>
            <a:ext cx="77200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venir Next Medium"/>
                <a:cs typeface="Avenir Next Medium"/>
              </a:rPr>
              <a:t>Movie Box Office Prediction Based on IMDB Data</a:t>
            </a:r>
            <a:endParaRPr lang="en-US" sz="4400" b="1" dirty="0">
              <a:latin typeface="Avenir Next Medium"/>
              <a:cs typeface="Avenir Next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8126" y="5555848"/>
            <a:ext cx="2480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Avenir Next Medium"/>
                <a:cs typeface="Avenir Next Medium"/>
              </a:rPr>
              <a:t>Project Luther</a:t>
            </a:r>
          </a:p>
          <a:p>
            <a:pPr algn="ctr"/>
            <a:r>
              <a:rPr lang="en-US" sz="2800" b="1" dirty="0">
                <a:latin typeface="Avenir Next Medium"/>
                <a:cs typeface="Avenir Next Medium"/>
              </a:rPr>
              <a:t>Chun Yang</a:t>
            </a:r>
            <a:endParaRPr lang="en-US" sz="2800" b="1" dirty="0">
              <a:latin typeface="Avenir Next Medium"/>
              <a:cs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27499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venir Next Medium"/>
                <a:cs typeface="Avenir Next Medium"/>
              </a:rPr>
              <a:t/>
            </a:r>
            <a:br>
              <a:rPr lang="en-US" b="1" dirty="0" smtClean="0">
                <a:latin typeface="Avenir Next Medium"/>
                <a:cs typeface="Avenir Next Medium"/>
              </a:rPr>
            </a:br>
            <a:r>
              <a:rPr lang="en-US" b="1" dirty="0" smtClean="0">
                <a:latin typeface="Avenir Next Medium"/>
                <a:cs typeface="Avenir Next Medium"/>
              </a:rPr>
              <a:t>Future Directions</a:t>
            </a:r>
            <a:br>
              <a:rPr lang="en-US" b="1" dirty="0" smtClean="0">
                <a:latin typeface="Avenir Next Medium"/>
                <a:cs typeface="Avenir Next Medium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nearest neighbors </a:t>
            </a:r>
          </a:p>
          <a:p>
            <a:endParaRPr lang="en-US" dirty="0"/>
          </a:p>
          <a:p>
            <a:r>
              <a:rPr lang="en-US" dirty="0" smtClean="0"/>
              <a:t>Kernel approach </a:t>
            </a:r>
            <a:endParaRPr lang="en-US" dirty="0"/>
          </a:p>
        </p:txBody>
      </p:sp>
      <p:pic>
        <p:nvPicPr>
          <p:cNvPr id="7" name="Picture 6" descr="backgroud_1.jpg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2" y="0"/>
            <a:ext cx="9253332" cy="86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85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venir Next Medium"/>
                <a:cs typeface="Avenir Next Medium"/>
              </a:rPr>
              <a:t>Acknowledgement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This would not be possible without your help!</a:t>
            </a:r>
          </a:p>
          <a:p>
            <a:endParaRPr lang="en-US" dirty="0"/>
          </a:p>
          <a:p>
            <a:r>
              <a:rPr lang="en-US" dirty="0" smtClean="0"/>
              <a:t>Instructors: Adam, Jonathan </a:t>
            </a:r>
          </a:p>
          <a:p>
            <a:r>
              <a:rPr lang="en-US" dirty="0" smtClean="0"/>
              <a:t>Advisor: Andrew, </a:t>
            </a:r>
            <a:r>
              <a:rPr lang="en-US" dirty="0" err="1" smtClean="0"/>
              <a:t>Stephany</a:t>
            </a:r>
            <a:r>
              <a:rPr lang="en-US" dirty="0" smtClean="0"/>
              <a:t> </a:t>
            </a:r>
          </a:p>
          <a:p>
            <a:r>
              <a:rPr lang="en-US" dirty="0" smtClean="0"/>
              <a:t>TA: Nick, </a:t>
            </a:r>
            <a:r>
              <a:rPr lang="en-US" dirty="0" err="1" smtClean="0"/>
              <a:t>Jenn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Thanks everyone for being supportive and inspiring!</a:t>
            </a:r>
            <a:endParaRPr lang="en-US" dirty="0"/>
          </a:p>
        </p:txBody>
      </p:sp>
      <p:pic>
        <p:nvPicPr>
          <p:cNvPr id="6" name="Picture 5" descr="backgroud_1.jpg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2" y="0"/>
            <a:ext cx="9253332" cy="86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4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d_1.jpg"/>
          <p:cNvPicPr>
            <a:picLocks noChangeAspect="1"/>
          </p:cNvPicPr>
          <p:nvPr/>
        </p:nvPicPr>
        <p:blipFill>
          <a:blip r:embed="rId3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2" y="0"/>
            <a:ext cx="9253332" cy="868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57162"/>
            <a:ext cx="772005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dirty="0" smtClean="0">
              <a:latin typeface="Arial"/>
              <a:cs typeface="Arial"/>
            </a:endParaRPr>
          </a:p>
          <a:p>
            <a:pPr algn="ctr"/>
            <a:endParaRPr lang="en-US" sz="4400" b="1" dirty="0">
              <a:latin typeface="Arial"/>
              <a:cs typeface="Arial"/>
            </a:endParaRPr>
          </a:p>
          <a:p>
            <a:pPr algn="ctr"/>
            <a:r>
              <a:rPr lang="en-US" sz="4400" b="1" dirty="0" smtClean="0">
                <a:latin typeface="Arial"/>
                <a:cs typeface="Arial"/>
              </a:rPr>
              <a:t>   </a:t>
            </a:r>
          </a:p>
          <a:p>
            <a:pPr algn="ctr"/>
            <a:r>
              <a:rPr lang="en-US" sz="4400" b="1" dirty="0" smtClean="0">
                <a:latin typeface="Arial"/>
                <a:cs typeface="Arial"/>
              </a:rPr>
              <a:t>   </a:t>
            </a:r>
            <a:r>
              <a:rPr lang="en-US" sz="4400" b="1" dirty="0">
                <a:latin typeface="Avenir Next Medium"/>
                <a:cs typeface="Avenir Next Medium"/>
              </a:rPr>
              <a:t>Problem Statement:</a:t>
            </a:r>
          </a:p>
          <a:p>
            <a:pPr algn="ctr"/>
            <a:endParaRPr lang="en-US" sz="4400" b="1" dirty="0" smtClean="0">
              <a:latin typeface="Arial"/>
              <a:cs typeface="Arial"/>
            </a:endParaRPr>
          </a:p>
          <a:p>
            <a:pPr algn="ctr"/>
            <a:endParaRPr lang="en-US" sz="4400" b="1" dirty="0" smtClean="0">
              <a:latin typeface="Arial"/>
              <a:cs typeface="Arial"/>
            </a:endParaRPr>
          </a:p>
          <a:p>
            <a:pPr algn="ctr"/>
            <a:endParaRPr lang="en-US" sz="2800" dirty="0" smtClean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528" y="3750197"/>
            <a:ext cx="7799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b="1" dirty="0">
                <a:latin typeface="Avenir Next Medium"/>
                <a:cs typeface="Avenir Next Medium"/>
              </a:rPr>
              <a:t>Use web scraped IMDB data to predict global movie revenue after opening weekend</a:t>
            </a:r>
          </a:p>
          <a:p>
            <a:pPr algn="ctr"/>
            <a:endParaRPr lang="en-US" sz="2800" b="1" dirty="0">
              <a:latin typeface="Avenir Next Medium"/>
              <a:cs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0869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d_1.jpg"/>
          <p:cNvPicPr>
            <a:picLocks noChangeAspect="1"/>
          </p:cNvPicPr>
          <p:nvPr/>
        </p:nvPicPr>
        <p:blipFill>
          <a:blip r:embed="rId3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2" y="0"/>
            <a:ext cx="9253332" cy="8686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498" y="257950"/>
            <a:ext cx="902014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smtClean="0">
                <a:latin typeface="Avenir Next Medium"/>
                <a:cs typeface="Avenir Next Medium"/>
              </a:rPr>
              <a:t>Approach</a:t>
            </a:r>
          </a:p>
          <a:p>
            <a:pPr>
              <a:lnSpc>
                <a:spcPct val="150000"/>
              </a:lnSpc>
            </a:pPr>
            <a:r>
              <a:rPr lang="en-US" sz="3600" b="1" dirty="0" smtClean="0">
                <a:latin typeface="Avenir Next Medium"/>
                <a:cs typeface="Avenir Next Medium"/>
              </a:rPr>
              <a:t>Data </a:t>
            </a:r>
            <a:r>
              <a:rPr lang="en-US" sz="3600" b="1" dirty="0">
                <a:latin typeface="Avenir Next Medium"/>
                <a:cs typeface="Avenir Next Medium"/>
              </a:rPr>
              <a:t>c</a:t>
            </a:r>
            <a:r>
              <a:rPr lang="en-US" sz="3600" b="1" dirty="0" smtClean="0">
                <a:latin typeface="Avenir Next Medium"/>
                <a:cs typeface="Avenir Next Medium"/>
              </a:rPr>
              <a:t>ollection from IMDB scraping </a:t>
            </a:r>
            <a:endParaRPr lang="en-US" sz="3600" b="1" dirty="0">
              <a:latin typeface="Avenir Next Medium"/>
              <a:cs typeface="Avenir Next Medium"/>
            </a:endParaRPr>
          </a:p>
        </p:txBody>
      </p:sp>
      <p:pic>
        <p:nvPicPr>
          <p:cNvPr id="9" name="Picture 8" descr="Screen Shot 2018-10-11 at 2.11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329356"/>
            <a:ext cx="7581900" cy="42926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587672" y="5020106"/>
            <a:ext cx="1409059" cy="5159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87282" y="5906671"/>
            <a:ext cx="2460892" cy="5159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15036" y="5351087"/>
            <a:ext cx="1865515" cy="515900"/>
          </a:xfrm>
          <a:prstGeom prst="ellipse">
            <a:avLst/>
          </a:prstGeom>
          <a:noFill/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0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d_1.jpg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2" y="0"/>
            <a:ext cx="9253332" cy="8686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498" y="257950"/>
            <a:ext cx="902014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smtClean="0">
                <a:latin typeface="Avenir Next Medium"/>
                <a:cs typeface="Avenir Next Medium"/>
              </a:rPr>
              <a:t>Approach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Avenir Next Medium"/>
                <a:cs typeface="Avenir Next Medium"/>
              </a:rPr>
              <a:t>Data cleaning and exploratory data analysis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3600" y="3182443"/>
            <a:ext cx="8548443" cy="337015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Avenir Next Medium"/>
                <a:cs typeface="Avenir Next Medium"/>
              </a:rPr>
              <a:t>Scraped about </a:t>
            </a:r>
            <a:r>
              <a:rPr lang="en-US" sz="3600" b="1" dirty="0" smtClean="0">
                <a:latin typeface="Avenir Next Medium"/>
                <a:cs typeface="Avenir Next Medium"/>
              </a:rPr>
              <a:t>120,000 </a:t>
            </a:r>
            <a:r>
              <a:rPr lang="en-US" sz="3600" b="1" dirty="0">
                <a:latin typeface="Avenir Next Medium"/>
                <a:cs typeface="Avenir Next Medium"/>
              </a:rPr>
              <a:t>movie </a:t>
            </a:r>
            <a:r>
              <a:rPr lang="en-US" sz="3600" b="1" dirty="0" smtClean="0">
                <a:latin typeface="Avenir Next Medium"/>
                <a:cs typeface="Avenir Next Medium"/>
              </a:rPr>
              <a:t>entries</a:t>
            </a:r>
          </a:p>
          <a:p>
            <a:pPr>
              <a:lnSpc>
                <a:spcPct val="150000"/>
              </a:lnSpc>
            </a:pPr>
            <a:endParaRPr lang="en-US" sz="3600" b="1" dirty="0" smtClean="0">
              <a:latin typeface="Avenir Next Medium"/>
              <a:cs typeface="Avenir Next Medium"/>
            </a:endParaRPr>
          </a:p>
          <a:p>
            <a:pPr>
              <a:lnSpc>
                <a:spcPct val="150000"/>
              </a:lnSpc>
            </a:pPr>
            <a:r>
              <a:rPr lang="en-US" sz="3600" b="1" dirty="0" smtClean="0">
                <a:latin typeface="Avenir Next Medium"/>
                <a:cs typeface="Avenir Next Medium"/>
              </a:rPr>
              <a:t>1200 in training set and 500 in test set </a:t>
            </a:r>
            <a:endParaRPr lang="en-US" sz="3600" b="1" dirty="0">
              <a:latin typeface="Avenir Next Medium"/>
              <a:cs typeface="Avenir Next Medium"/>
            </a:endParaRPr>
          </a:p>
          <a:p>
            <a:pPr>
              <a:lnSpc>
                <a:spcPct val="150000"/>
              </a:lnSpc>
            </a:pPr>
            <a:endParaRPr lang="en-US" sz="3600" b="1" dirty="0">
              <a:latin typeface="Avenir Next Medium"/>
              <a:cs typeface="Avenir Next Medium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909643" y="4206571"/>
            <a:ext cx="1170908" cy="813535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81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r_heatmap_include_genre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5" r="13936"/>
          <a:stretch/>
        </p:blipFill>
        <p:spPr>
          <a:xfrm>
            <a:off x="2016226" y="-79368"/>
            <a:ext cx="7027791" cy="7315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18" y="1885021"/>
            <a:ext cx="22822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Avenir Next Medium"/>
                <a:cs typeface="Avenir Next Medium"/>
              </a:rPr>
              <a:t>Preliminary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venir Next Medium"/>
                <a:cs typeface="Avenir Next Medium"/>
              </a:rPr>
              <a:t>E</a:t>
            </a:r>
            <a:r>
              <a:rPr lang="en-US" sz="2400" b="1" dirty="0" smtClean="0">
                <a:latin typeface="Avenir Next Medium"/>
                <a:cs typeface="Avenir Next Medium"/>
              </a:rPr>
              <a:t>xploratory Data Analysis </a:t>
            </a:r>
            <a:endParaRPr lang="en-US" sz="2400" b="1" dirty="0">
              <a:latin typeface="Avenir Next Medium"/>
              <a:cs typeface="Avenir Next Medium"/>
            </a:endParaRP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480084"/>
            <a:ext cx="2286597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Avenir Next Medium"/>
                <a:cs typeface="Avenir Next Medium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88072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d_1.jpg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2" y="0"/>
            <a:ext cx="9253332" cy="8686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498" y="257950"/>
            <a:ext cx="902014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smtClean="0">
                <a:latin typeface="Avenir Next Medium"/>
                <a:cs typeface="Avenir Next Medium"/>
              </a:rPr>
              <a:t>Approach</a:t>
            </a:r>
          </a:p>
          <a:p>
            <a:pPr>
              <a:lnSpc>
                <a:spcPct val="150000"/>
              </a:lnSpc>
            </a:pPr>
            <a:r>
              <a:rPr lang="en-US" sz="3600" b="1" dirty="0" smtClean="0">
                <a:latin typeface="Avenir Next Medium"/>
                <a:cs typeface="Avenir Next Medium"/>
              </a:rPr>
              <a:t>Feature </a:t>
            </a:r>
          </a:p>
          <a:p>
            <a:pPr>
              <a:lnSpc>
                <a:spcPct val="150000"/>
              </a:lnSpc>
            </a:pPr>
            <a:r>
              <a:rPr lang="en-US" sz="3600" b="1" dirty="0" smtClean="0">
                <a:latin typeface="Avenir Next Medium"/>
                <a:cs typeface="Avenir Next Medium"/>
              </a:rPr>
              <a:t>selection </a:t>
            </a:r>
            <a:endParaRPr lang="en-US" sz="3600" b="1" dirty="0">
              <a:latin typeface="Avenir Next Medium"/>
              <a:cs typeface="Avenir Next Medium"/>
            </a:endParaRPr>
          </a:p>
        </p:txBody>
      </p:sp>
      <p:pic>
        <p:nvPicPr>
          <p:cNvPr id="2" name="Picture 1" descr="Screen Shot 2018-10-11 at 2.38.5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/>
          <a:stretch/>
        </p:blipFill>
        <p:spPr>
          <a:xfrm>
            <a:off x="3036423" y="297634"/>
            <a:ext cx="5968656" cy="6400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04063" y="3174770"/>
            <a:ext cx="595377" cy="335335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30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d_1.jpg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2" y="0"/>
            <a:ext cx="9253332" cy="8686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498" y="257950"/>
            <a:ext cx="902014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smtClean="0">
                <a:latin typeface="Avenir Next Medium"/>
                <a:cs typeface="Avenir Next Medium"/>
              </a:rPr>
              <a:t>Approach</a:t>
            </a:r>
          </a:p>
          <a:p>
            <a:pPr>
              <a:lnSpc>
                <a:spcPct val="150000"/>
              </a:lnSpc>
            </a:pPr>
            <a:r>
              <a:rPr lang="en-US" sz="3600" b="1" dirty="0" smtClean="0">
                <a:latin typeface="Avenir Next Medium"/>
                <a:cs typeface="Avenir Next Medium"/>
              </a:rPr>
              <a:t>Feature </a:t>
            </a:r>
          </a:p>
          <a:p>
            <a:pPr>
              <a:lnSpc>
                <a:spcPct val="150000"/>
              </a:lnSpc>
            </a:pPr>
            <a:r>
              <a:rPr lang="en-US" sz="3600" b="1" dirty="0" smtClean="0">
                <a:latin typeface="Avenir Next Medium"/>
                <a:cs typeface="Avenir Next Medium"/>
              </a:rPr>
              <a:t>selection </a:t>
            </a:r>
            <a:endParaRPr lang="en-US" sz="3600" b="1" dirty="0">
              <a:latin typeface="Avenir Next Medium"/>
              <a:cs typeface="Avenir Next Medium"/>
            </a:endParaRPr>
          </a:p>
        </p:txBody>
      </p:sp>
      <p:pic>
        <p:nvPicPr>
          <p:cNvPr id="2" name="Picture 1" descr="Screen Shot 2018-10-11 at 2.38.5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/>
          <a:stretch/>
        </p:blipFill>
        <p:spPr>
          <a:xfrm>
            <a:off x="3036423" y="297634"/>
            <a:ext cx="5968656" cy="6400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04063" y="3174770"/>
            <a:ext cx="595377" cy="335335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36423" y="1091327"/>
            <a:ext cx="2004436" cy="2083443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2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d_1.jpg"/>
          <p:cNvPicPr>
            <a:picLocks noChangeAspect="1"/>
          </p:cNvPicPr>
          <p:nvPr/>
        </p:nvPicPr>
        <p:blipFill>
          <a:blip r:embed="rId3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2" y="0"/>
            <a:ext cx="9253332" cy="8686800"/>
          </a:xfrm>
          <a:prstGeom prst="rect">
            <a:avLst/>
          </a:prstGeom>
        </p:spPr>
      </p:pic>
      <p:pic>
        <p:nvPicPr>
          <p:cNvPr id="11" name="Picture 10" descr="Screen Shot 2018-10-11 at 3.48.15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"/>
          <a:stretch/>
        </p:blipFill>
        <p:spPr>
          <a:xfrm>
            <a:off x="1051833" y="2286000"/>
            <a:ext cx="6944008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498" y="-158738"/>
            <a:ext cx="9020142" cy="27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smtClean="0">
                <a:latin typeface="Avenir Next Medium"/>
                <a:cs typeface="Avenir Next Medium"/>
              </a:rPr>
              <a:t>Approach</a:t>
            </a:r>
          </a:p>
          <a:p>
            <a:pPr>
              <a:lnSpc>
                <a:spcPct val="150000"/>
              </a:lnSpc>
            </a:pPr>
            <a:r>
              <a:rPr lang="en-US" sz="2800" b="1" dirty="0" err="1" smtClean="0">
                <a:latin typeface="Avenir Next Medium"/>
                <a:cs typeface="Avenir Next Medium"/>
              </a:rPr>
              <a:t>Hyperparameter</a:t>
            </a:r>
            <a:r>
              <a:rPr lang="en-US" sz="2800" b="1" dirty="0">
                <a:latin typeface="Avenir Next Medium"/>
                <a:cs typeface="Avenir Next Medium"/>
              </a:rPr>
              <a:t> </a:t>
            </a:r>
            <a:r>
              <a:rPr lang="en-US" sz="2800" b="1" dirty="0" smtClean="0">
                <a:latin typeface="Avenir Next Medium"/>
                <a:cs typeface="Avenir Next Medium"/>
              </a:rPr>
              <a:t>optimization by cross validation</a:t>
            </a:r>
          </a:p>
          <a:p>
            <a:pPr>
              <a:lnSpc>
                <a:spcPct val="150000"/>
              </a:lnSpc>
            </a:pPr>
            <a:endParaRPr lang="en-US" sz="4400" b="1" dirty="0" smtClean="0">
              <a:latin typeface="Avenir Next Medium"/>
              <a:cs typeface="Avenir Next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4727" y="2734657"/>
            <a:ext cx="131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Adjusted R</a:t>
            </a:r>
            <a:r>
              <a:rPr lang="en-US" b="1" baseline="30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b="1" baseline="30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8943" y="5529666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MSE</a:t>
            </a:r>
            <a:endParaRPr lang="en-US" b="1" baseline="300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7464" y="1519577"/>
            <a:ext cx="4586461" cy="70275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Avenir Next Medium"/>
                <a:cs typeface="Avenir Next Medium"/>
              </a:rPr>
              <a:t>Degree = 2   </a:t>
            </a:r>
            <a:r>
              <a:rPr lang="en-US" sz="2800" b="1" dirty="0" err="1">
                <a:latin typeface="Avenir Next Medium"/>
                <a:cs typeface="Avenir Next Medium"/>
              </a:rPr>
              <a:t>lamda</a:t>
            </a:r>
            <a:r>
              <a:rPr lang="en-US" sz="2800" b="1" dirty="0">
                <a:latin typeface="Avenir Next Medium"/>
                <a:cs typeface="Avenir Next Medium"/>
              </a:rPr>
              <a:t> = 0.02</a:t>
            </a:r>
            <a:endParaRPr lang="en-US" sz="2800" b="1" dirty="0">
              <a:latin typeface="Avenir Next Medium"/>
              <a:cs typeface="Avenir Next Medium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63974" y="2415931"/>
            <a:ext cx="0" cy="393192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71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d_1.jpg"/>
          <p:cNvPicPr>
            <a:picLocks noChangeAspect="1"/>
          </p:cNvPicPr>
          <p:nvPr/>
        </p:nvPicPr>
        <p:blipFill>
          <a:blip r:embed="rId3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2" y="0"/>
            <a:ext cx="9253332" cy="8686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498" y="-158738"/>
            <a:ext cx="9020142" cy="20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smtClean="0">
                <a:latin typeface="Avenir Next Medium"/>
                <a:cs typeface="Avenir Next Medium"/>
              </a:rPr>
              <a:t>Model Performance</a:t>
            </a:r>
          </a:p>
          <a:p>
            <a:pPr>
              <a:lnSpc>
                <a:spcPct val="150000"/>
              </a:lnSpc>
            </a:pPr>
            <a:endParaRPr lang="en-US" sz="4400" b="1" dirty="0" smtClean="0">
              <a:latin typeface="Avenir Next Medium"/>
              <a:cs typeface="Avenir Next Medium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85774"/>
              </p:ext>
            </p:extLst>
          </p:nvPr>
        </p:nvGraphicFramePr>
        <p:xfrm>
          <a:off x="873219" y="948375"/>
          <a:ext cx="7223910" cy="19202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466106"/>
                <a:gridCol w="1718201"/>
                <a:gridCol w="2233625"/>
                <a:gridCol w="1805978"/>
              </a:tblGrid>
              <a:tr h="621431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2400" baseline="30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2400" baseline="30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rial"/>
                          <a:cs typeface="Arial"/>
                        </a:rPr>
                        <a:t>Adjusted R</a:t>
                      </a:r>
                      <a:r>
                        <a:rPr lang="en-US" sz="2400" baseline="30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2400" baseline="30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rial"/>
                          <a:cs typeface="Arial"/>
                        </a:rPr>
                        <a:t>MSE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96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rial"/>
                          <a:cs typeface="Arial"/>
                        </a:rPr>
                        <a:t>Training 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rial"/>
                          <a:cs typeface="Arial"/>
                        </a:rPr>
                        <a:t>0.810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rial"/>
                          <a:cs typeface="Arial"/>
                        </a:rPr>
                        <a:t>0.807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rial"/>
                          <a:cs typeface="Arial"/>
                        </a:rPr>
                        <a:t>0.189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96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rial"/>
                          <a:cs typeface="Arial"/>
                        </a:rPr>
                        <a:t>Test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rial"/>
                          <a:cs typeface="Arial"/>
                        </a:rPr>
                        <a:t>0.735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rial"/>
                          <a:cs typeface="Arial"/>
                        </a:rPr>
                        <a:t>0.725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rial"/>
                          <a:cs typeface="Arial"/>
                        </a:rPr>
                        <a:t>0.583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 descr="Screen Shot 2018-10-11 at 4.47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85" y="3021819"/>
            <a:ext cx="5727320" cy="3657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07332" y="6487111"/>
            <a:ext cx="79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Actual 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140215" y="4595753"/>
            <a:ext cx="110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Predicted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603986" y="4861598"/>
            <a:ext cx="801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Avatar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32575" y="5690247"/>
            <a:ext cx="82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Frozen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25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153</Words>
  <Application>Microsoft Macintosh PowerPoint</Application>
  <PresentationFormat>On-screen Show (4:3)</PresentationFormat>
  <Paragraphs>64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Future Directions </vt:lpstr>
      <vt:lpstr>Acknowledgement </vt:lpstr>
    </vt:vector>
  </TitlesOfParts>
  <Company>University of California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Chun Yang</dc:creator>
  <cp:lastModifiedBy>Chun Yang</cp:lastModifiedBy>
  <cp:revision>30</cp:revision>
  <dcterms:created xsi:type="dcterms:W3CDTF">2018-10-11T04:28:51Z</dcterms:created>
  <dcterms:modified xsi:type="dcterms:W3CDTF">2018-10-12T22:33:07Z</dcterms:modified>
</cp:coreProperties>
</file>