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07" r:id="rId2"/>
    <p:sldId id="309" r:id="rId3"/>
    <p:sldId id="265" r:id="rId4"/>
    <p:sldId id="264" r:id="rId5"/>
    <p:sldId id="283" r:id="rId6"/>
    <p:sldId id="310" r:id="rId7"/>
    <p:sldId id="311" r:id="rId8"/>
    <p:sldId id="312" r:id="rId9"/>
    <p:sldId id="313" r:id="rId10"/>
    <p:sldId id="314" r:id="rId11"/>
    <p:sldId id="315" r:id="rId12"/>
    <p:sldId id="284" r:id="rId13"/>
    <p:sldId id="316" r:id="rId14"/>
    <p:sldId id="317" r:id="rId15"/>
    <p:sldId id="318" r:id="rId16"/>
    <p:sldId id="319" r:id="rId17"/>
    <p:sldId id="320" r:id="rId18"/>
    <p:sldId id="321" r:id="rId19"/>
    <p:sldId id="270" r:id="rId20"/>
    <p:sldId id="322" r:id="rId21"/>
    <p:sldId id="323" r:id="rId22"/>
    <p:sldId id="324" r:id="rId23"/>
    <p:sldId id="303" r:id="rId24"/>
    <p:sldId id="325" r:id="rId25"/>
    <p:sldId id="27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316"/>
    <a:srgbClr val="B8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67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8032E-2C3E-104E-86E7-FA4E7212FF19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001CD-856A-F246-999B-F1B7DEFC9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01CD-856A-F246-999B-F1B7DEFC9F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01CD-856A-F246-999B-F1B7DEFC9F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01CD-856A-F246-999B-F1B7DEFC9F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01CD-856A-F246-999B-F1B7DEFC9F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01CD-856A-F246-999B-F1B7DEFC9F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001CD-856A-F246-999B-F1B7DEFC9F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2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E8C6-BEA3-BC4E-8214-BEDBFFCB2D4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632-7FB7-9E42-8FC8-DC273017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E8C6-BEA3-BC4E-8214-BEDBFFCB2D4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632-7FB7-9E42-8FC8-DC273017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1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E8C6-BEA3-BC4E-8214-BEDBFFCB2D4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632-7FB7-9E42-8FC8-DC273017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E8C6-BEA3-BC4E-8214-BEDBFFCB2D4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632-7FB7-9E42-8FC8-DC273017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E8C6-BEA3-BC4E-8214-BEDBFFCB2D4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632-7FB7-9E42-8FC8-DC273017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E8C6-BEA3-BC4E-8214-BEDBFFCB2D4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632-7FB7-9E42-8FC8-DC273017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E8C6-BEA3-BC4E-8214-BEDBFFCB2D4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632-7FB7-9E42-8FC8-DC273017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E8C6-BEA3-BC4E-8214-BEDBFFCB2D4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632-7FB7-9E42-8FC8-DC273017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E8C6-BEA3-BC4E-8214-BEDBFFCB2D4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632-7FB7-9E42-8FC8-DC273017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E8C6-BEA3-BC4E-8214-BEDBFFCB2D4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632-7FB7-9E42-8FC8-DC273017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2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E8C6-BEA3-BC4E-8214-BEDBFFCB2D4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D632-7FB7-9E42-8FC8-DC273017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E8C6-BEA3-BC4E-8214-BEDBFFCB2D40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D632-7FB7-9E42-8FC8-DC273017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8" r="16410" b="38588"/>
          <a:stretch/>
        </p:blipFill>
        <p:spPr>
          <a:xfrm>
            <a:off x="0" y="-32534"/>
            <a:ext cx="9287971" cy="5615427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182437" y="2820088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Review Analysis</a:t>
            </a:r>
          </a:p>
          <a:p>
            <a:endParaRPr lang="en-US" sz="4000" dirty="0" smtClean="0">
              <a:solidFill>
                <a:srgbClr val="FFFFFF"/>
              </a:solidFill>
              <a:latin typeface="Arial Rounded MT Bold"/>
              <a:cs typeface="Arial Rounded MT Bold"/>
            </a:endParaRPr>
          </a:p>
          <a:p>
            <a:endParaRPr lang="en-US" sz="4000" dirty="0" smtClean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10" name="Picture 9" descr="Yelp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50" y="135088"/>
            <a:ext cx="4697260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7520" y="4000352"/>
            <a:ext cx="15151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Chun Yang</a:t>
            </a:r>
          </a:p>
          <a:p>
            <a:pPr algn="ctr">
              <a:lnSpc>
                <a:spcPct val="140000"/>
              </a:lnSpc>
            </a:pPr>
            <a:endParaRPr lang="en-US" dirty="0" smtClean="0">
              <a:latin typeface="Arial Rounded MT Bold"/>
              <a:cs typeface="Arial Rounded MT Bol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02096" y="1679223"/>
            <a:ext cx="168628" cy="3028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0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tored Data 3"/>
          <p:cNvSpPr/>
          <p:nvPr/>
        </p:nvSpPr>
        <p:spPr>
          <a:xfrm>
            <a:off x="232224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ored Data 4"/>
          <p:cNvSpPr/>
          <p:nvPr/>
        </p:nvSpPr>
        <p:spPr>
          <a:xfrm>
            <a:off x="1936846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ored Data 5"/>
          <p:cNvSpPr/>
          <p:nvPr/>
        </p:nvSpPr>
        <p:spPr>
          <a:xfrm>
            <a:off x="3630179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1001" y="1853995"/>
            <a:ext cx="14670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Train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Word2Vec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460" y="1757548"/>
            <a:ext cx="1505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Convert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Sentences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To Vectors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pic>
        <p:nvPicPr>
          <p:cNvPr id="35" name="Picture 34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114439" y="-261326"/>
            <a:ext cx="9287971" cy="1476955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Topic Modeling with Word2Vec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1238" y="1801858"/>
            <a:ext cx="147821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err="1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Kmeans</a:t>
            </a: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Clustering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3444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tored Data 3"/>
          <p:cNvSpPr/>
          <p:nvPr/>
        </p:nvSpPr>
        <p:spPr>
          <a:xfrm>
            <a:off x="232224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ored Data 4"/>
          <p:cNvSpPr/>
          <p:nvPr/>
        </p:nvSpPr>
        <p:spPr>
          <a:xfrm>
            <a:off x="1936846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ored Data 5"/>
          <p:cNvSpPr/>
          <p:nvPr/>
        </p:nvSpPr>
        <p:spPr>
          <a:xfrm>
            <a:off x="3630179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ored Data 6"/>
          <p:cNvSpPr/>
          <p:nvPr/>
        </p:nvSpPr>
        <p:spPr>
          <a:xfrm>
            <a:off x="5306579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1001" y="1853995"/>
            <a:ext cx="14670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Train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Word2Vec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460" y="1757548"/>
            <a:ext cx="1505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Convert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Sentences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To Vectors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6957" y="1583553"/>
            <a:ext cx="1347863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Identify Words to Represent</a:t>
            </a:r>
          </a:p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Centroids</a:t>
            </a:r>
            <a:endParaRPr lang="en-US" sz="16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pic>
        <p:nvPicPr>
          <p:cNvPr id="35" name="Picture 34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114439" y="-261326"/>
            <a:ext cx="9287971" cy="1476955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Topic Modeling with Word2Vec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1238" y="1801858"/>
            <a:ext cx="147821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err="1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Kmeans</a:t>
            </a: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Clustering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3444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tored Data 3"/>
          <p:cNvSpPr/>
          <p:nvPr/>
        </p:nvSpPr>
        <p:spPr>
          <a:xfrm>
            <a:off x="232224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ored Data 4"/>
          <p:cNvSpPr/>
          <p:nvPr/>
        </p:nvSpPr>
        <p:spPr>
          <a:xfrm>
            <a:off x="1936846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ored Data 5"/>
          <p:cNvSpPr/>
          <p:nvPr/>
        </p:nvSpPr>
        <p:spPr>
          <a:xfrm>
            <a:off x="3630179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ored Data 6"/>
          <p:cNvSpPr/>
          <p:nvPr/>
        </p:nvSpPr>
        <p:spPr>
          <a:xfrm>
            <a:off x="5306579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1001" y="1853995"/>
            <a:ext cx="14670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Train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Word2Vec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460" y="1757548"/>
            <a:ext cx="1505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Convert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Sentences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To Vectors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6957" y="1583553"/>
            <a:ext cx="1347863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Identify Words to Represent</a:t>
            </a:r>
          </a:p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Centroids</a:t>
            </a:r>
            <a:endParaRPr lang="en-US" sz="16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37353" y="3377216"/>
            <a:ext cx="2747283" cy="1377904"/>
            <a:chOff x="4107537" y="3377216"/>
            <a:chExt cx="2747283" cy="1377904"/>
          </a:xfrm>
        </p:grpSpPr>
        <p:sp>
          <p:nvSpPr>
            <p:cNvPr id="3" name="Oval 2"/>
            <p:cNvSpPr/>
            <p:nvPr/>
          </p:nvSpPr>
          <p:spPr>
            <a:xfrm>
              <a:off x="4107537" y="3377216"/>
              <a:ext cx="2747283" cy="1377904"/>
            </a:xfrm>
            <a:prstGeom prst="ellipse">
              <a:avLst/>
            </a:prstGeom>
            <a:noFill/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4470" y="3963338"/>
              <a:ext cx="990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B81313"/>
                  </a:solidFill>
                  <a:latin typeface="Arial Rounded MT Bold"/>
                  <a:ea typeface="+mj-ea"/>
                  <a:cs typeface="Arial Rounded MT Bold"/>
                </a:rPr>
                <a:t>Drinks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33496" y="3691765"/>
              <a:ext cx="1137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Arial Rounded MT Bold"/>
                  <a:ea typeface="+mj-ea"/>
                  <a:cs typeface="Arial Rounded MT Bold"/>
                </a:rPr>
                <a:t>iced_tea</a:t>
              </a:r>
              <a:endParaRPr lang="en-US" dirty="0">
                <a:latin typeface="Arial Rounded MT Bold"/>
                <a:ea typeface="+mj-ea"/>
                <a:cs typeface="Arial Rounded MT Bol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06247" y="3449201"/>
              <a:ext cx="1496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 Rounded MT Bold"/>
                  <a:ea typeface="+mj-ea"/>
                  <a:cs typeface="Arial Rounded MT Bold"/>
                </a:rPr>
                <a:t>champagne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02420" y="4108575"/>
              <a:ext cx="730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 Rounded MT Bold"/>
                  <a:ea typeface="+mj-ea"/>
                  <a:cs typeface="Arial Rounded MT Bold"/>
                </a:rPr>
                <a:t>soda</a:t>
              </a:r>
              <a:endParaRPr lang="en-US" dirty="0">
                <a:latin typeface="Arial Rounded MT Bold"/>
                <a:ea typeface="+mj-ea"/>
                <a:cs typeface="Arial Rounded MT Bold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39445" y="4293241"/>
              <a:ext cx="1286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 Rounded MT Bold"/>
                  <a:ea typeface="+mj-ea"/>
                  <a:cs typeface="Arial Rounded MT Bold"/>
                </a:rPr>
                <a:t>lemonade</a:t>
              </a:r>
              <a:endParaRPr lang="en-US" dirty="0">
                <a:latin typeface="Arial Rounded MT Bold"/>
                <a:ea typeface="+mj-ea"/>
                <a:cs typeface="Arial Rounded MT Bol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4479" y="3876431"/>
              <a:ext cx="721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 Rounded MT Bold"/>
                  <a:ea typeface="+mj-ea"/>
                  <a:cs typeface="Arial Rounded MT Bold"/>
                </a:rPr>
                <a:t>coke</a:t>
              </a:r>
              <a:endParaRPr lang="en-US" dirty="0">
                <a:latin typeface="Arial Rounded MT Bold"/>
                <a:ea typeface="+mj-ea"/>
                <a:cs typeface="Arial Rounded MT Bold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37036" y="3370163"/>
            <a:ext cx="2747283" cy="1377904"/>
            <a:chOff x="4107537" y="3377216"/>
            <a:chExt cx="2747283" cy="1377904"/>
          </a:xfrm>
        </p:grpSpPr>
        <p:sp>
          <p:nvSpPr>
            <p:cNvPr id="20" name="Oval 19"/>
            <p:cNvSpPr/>
            <p:nvPr/>
          </p:nvSpPr>
          <p:spPr>
            <a:xfrm>
              <a:off x="4107537" y="3377216"/>
              <a:ext cx="2747283" cy="1377904"/>
            </a:xfrm>
            <a:prstGeom prst="ellipse">
              <a:avLst/>
            </a:prstGeom>
            <a:noFill/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8518" y="4003865"/>
              <a:ext cx="1404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81313"/>
                  </a:solidFill>
                  <a:latin typeface="Arial Rounded MT Bold"/>
                  <a:ea typeface="+mj-ea"/>
                  <a:cs typeface="Arial Rounded MT Bold"/>
                </a:rPr>
                <a:t>Employee</a:t>
              </a:r>
              <a:endParaRPr lang="en-US" sz="2000" dirty="0">
                <a:solidFill>
                  <a:srgbClr val="B81313"/>
                </a:solidFill>
                <a:latin typeface="Arial Rounded MT Bold"/>
                <a:ea typeface="+mj-ea"/>
                <a:cs typeface="Arial Rounded MT Bol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86623" y="3691765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 Rounded MT Bold"/>
                  <a:ea typeface="+mj-ea"/>
                  <a:cs typeface="Arial Rounded MT Bold"/>
                </a:rPr>
                <a:t>cashier</a:t>
              </a:r>
              <a:endParaRPr lang="en-US" dirty="0">
                <a:latin typeface="Arial Rounded MT Bold"/>
                <a:ea typeface="+mj-ea"/>
                <a:cs typeface="Arial Rounded MT Bol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9566" y="3449201"/>
              <a:ext cx="989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 Rounded MT Bold"/>
                  <a:ea typeface="+mj-ea"/>
                  <a:cs typeface="Arial Rounded MT Bold"/>
                </a:rPr>
                <a:t>woman</a:t>
              </a:r>
              <a:endParaRPr lang="en-US" dirty="0">
                <a:latin typeface="Arial Rounded MT Bold"/>
                <a:ea typeface="+mj-ea"/>
                <a:cs typeface="Arial Rounded MT Bold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94281" y="4293241"/>
              <a:ext cx="1176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 Rounded MT Bold"/>
                  <a:ea typeface="+mj-ea"/>
                  <a:cs typeface="Arial Rounded MT Bold"/>
                </a:rPr>
                <a:t>manager</a:t>
              </a:r>
              <a:endParaRPr lang="en-US" dirty="0">
                <a:latin typeface="Arial Rounded MT Bold"/>
                <a:ea typeface="+mj-ea"/>
                <a:cs typeface="Arial Rounded MT Bold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21994" y="3876431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 Rounded MT Bold"/>
                  <a:ea typeface="+mj-ea"/>
                  <a:cs typeface="Arial Rounded MT Bold"/>
                </a:rPr>
                <a:t>worker</a:t>
              </a:r>
              <a:endParaRPr lang="en-US" dirty="0">
                <a:latin typeface="Arial Rounded MT Bold"/>
                <a:ea typeface="+mj-ea"/>
                <a:cs typeface="Arial Rounded MT Bold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1001" y="3377216"/>
            <a:ext cx="2747283" cy="1377904"/>
            <a:chOff x="4107537" y="3377216"/>
            <a:chExt cx="2747283" cy="1377904"/>
          </a:xfrm>
        </p:grpSpPr>
        <p:sp>
          <p:nvSpPr>
            <p:cNvPr id="28" name="Oval 27"/>
            <p:cNvSpPr/>
            <p:nvPr/>
          </p:nvSpPr>
          <p:spPr>
            <a:xfrm>
              <a:off x="4107537" y="3377216"/>
              <a:ext cx="2747283" cy="1377904"/>
            </a:xfrm>
            <a:prstGeom prst="ellipse">
              <a:avLst/>
            </a:prstGeom>
            <a:noFill/>
            <a:ln w="571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85594" y="3963338"/>
              <a:ext cx="7999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B81313"/>
                  </a:solidFill>
                  <a:latin typeface="Arial Rounded MT Bold"/>
                  <a:ea typeface="+mj-ea"/>
                  <a:cs typeface="Arial Rounded MT Bold"/>
                </a:rPr>
                <a:t>Food</a:t>
              </a:r>
              <a:endParaRPr lang="en-US" sz="2000" dirty="0">
                <a:solidFill>
                  <a:srgbClr val="B81313"/>
                </a:solidFill>
                <a:latin typeface="Arial Rounded MT Bold"/>
                <a:ea typeface="+mj-ea"/>
                <a:cs typeface="Arial Rounded MT Bold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31080" y="3691765"/>
              <a:ext cx="742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 Rounded MT Bold"/>
                  <a:ea typeface="+mj-ea"/>
                  <a:cs typeface="Arial Rounded MT Bold"/>
                </a:rPr>
                <a:t>Stew</a:t>
              </a:r>
              <a:endParaRPr lang="en-US" dirty="0">
                <a:latin typeface="Arial Rounded MT Bold"/>
                <a:ea typeface="+mj-ea"/>
                <a:cs typeface="Arial Rounded MT Bold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05521" y="344920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 Rounded MT Bold"/>
                  <a:ea typeface="+mj-ea"/>
                  <a:cs typeface="Arial Rounded MT Bold"/>
                </a:rPr>
                <a:t>Pork</a:t>
              </a:r>
              <a:endParaRPr lang="en-US" dirty="0">
                <a:latin typeface="Arial Rounded MT Bold"/>
                <a:ea typeface="+mj-ea"/>
                <a:cs typeface="Arial Rounded MT Bold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14960" y="4081557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 Rounded MT Bold"/>
                  <a:ea typeface="+mj-ea"/>
                  <a:cs typeface="Arial Rounded MT Bold"/>
                </a:rPr>
                <a:t>skillet</a:t>
              </a:r>
              <a:endParaRPr lang="en-US" dirty="0">
                <a:latin typeface="Arial Rounded MT Bold"/>
                <a:ea typeface="+mj-ea"/>
                <a:cs typeface="Arial Rounded MT Bold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84831" y="4279732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Arial Rounded MT Bold"/>
                  <a:ea typeface="+mj-ea"/>
                  <a:cs typeface="Arial Rounded MT Bold"/>
                </a:rPr>
                <a:t>Beef_brisket</a:t>
              </a:r>
              <a:endParaRPr lang="en-US" dirty="0">
                <a:latin typeface="Arial Rounded MT Bold"/>
                <a:ea typeface="+mj-ea"/>
                <a:cs typeface="Arial Rounded MT Bold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44572" y="3730426"/>
              <a:ext cx="108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 Rounded MT Bold"/>
                  <a:ea typeface="+mj-ea"/>
                  <a:cs typeface="Arial Rounded MT Bold"/>
                </a:rPr>
                <a:t>Chicken</a:t>
              </a:r>
              <a:endParaRPr lang="en-US" dirty="0">
                <a:latin typeface="Arial Rounded MT Bold"/>
                <a:ea typeface="+mj-ea"/>
                <a:cs typeface="Arial Rounded MT Bold"/>
              </a:endParaRPr>
            </a:p>
          </p:txBody>
        </p:sp>
      </p:grpSp>
      <p:pic>
        <p:nvPicPr>
          <p:cNvPr id="35" name="Picture 34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114439" y="-261326"/>
            <a:ext cx="9287971" cy="1476955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Topic Modeling with Word2Vec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1238" y="1801858"/>
            <a:ext cx="147821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err="1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Kmeans</a:t>
            </a: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Clustering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25995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ored Data 38"/>
          <p:cNvSpPr/>
          <p:nvPr/>
        </p:nvSpPr>
        <p:spPr>
          <a:xfrm>
            <a:off x="7024763" y="1634592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tored Data 3"/>
          <p:cNvSpPr/>
          <p:nvPr/>
        </p:nvSpPr>
        <p:spPr>
          <a:xfrm>
            <a:off x="232224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ored Data 4"/>
          <p:cNvSpPr/>
          <p:nvPr/>
        </p:nvSpPr>
        <p:spPr>
          <a:xfrm>
            <a:off x="1936846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ored Data 5"/>
          <p:cNvSpPr/>
          <p:nvPr/>
        </p:nvSpPr>
        <p:spPr>
          <a:xfrm>
            <a:off x="3630179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ored Data 6"/>
          <p:cNvSpPr/>
          <p:nvPr/>
        </p:nvSpPr>
        <p:spPr>
          <a:xfrm>
            <a:off x="5306579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1001" y="1853995"/>
            <a:ext cx="14670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Train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Word2Vec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460" y="1757548"/>
            <a:ext cx="1505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Convert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Sentences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To Vectors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1238" y="1801858"/>
            <a:ext cx="147821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err="1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Kmeans</a:t>
            </a: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Clustering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6957" y="1583553"/>
            <a:ext cx="1347863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Identify Words to Represent</a:t>
            </a:r>
          </a:p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Centroids</a:t>
            </a:r>
            <a:endParaRPr lang="en-US" sz="16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pic>
        <p:nvPicPr>
          <p:cNvPr id="35" name="Picture 34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114439" y="-261326"/>
            <a:ext cx="9287971" cy="1476955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Topic Modeling with Word2Vec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83357" y="1625886"/>
            <a:ext cx="1347863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Assign Sentences to Clusters</a:t>
            </a:r>
            <a:endParaRPr lang="en-US" sz="16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74877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ored Data 38"/>
          <p:cNvSpPr/>
          <p:nvPr/>
        </p:nvSpPr>
        <p:spPr>
          <a:xfrm>
            <a:off x="7024763" y="1634592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tored Data 3"/>
          <p:cNvSpPr/>
          <p:nvPr/>
        </p:nvSpPr>
        <p:spPr>
          <a:xfrm>
            <a:off x="232224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ored Data 4"/>
          <p:cNvSpPr/>
          <p:nvPr/>
        </p:nvSpPr>
        <p:spPr>
          <a:xfrm>
            <a:off x="1936846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ored Data 5"/>
          <p:cNvSpPr/>
          <p:nvPr/>
        </p:nvSpPr>
        <p:spPr>
          <a:xfrm>
            <a:off x="3630179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ored Data 6"/>
          <p:cNvSpPr/>
          <p:nvPr/>
        </p:nvSpPr>
        <p:spPr>
          <a:xfrm>
            <a:off x="5306579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1001" y="1853995"/>
            <a:ext cx="14670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Train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Word2Vec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460" y="1757548"/>
            <a:ext cx="1505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Convert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Sentences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To Vectors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6957" y="1583553"/>
            <a:ext cx="1347863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Identify Words to Represent</a:t>
            </a:r>
          </a:p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Centroids</a:t>
            </a:r>
            <a:endParaRPr lang="en-US" sz="16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pic>
        <p:nvPicPr>
          <p:cNvPr id="35" name="Picture 34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114439" y="-261326"/>
            <a:ext cx="9287971" cy="1476955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Topic Modeling with Word2Vec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83357" y="1625886"/>
            <a:ext cx="1347863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Assign Sentences to Clusters</a:t>
            </a:r>
            <a:endParaRPr lang="en-US" sz="16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593540" y="2892033"/>
            <a:ext cx="662071" cy="336583"/>
          </a:xfrm>
          <a:prstGeom prst="down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06579" y="3228616"/>
            <a:ext cx="3747144" cy="8104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Arial Rounded MT Bold"/>
                <a:ea typeface="+mj-ea"/>
                <a:cs typeface="Arial Rounded MT Bold"/>
              </a:rPr>
              <a:t>Calculate cosine similarities to each cluster </a:t>
            </a:r>
            <a:r>
              <a:rPr lang="en-US" sz="1600" dirty="0" smtClean="0">
                <a:latin typeface="Arial Rounded MT Bold"/>
                <a:ea typeface="+mj-ea"/>
                <a:cs typeface="Arial Rounded MT Bold"/>
              </a:rPr>
              <a:t>centroids</a:t>
            </a:r>
            <a:endParaRPr lang="en-US" sz="1600" dirty="0"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1238" y="1801858"/>
            <a:ext cx="147821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err="1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Kmeans</a:t>
            </a: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Clustering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4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ored Data 38"/>
          <p:cNvSpPr/>
          <p:nvPr/>
        </p:nvSpPr>
        <p:spPr>
          <a:xfrm>
            <a:off x="7024763" y="1634592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tored Data 3"/>
          <p:cNvSpPr/>
          <p:nvPr/>
        </p:nvSpPr>
        <p:spPr>
          <a:xfrm>
            <a:off x="232224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ored Data 4"/>
          <p:cNvSpPr/>
          <p:nvPr/>
        </p:nvSpPr>
        <p:spPr>
          <a:xfrm>
            <a:off x="1936846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ored Data 5"/>
          <p:cNvSpPr/>
          <p:nvPr/>
        </p:nvSpPr>
        <p:spPr>
          <a:xfrm>
            <a:off x="3630179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ored Data 6"/>
          <p:cNvSpPr/>
          <p:nvPr/>
        </p:nvSpPr>
        <p:spPr>
          <a:xfrm>
            <a:off x="5306579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1001" y="1853995"/>
            <a:ext cx="14670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Train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Word2Vec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460" y="1757548"/>
            <a:ext cx="1505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Convert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Sentences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To Vectors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6957" y="1583553"/>
            <a:ext cx="1347863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Identify Words to Represent</a:t>
            </a:r>
          </a:p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Centroids</a:t>
            </a:r>
            <a:endParaRPr lang="en-US" sz="16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pic>
        <p:nvPicPr>
          <p:cNvPr id="35" name="Picture 34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114439" y="-261326"/>
            <a:ext cx="9287971" cy="1476955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Topic Modeling with Word2Vec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83357" y="1625886"/>
            <a:ext cx="1347863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Assign Sentences to Clusters</a:t>
            </a:r>
            <a:endParaRPr lang="en-US" sz="16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593540" y="2892033"/>
            <a:ext cx="662071" cy="336583"/>
          </a:xfrm>
          <a:prstGeom prst="down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06579" y="3228616"/>
            <a:ext cx="3747144" cy="1179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Arial Rounded MT Bold"/>
                <a:ea typeface="+mj-ea"/>
                <a:cs typeface="Arial Rounded MT Bold"/>
              </a:rPr>
              <a:t>Calculate cosine similarities to each cluster centroids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err="1" smtClean="0">
                <a:latin typeface="Arial Rounded MT Bold"/>
                <a:ea typeface="+mj-ea"/>
                <a:cs typeface="Arial Rounded MT Bold"/>
              </a:rPr>
              <a:t>Softmax</a:t>
            </a:r>
            <a:endParaRPr lang="en-US" sz="1600" dirty="0"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1238" y="1801858"/>
            <a:ext cx="147821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err="1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Kmeans</a:t>
            </a: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Clustering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15858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ored Data 38"/>
          <p:cNvSpPr/>
          <p:nvPr/>
        </p:nvSpPr>
        <p:spPr>
          <a:xfrm>
            <a:off x="7024763" y="1634592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tored Data 3"/>
          <p:cNvSpPr/>
          <p:nvPr/>
        </p:nvSpPr>
        <p:spPr>
          <a:xfrm>
            <a:off x="232224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ored Data 4"/>
          <p:cNvSpPr/>
          <p:nvPr/>
        </p:nvSpPr>
        <p:spPr>
          <a:xfrm>
            <a:off x="1936846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ored Data 5"/>
          <p:cNvSpPr/>
          <p:nvPr/>
        </p:nvSpPr>
        <p:spPr>
          <a:xfrm>
            <a:off x="3630179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ored Data 6"/>
          <p:cNvSpPr/>
          <p:nvPr/>
        </p:nvSpPr>
        <p:spPr>
          <a:xfrm>
            <a:off x="5306579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1001" y="1853995"/>
            <a:ext cx="14670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Train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Word2Vec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460" y="1757548"/>
            <a:ext cx="1505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Convert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Sentences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To Vectors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6957" y="1583553"/>
            <a:ext cx="1347863" cy="136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Identify Words to Represent</a:t>
            </a:r>
          </a:p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Centroids</a:t>
            </a:r>
            <a:endParaRPr lang="en-US" sz="16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pic>
        <p:nvPicPr>
          <p:cNvPr id="35" name="Picture 34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114439" y="-261326"/>
            <a:ext cx="9287971" cy="1476955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Topic Modeling with Word2Vec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83357" y="1625886"/>
            <a:ext cx="1347863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Assign Sentences to Clusters</a:t>
            </a:r>
            <a:endParaRPr lang="en-US" sz="16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593540" y="2892033"/>
            <a:ext cx="662071" cy="336583"/>
          </a:xfrm>
          <a:prstGeom prst="downArrow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06579" y="3228616"/>
            <a:ext cx="3747144" cy="15491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Arial Rounded MT Bold"/>
                <a:ea typeface="+mj-ea"/>
                <a:cs typeface="Arial Rounded MT Bold"/>
              </a:rPr>
              <a:t>Calculate cosine similarities to each cluster centroids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err="1" smtClean="0">
                <a:latin typeface="Arial Rounded MT Bold"/>
                <a:ea typeface="+mj-ea"/>
                <a:cs typeface="Arial Rounded MT Bold"/>
              </a:rPr>
              <a:t>Softmax</a:t>
            </a:r>
            <a:endParaRPr lang="en-US" sz="1600" dirty="0" smtClean="0">
              <a:latin typeface="Arial Rounded MT Bold"/>
              <a:ea typeface="+mj-ea"/>
              <a:cs typeface="Arial Rounded MT Bold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Arial Rounded MT Bold"/>
                <a:cs typeface="Arial Rounded MT Bold"/>
              </a:rPr>
              <a:t>Assign </a:t>
            </a:r>
            <a:r>
              <a:rPr lang="en-US" sz="1600" dirty="0" smtClean="0">
                <a:latin typeface="Arial Rounded MT Bold"/>
                <a:cs typeface="Arial Rounded MT Bold"/>
              </a:rPr>
              <a:t>clusters </a:t>
            </a:r>
            <a:r>
              <a:rPr lang="en-US" sz="1600" dirty="0">
                <a:latin typeface="Arial Rounded MT Bold"/>
                <a:cs typeface="Arial Rounded MT Bold"/>
              </a:rPr>
              <a:t>over a </a:t>
            </a:r>
            <a:r>
              <a:rPr lang="en-US" sz="1600" dirty="0" smtClean="0">
                <a:latin typeface="Arial Rounded MT Bold"/>
                <a:cs typeface="Arial Rounded MT Bold"/>
              </a:rPr>
              <a:t>threshold</a:t>
            </a:r>
            <a:endParaRPr lang="en-US" sz="1600" dirty="0"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1238" y="1801858"/>
            <a:ext cx="147821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err="1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Kmeans</a:t>
            </a: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Clustering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71667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tored Data 14"/>
          <p:cNvSpPr/>
          <p:nvPr/>
        </p:nvSpPr>
        <p:spPr>
          <a:xfrm>
            <a:off x="2631697" y="1949310"/>
            <a:ext cx="1876778" cy="1257441"/>
          </a:xfrm>
          <a:prstGeom prst="flowChartOnlineStorag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ored Data 3"/>
          <p:cNvSpPr/>
          <p:nvPr/>
        </p:nvSpPr>
        <p:spPr>
          <a:xfrm>
            <a:off x="946099" y="1947333"/>
            <a:ext cx="1876778" cy="1257441"/>
          </a:xfrm>
          <a:prstGeom prst="flowChartOnlineStorag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6099" y="2175442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Train </a:t>
            </a:r>
          </a:p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Word2Vec</a:t>
            </a:r>
            <a:endParaRPr lang="en-US" sz="2000" dirty="0"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059" y="2062553"/>
            <a:ext cx="1523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Convert </a:t>
            </a:r>
          </a:p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Reviews to </a:t>
            </a:r>
          </a:p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Vectors</a:t>
            </a:r>
            <a:endParaRPr lang="en-US" sz="2000" dirty="0"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35869" y="-108926"/>
            <a:ext cx="9287971" cy="1476955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09600" y="46176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Sentiment Analysis on the Sentence Level  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49375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ored Data 15"/>
          <p:cNvSpPr/>
          <p:nvPr/>
        </p:nvSpPr>
        <p:spPr>
          <a:xfrm>
            <a:off x="4332563" y="1942147"/>
            <a:ext cx="1876778" cy="1257441"/>
          </a:xfrm>
          <a:prstGeom prst="flowChartOnlineStorag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ored Data 14"/>
          <p:cNvSpPr/>
          <p:nvPr/>
        </p:nvSpPr>
        <p:spPr>
          <a:xfrm>
            <a:off x="2631697" y="1949310"/>
            <a:ext cx="1876778" cy="1257441"/>
          </a:xfrm>
          <a:prstGeom prst="flowChartOnlineStorag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ored Data 3"/>
          <p:cNvSpPr/>
          <p:nvPr/>
        </p:nvSpPr>
        <p:spPr>
          <a:xfrm>
            <a:off x="946099" y="1947333"/>
            <a:ext cx="1876778" cy="1257441"/>
          </a:xfrm>
          <a:prstGeom prst="flowChartOnlineStorag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6099" y="2175442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Train </a:t>
            </a:r>
          </a:p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Word2Vec</a:t>
            </a:r>
            <a:endParaRPr lang="en-US" sz="2000" dirty="0"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059" y="2062553"/>
            <a:ext cx="1523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Convert </a:t>
            </a:r>
          </a:p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Reviews to </a:t>
            </a:r>
          </a:p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Vectors</a:t>
            </a:r>
            <a:endParaRPr lang="en-US" sz="2000" dirty="0"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1251" y="2078995"/>
            <a:ext cx="1441420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 smtClean="0">
                <a:latin typeface="Arial Rounded MT Bold"/>
                <a:ea typeface="+mj-ea"/>
                <a:cs typeface="Arial Rounded MT Bold"/>
              </a:rPr>
              <a:t>Logistic 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latin typeface="Arial Rounded MT Bold"/>
                <a:ea typeface="+mj-ea"/>
                <a:cs typeface="Arial Rounded MT Bold"/>
              </a:rPr>
              <a:t>Regression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latin typeface="Arial Rounded MT Bold"/>
                <a:ea typeface="+mj-ea"/>
                <a:cs typeface="Arial Rounded MT Bold"/>
              </a:rPr>
              <a:t>RMSE = 0.84</a:t>
            </a:r>
            <a:endParaRPr lang="en-US" sz="1600" dirty="0"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35869" y="-108926"/>
            <a:ext cx="9287971" cy="1476955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09600" y="46176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Sentiment Analysis on the Sentence Level  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49375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tored Data 16"/>
          <p:cNvSpPr/>
          <p:nvPr/>
        </p:nvSpPr>
        <p:spPr>
          <a:xfrm>
            <a:off x="6026942" y="1942147"/>
            <a:ext cx="1876778" cy="1257441"/>
          </a:xfrm>
          <a:prstGeom prst="flowChartOnlineStorag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ored Data 15"/>
          <p:cNvSpPr/>
          <p:nvPr/>
        </p:nvSpPr>
        <p:spPr>
          <a:xfrm>
            <a:off x="4332563" y="1942147"/>
            <a:ext cx="1876778" cy="1257441"/>
          </a:xfrm>
          <a:prstGeom prst="flowChartOnlineStorag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ored Data 14"/>
          <p:cNvSpPr/>
          <p:nvPr/>
        </p:nvSpPr>
        <p:spPr>
          <a:xfrm>
            <a:off x="2631697" y="1949310"/>
            <a:ext cx="1876778" cy="1257441"/>
          </a:xfrm>
          <a:prstGeom prst="flowChartOnlineStorag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ored Data 3"/>
          <p:cNvSpPr/>
          <p:nvPr/>
        </p:nvSpPr>
        <p:spPr>
          <a:xfrm>
            <a:off x="946099" y="1947333"/>
            <a:ext cx="1876778" cy="1257441"/>
          </a:xfrm>
          <a:prstGeom prst="flowChartOnlineStorag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6099" y="2175442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Train </a:t>
            </a:r>
          </a:p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Word2Vec</a:t>
            </a:r>
            <a:endParaRPr lang="en-US" sz="2000" dirty="0"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5059" y="2062553"/>
            <a:ext cx="1523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Convert </a:t>
            </a:r>
          </a:p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Reviews to </a:t>
            </a:r>
          </a:p>
          <a:p>
            <a:pPr algn="ctr"/>
            <a:r>
              <a:rPr lang="en-US" sz="2000" dirty="0" smtClean="0">
                <a:latin typeface="Arial Rounded MT Bold"/>
                <a:ea typeface="+mj-ea"/>
                <a:cs typeface="Arial Rounded MT Bold"/>
              </a:rPr>
              <a:t>Vectors</a:t>
            </a:r>
            <a:endParaRPr lang="en-US" sz="2000" dirty="0"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1251" y="2078995"/>
            <a:ext cx="1441420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 smtClean="0">
                <a:latin typeface="Arial Rounded MT Bold"/>
                <a:ea typeface="+mj-ea"/>
                <a:cs typeface="Arial Rounded MT Bold"/>
              </a:rPr>
              <a:t>Logistic 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latin typeface="Arial Rounded MT Bold"/>
                <a:ea typeface="+mj-ea"/>
                <a:cs typeface="Arial Rounded MT Bold"/>
              </a:rPr>
              <a:t>Regression</a:t>
            </a:r>
          </a:p>
          <a:p>
            <a:pPr>
              <a:lnSpc>
                <a:spcPct val="130000"/>
              </a:lnSpc>
            </a:pPr>
            <a:r>
              <a:rPr lang="en-US" sz="1600" dirty="0" smtClean="0">
                <a:latin typeface="Arial Rounded MT Bold"/>
                <a:ea typeface="+mj-ea"/>
                <a:cs typeface="Arial Rounded MT Bold"/>
              </a:rPr>
              <a:t>RMSE = 0.84</a:t>
            </a:r>
            <a:endParaRPr lang="en-US" sz="1600" dirty="0"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6066" y="1890230"/>
            <a:ext cx="1347863" cy="13603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 smtClean="0">
                <a:latin typeface="Arial Rounded MT Bold"/>
                <a:ea typeface="+mj-ea"/>
                <a:cs typeface="Arial Rounded MT Bold"/>
              </a:rPr>
              <a:t>Make Prediction</a:t>
            </a:r>
          </a:p>
          <a:p>
            <a:pPr algn="ctr">
              <a:lnSpc>
                <a:spcPct val="130000"/>
              </a:lnSpc>
            </a:pPr>
            <a:r>
              <a:rPr lang="en-US" sz="1600" dirty="0">
                <a:latin typeface="Arial Rounded MT Bold"/>
                <a:ea typeface="+mj-ea"/>
                <a:cs typeface="Arial Rounded MT Bold"/>
              </a:rPr>
              <a:t>t</a:t>
            </a:r>
            <a:r>
              <a:rPr lang="en-US" sz="1600" dirty="0" smtClean="0">
                <a:latin typeface="Arial Rounded MT Bold"/>
                <a:ea typeface="+mj-ea"/>
                <a:cs typeface="Arial Rounded MT Bold"/>
              </a:rPr>
              <a:t>o Each Sentence</a:t>
            </a:r>
            <a:endParaRPr lang="en-US" sz="1600" dirty="0"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35869" y="-108926"/>
            <a:ext cx="9287971" cy="1476955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09600" y="46176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Sentiment Analysis on the Sentence Level  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38990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82999" y="-413726"/>
            <a:ext cx="9287971" cy="147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How Can We Help Restaurants To Improve?   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6" name="Heart 5"/>
          <p:cNvSpPr/>
          <p:nvPr/>
        </p:nvSpPr>
        <p:spPr>
          <a:xfrm>
            <a:off x="5249333" y="1360485"/>
            <a:ext cx="1707444" cy="1565157"/>
          </a:xfrm>
          <a:prstGeom prst="heart">
            <a:avLst/>
          </a:prstGeom>
          <a:solidFill>
            <a:srgbClr val="B8131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2999" y="3061360"/>
            <a:ext cx="2384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/>
                <a:cs typeface="Arial Rounded MT Bold"/>
              </a:rPr>
              <a:t>Owners don’t know how their customers </a:t>
            </a:r>
            <a:r>
              <a:rPr lang="en-US" dirty="0" smtClean="0">
                <a:solidFill>
                  <a:srgbClr val="B81313"/>
                </a:solidFill>
                <a:latin typeface="Arial Rounded MT Bold"/>
                <a:cs typeface="Arial Rounded MT Bold"/>
              </a:rPr>
              <a:t>feel</a:t>
            </a:r>
            <a:endParaRPr lang="en-US" dirty="0">
              <a:solidFill>
                <a:srgbClr val="B81313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8" name="Picture 7" descr="img_3528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324000"/>
            <a:ext cx="1737360" cy="17373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7623" y="3237138"/>
            <a:ext cx="2384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Rounded MT Bold"/>
                <a:cs typeface="Arial Rounded MT Bold"/>
              </a:rPr>
              <a:t> </a:t>
            </a:r>
            <a:r>
              <a:rPr lang="en-US" dirty="0">
                <a:latin typeface="Arial Rounded MT Bold"/>
                <a:cs typeface="Arial Rounded MT Bold"/>
              </a:rPr>
              <a:t>Owners aren’t sure </a:t>
            </a:r>
            <a:r>
              <a:rPr lang="en-US" dirty="0" smtClean="0">
                <a:solidFill>
                  <a:srgbClr val="B81313"/>
                </a:solidFill>
                <a:latin typeface="Arial Rounded MT Bold"/>
                <a:cs typeface="Arial Rounded MT Bold"/>
              </a:rPr>
              <a:t>what </a:t>
            </a:r>
            <a:r>
              <a:rPr lang="en-US" dirty="0" smtClean="0">
                <a:latin typeface="Arial Rounded MT Bold"/>
                <a:cs typeface="Arial Rounded MT Bold"/>
              </a:rPr>
              <a:t>to improve</a:t>
            </a:r>
            <a:endParaRPr lang="en-US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09693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op-50-NJ-Blog-Header.png"/>
          <p:cNvPicPr>
            <a:picLocks noChangeAspect="1"/>
          </p:cNvPicPr>
          <p:nvPr/>
        </p:nvPicPr>
        <p:blipFill rotWithShape="1">
          <a:blip r:embed="rId3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35869" y="-183840"/>
            <a:ext cx="9287971" cy="147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11" y="205979"/>
            <a:ext cx="8799689" cy="8572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 Rounded MT Bold"/>
                <a:cs typeface="Arial Rounded MT Bold"/>
              </a:rPr>
              <a:t>Combine Topic Modeling and 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479" y="1491723"/>
            <a:ext cx="3508021" cy="28315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i="1" dirty="0" smtClean="0">
                <a:latin typeface="Arial Rounded MT Bold"/>
                <a:cs typeface="Arial Rounded MT Bold"/>
              </a:rPr>
              <a:t>“ </a:t>
            </a:r>
            <a:r>
              <a:rPr lang="en-US" sz="1600" i="1" dirty="0" smtClean="0">
                <a:latin typeface="Arial Rounded MT Bold"/>
                <a:cs typeface="Arial Rounded MT Bold"/>
              </a:rPr>
              <a:t>The </a:t>
            </a:r>
            <a:r>
              <a:rPr lang="en-US" sz="1600" i="1" dirty="0">
                <a:latin typeface="Arial Rounded MT Bold"/>
                <a:cs typeface="Arial Rounded MT Bold"/>
              </a:rPr>
              <a:t>lady that took our order sat on the </a:t>
            </a:r>
            <a:r>
              <a:rPr lang="en-US" sz="1600" i="1" dirty="0" smtClean="0">
                <a:latin typeface="Arial Rounded MT Bold"/>
                <a:cs typeface="Arial Rounded MT Bold"/>
              </a:rPr>
              <a:t>phone for </a:t>
            </a:r>
            <a:r>
              <a:rPr lang="en-US" sz="1600" i="1" dirty="0">
                <a:latin typeface="Arial Rounded MT Bold"/>
                <a:cs typeface="Arial Rounded MT Bold"/>
              </a:rPr>
              <a:t>10 minutes talking while our food got cold along with some near by patrons food as </a:t>
            </a:r>
            <a:r>
              <a:rPr lang="en-US" sz="1600" i="1" dirty="0" smtClean="0">
                <a:latin typeface="Arial Rounded MT Bold"/>
                <a:cs typeface="Arial Rounded MT Bold"/>
              </a:rPr>
              <a:t>well”</a:t>
            </a:r>
          </a:p>
          <a:p>
            <a:pPr algn="just"/>
            <a:endParaRPr lang="en-US" sz="1600" i="1" dirty="0" smtClean="0">
              <a:latin typeface="Arial Rounded MT Bold"/>
              <a:cs typeface="Arial Rounded MT Bold"/>
            </a:endParaRPr>
          </a:p>
          <a:p>
            <a:pPr algn="just"/>
            <a:r>
              <a:rPr lang="en-US" sz="1600" i="1" dirty="0">
                <a:latin typeface="Arial Rounded MT Bold"/>
                <a:cs typeface="Arial Rounded MT Bold"/>
              </a:rPr>
              <a:t>“ Horrible service ”</a:t>
            </a:r>
          </a:p>
          <a:p>
            <a:pPr marL="285750" indent="-285750" algn="just">
              <a:buFont typeface="Arial"/>
              <a:buChar char="•"/>
            </a:pPr>
            <a:endParaRPr lang="en-US" sz="1600" i="1" dirty="0">
              <a:latin typeface="Arial Rounded MT Bold"/>
              <a:cs typeface="Arial Rounded MT Bold"/>
            </a:endParaRPr>
          </a:p>
          <a:p>
            <a:pPr algn="just"/>
            <a:r>
              <a:rPr lang="en-US" sz="1600" i="1" dirty="0">
                <a:latin typeface="Arial Rounded MT Bold"/>
                <a:cs typeface="Arial Rounded MT Bold"/>
              </a:rPr>
              <a:t>“The only thing hot was the white rice”</a:t>
            </a:r>
          </a:p>
          <a:p>
            <a:pPr algn="just"/>
            <a:endParaRPr lang="en-US" sz="1600" i="1" dirty="0">
              <a:latin typeface="Arial Rounded MT Bold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3751" y="1425961"/>
            <a:ext cx="17431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/>
                <a:ea typeface="+mj-ea"/>
                <a:cs typeface="Arial Rounded MT Bold"/>
              </a:rPr>
              <a:t>Assign Topics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5521" y="1425961"/>
            <a:ext cx="17176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/>
                <a:ea typeface="+mj-ea"/>
                <a:cs typeface="Arial Rounded MT Bold"/>
              </a:rPr>
              <a:t>Predict Score</a:t>
            </a:r>
            <a:endParaRPr lang="en-US" dirty="0">
              <a:latin typeface="Arial Rounded MT Bold"/>
              <a:ea typeface="+mj-ea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57808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op-50-NJ-Blog-Header.png"/>
          <p:cNvPicPr>
            <a:picLocks noChangeAspect="1"/>
          </p:cNvPicPr>
          <p:nvPr/>
        </p:nvPicPr>
        <p:blipFill rotWithShape="1">
          <a:blip r:embed="rId3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35869" y="-183840"/>
            <a:ext cx="9287971" cy="147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11" y="205979"/>
            <a:ext cx="8799689" cy="8572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 Rounded MT Bold"/>
                <a:cs typeface="Arial Rounded MT Bold"/>
              </a:rPr>
              <a:t>Combine Topic Modeling and 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479" y="1491723"/>
            <a:ext cx="3508021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i="1" dirty="0" smtClean="0">
                <a:latin typeface="Arial Rounded MT Bold"/>
                <a:cs typeface="Arial Rounded MT Bold"/>
              </a:rPr>
              <a:t>“ </a:t>
            </a:r>
            <a:r>
              <a:rPr lang="en-US" sz="1600" i="1" dirty="0" smtClean="0">
                <a:latin typeface="Arial Rounded MT Bold"/>
                <a:cs typeface="Arial Rounded MT Bold"/>
              </a:rPr>
              <a:t>The </a:t>
            </a:r>
            <a:r>
              <a:rPr lang="en-US" sz="1600" i="1" dirty="0">
                <a:latin typeface="Arial Rounded MT Bold"/>
                <a:cs typeface="Arial Rounded MT Bold"/>
              </a:rPr>
              <a:t>lady that took our order sat on the </a:t>
            </a:r>
            <a:r>
              <a:rPr lang="en-US" sz="1600" i="1" dirty="0" smtClean="0">
                <a:latin typeface="Arial Rounded MT Bold"/>
                <a:cs typeface="Arial Rounded MT Bold"/>
              </a:rPr>
              <a:t>phone for </a:t>
            </a:r>
            <a:r>
              <a:rPr lang="en-US" sz="1600" i="1" dirty="0">
                <a:latin typeface="Arial Rounded MT Bold"/>
                <a:cs typeface="Arial Rounded MT Bold"/>
              </a:rPr>
              <a:t>10 minutes talking while our food got cold along with some near by patrons food as </a:t>
            </a:r>
            <a:r>
              <a:rPr lang="en-US" sz="1600" i="1" dirty="0" smtClean="0">
                <a:latin typeface="Arial Rounded MT Bold"/>
                <a:cs typeface="Arial Rounded MT Bold"/>
              </a:rPr>
              <a:t>well”</a:t>
            </a:r>
          </a:p>
          <a:p>
            <a:pPr marL="285750" indent="-285750" algn="just">
              <a:buFont typeface="Arial"/>
              <a:buChar char="•"/>
            </a:pPr>
            <a:endParaRPr lang="en-US" sz="1600" i="1" dirty="0">
              <a:latin typeface="Arial Rounded MT Bold"/>
              <a:cs typeface="Arial Rounded MT Bold"/>
            </a:endParaRPr>
          </a:p>
          <a:p>
            <a:pPr algn="just"/>
            <a:r>
              <a:rPr lang="en-US" sz="1600" i="1" dirty="0" smtClean="0">
                <a:latin typeface="Arial Rounded MT Bold"/>
                <a:cs typeface="Arial Rounded MT Bold"/>
              </a:rPr>
              <a:t>“ Horrible service ”</a:t>
            </a:r>
          </a:p>
          <a:p>
            <a:pPr marL="285750" indent="-285750" algn="just">
              <a:buFont typeface="Arial"/>
              <a:buChar char="•"/>
            </a:pPr>
            <a:endParaRPr lang="en-US" sz="1600" i="1" dirty="0">
              <a:latin typeface="Arial Rounded MT Bold"/>
              <a:cs typeface="Arial Rounded MT Bold"/>
            </a:endParaRPr>
          </a:p>
          <a:p>
            <a:pPr algn="just"/>
            <a:r>
              <a:rPr lang="en-US" sz="1600" i="1" dirty="0" smtClean="0">
                <a:latin typeface="Arial Rounded MT Bold"/>
                <a:cs typeface="Arial Rounded MT Bold"/>
              </a:rPr>
              <a:t>“The </a:t>
            </a:r>
            <a:r>
              <a:rPr lang="en-US" sz="1600" i="1" dirty="0">
                <a:latin typeface="Arial Rounded MT Bold"/>
                <a:cs typeface="Arial Rounded MT Bold"/>
              </a:rPr>
              <a:t>only thing hot was the white </a:t>
            </a:r>
            <a:r>
              <a:rPr lang="en-US" sz="1600" i="1" dirty="0" smtClean="0">
                <a:latin typeface="Arial Rounded MT Bold"/>
                <a:cs typeface="Arial Rounded MT Bold"/>
              </a:rPr>
              <a:t>rice”</a:t>
            </a:r>
            <a:endParaRPr lang="en-US" sz="1600" i="1" dirty="0">
              <a:latin typeface="Arial Rounded MT Bold"/>
              <a:cs typeface="Arial Rounded MT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2479" y="2029557"/>
            <a:ext cx="2973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81313"/>
                </a:solidFill>
                <a:latin typeface="Arial Rounded MT Bold"/>
                <a:cs typeface="Arial Rounded MT Bold"/>
              </a:rPr>
              <a:t>Food , Employee                  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3751" y="1425961"/>
            <a:ext cx="17431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/>
                <a:ea typeface="+mj-ea"/>
                <a:cs typeface="Arial Rounded MT Bold"/>
              </a:rPr>
              <a:t>Assign Topics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5521" y="1425961"/>
            <a:ext cx="17176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/>
                <a:ea typeface="+mj-ea"/>
                <a:cs typeface="Arial Rounded MT Bold"/>
              </a:rPr>
              <a:t>Predict Score</a:t>
            </a:r>
            <a:endParaRPr lang="en-US" dirty="0">
              <a:latin typeface="Arial Rounded MT Bold"/>
              <a:ea typeface="+mj-ea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57808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op-50-NJ-Blog-Header.png"/>
          <p:cNvPicPr>
            <a:picLocks noChangeAspect="1"/>
          </p:cNvPicPr>
          <p:nvPr/>
        </p:nvPicPr>
        <p:blipFill rotWithShape="1">
          <a:blip r:embed="rId3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35869" y="-183840"/>
            <a:ext cx="9287971" cy="147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11" y="205979"/>
            <a:ext cx="8799689" cy="8572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 Rounded MT Bold"/>
                <a:cs typeface="Arial Rounded MT Bold"/>
              </a:rPr>
              <a:t>Combine Topic Modeling and 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479" y="1491723"/>
            <a:ext cx="3508021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i="1" dirty="0" smtClean="0">
                <a:latin typeface="Arial Rounded MT Bold"/>
                <a:cs typeface="Arial Rounded MT Bold"/>
              </a:rPr>
              <a:t>“ </a:t>
            </a:r>
            <a:r>
              <a:rPr lang="en-US" sz="1600" i="1" dirty="0" smtClean="0">
                <a:latin typeface="Arial Rounded MT Bold"/>
                <a:cs typeface="Arial Rounded MT Bold"/>
              </a:rPr>
              <a:t>The </a:t>
            </a:r>
            <a:r>
              <a:rPr lang="en-US" sz="1600" i="1" dirty="0">
                <a:latin typeface="Arial Rounded MT Bold"/>
                <a:cs typeface="Arial Rounded MT Bold"/>
              </a:rPr>
              <a:t>lady that took our order sat on the </a:t>
            </a:r>
            <a:r>
              <a:rPr lang="en-US" sz="1600" i="1" dirty="0" smtClean="0">
                <a:latin typeface="Arial Rounded MT Bold"/>
                <a:cs typeface="Arial Rounded MT Bold"/>
              </a:rPr>
              <a:t>phone for </a:t>
            </a:r>
            <a:r>
              <a:rPr lang="en-US" sz="1600" i="1" dirty="0">
                <a:latin typeface="Arial Rounded MT Bold"/>
                <a:cs typeface="Arial Rounded MT Bold"/>
              </a:rPr>
              <a:t>10 minutes talking while our food got cold along with some near by patrons food as </a:t>
            </a:r>
            <a:r>
              <a:rPr lang="en-US" sz="1600" i="1" dirty="0" smtClean="0">
                <a:latin typeface="Arial Rounded MT Bold"/>
                <a:cs typeface="Arial Rounded MT Bold"/>
              </a:rPr>
              <a:t>well”</a:t>
            </a:r>
          </a:p>
          <a:p>
            <a:pPr marL="285750" indent="-285750" algn="just">
              <a:buFont typeface="Arial"/>
              <a:buChar char="•"/>
            </a:pPr>
            <a:endParaRPr lang="en-US" sz="1600" i="1" dirty="0">
              <a:latin typeface="Arial Rounded MT Bold"/>
              <a:cs typeface="Arial Rounded MT Bold"/>
            </a:endParaRPr>
          </a:p>
          <a:p>
            <a:pPr algn="just"/>
            <a:r>
              <a:rPr lang="en-US" sz="1600" i="1" dirty="0" smtClean="0">
                <a:latin typeface="Arial Rounded MT Bold"/>
                <a:cs typeface="Arial Rounded MT Bold"/>
              </a:rPr>
              <a:t>“ Horrible service ”</a:t>
            </a:r>
          </a:p>
          <a:p>
            <a:pPr marL="285750" indent="-285750" algn="just">
              <a:buFont typeface="Arial"/>
              <a:buChar char="•"/>
            </a:pPr>
            <a:endParaRPr lang="en-US" sz="1600" i="1" dirty="0">
              <a:latin typeface="Arial Rounded MT Bold"/>
              <a:cs typeface="Arial Rounded MT Bold"/>
            </a:endParaRPr>
          </a:p>
          <a:p>
            <a:pPr algn="just"/>
            <a:r>
              <a:rPr lang="en-US" sz="1600" i="1" dirty="0" smtClean="0">
                <a:latin typeface="Arial Rounded MT Bold"/>
                <a:cs typeface="Arial Rounded MT Bold"/>
              </a:rPr>
              <a:t>“The </a:t>
            </a:r>
            <a:r>
              <a:rPr lang="en-US" sz="1600" i="1" dirty="0">
                <a:latin typeface="Arial Rounded MT Bold"/>
                <a:cs typeface="Arial Rounded MT Bold"/>
              </a:rPr>
              <a:t>only thing hot was the white </a:t>
            </a:r>
            <a:r>
              <a:rPr lang="en-US" sz="1600" i="1" dirty="0" smtClean="0">
                <a:latin typeface="Arial Rounded MT Bold"/>
                <a:cs typeface="Arial Rounded MT Bold"/>
              </a:rPr>
              <a:t>rice”</a:t>
            </a:r>
            <a:endParaRPr lang="en-US" sz="1600" i="1" dirty="0">
              <a:latin typeface="Arial Rounded MT Bold"/>
              <a:cs typeface="Arial Rounded MT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2479" y="2029557"/>
            <a:ext cx="2973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81313"/>
                </a:solidFill>
                <a:latin typeface="Arial Rounded MT Bold"/>
                <a:cs typeface="Arial Rounded MT Bold"/>
              </a:rPr>
              <a:t>Food , Employee                  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3751" y="1425961"/>
            <a:ext cx="17431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/>
                <a:ea typeface="+mj-ea"/>
                <a:cs typeface="Arial Rounded MT Bold"/>
              </a:rPr>
              <a:t>Assign Topics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0381" y="2799553"/>
            <a:ext cx="2807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81313"/>
                </a:solidFill>
                <a:latin typeface="Arial Rounded MT Bold"/>
                <a:cs typeface="Arial Rounded MT Bold"/>
              </a:rPr>
              <a:t>Service                                 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5521" y="1425961"/>
            <a:ext cx="17176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/>
                <a:ea typeface="+mj-ea"/>
                <a:cs typeface="Arial Rounded MT Bold"/>
              </a:rPr>
              <a:t>Predict Score</a:t>
            </a:r>
            <a:endParaRPr lang="en-US" dirty="0">
              <a:latin typeface="Arial Rounded MT Bold"/>
              <a:ea typeface="+mj-ea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61779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op-50-NJ-Blog-Header.png"/>
          <p:cNvPicPr>
            <a:picLocks noChangeAspect="1"/>
          </p:cNvPicPr>
          <p:nvPr/>
        </p:nvPicPr>
        <p:blipFill rotWithShape="1">
          <a:blip r:embed="rId3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35869" y="-183840"/>
            <a:ext cx="9287971" cy="147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11" y="205979"/>
            <a:ext cx="8799689" cy="8572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 Rounded MT Bold"/>
                <a:cs typeface="Arial Rounded MT Bold"/>
              </a:rPr>
              <a:t>Combine Topic Modeling and 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479" y="1491723"/>
            <a:ext cx="3508021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i="1" dirty="0" smtClean="0">
                <a:latin typeface="Arial Rounded MT Bold"/>
                <a:cs typeface="Arial Rounded MT Bold"/>
              </a:rPr>
              <a:t>“ </a:t>
            </a:r>
            <a:r>
              <a:rPr lang="en-US" sz="1600" i="1" dirty="0" smtClean="0">
                <a:latin typeface="Arial Rounded MT Bold"/>
                <a:cs typeface="Arial Rounded MT Bold"/>
              </a:rPr>
              <a:t>The </a:t>
            </a:r>
            <a:r>
              <a:rPr lang="en-US" sz="1600" i="1" dirty="0">
                <a:latin typeface="Arial Rounded MT Bold"/>
                <a:cs typeface="Arial Rounded MT Bold"/>
              </a:rPr>
              <a:t>lady that took our order sat on the </a:t>
            </a:r>
            <a:r>
              <a:rPr lang="en-US" sz="1600" i="1" dirty="0" smtClean="0">
                <a:latin typeface="Arial Rounded MT Bold"/>
                <a:cs typeface="Arial Rounded MT Bold"/>
              </a:rPr>
              <a:t>phone for </a:t>
            </a:r>
            <a:r>
              <a:rPr lang="en-US" sz="1600" i="1" dirty="0">
                <a:latin typeface="Arial Rounded MT Bold"/>
                <a:cs typeface="Arial Rounded MT Bold"/>
              </a:rPr>
              <a:t>10 minutes talking while our food got cold along with some near by patrons food as </a:t>
            </a:r>
            <a:r>
              <a:rPr lang="en-US" sz="1600" i="1" dirty="0" smtClean="0">
                <a:latin typeface="Arial Rounded MT Bold"/>
                <a:cs typeface="Arial Rounded MT Bold"/>
              </a:rPr>
              <a:t>well”</a:t>
            </a:r>
          </a:p>
          <a:p>
            <a:pPr marL="285750" indent="-285750" algn="just">
              <a:buFont typeface="Arial"/>
              <a:buChar char="•"/>
            </a:pPr>
            <a:endParaRPr lang="en-US" sz="1600" i="1" dirty="0">
              <a:latin typeface="Arial Rounded MT Bold"/>
              <a:cs typeface="Arial Rounded MT Bold"/>
            </a:endParaRPr>
          </a:p>
          <a:p>
            <a:pPr algn="just"/>
            <a:r>
              <a:rPr lang="en-US" sz="1600" i="1" dirty="0" smtClean="0">
                <a:latin typeface="Arial Rounded MT Bold"/>
                <a:cs typeface="Arial Rounded MT Bold"/>
              </a:rPr>
              <a:t>“ Horrible service ”</a:t>
            </a:r>
          </a:p>
          <a:p>
            <a:pPr marL="285750" indent="-285750" algn="just">
              <a:buFont typeface="Arial"/>
              <a:buChar char="•"/>
            </a:pPr>
            <a:endParaRPr lang="en-US" sz="1600" i="1" dirty="0">
              <a:latin typeface="Arial Rounded MT Bold"/>
              <a:cs typeface="Arial Rounded MT Bold"/>
            </a:endParaRPr>
          </a:p>
          <a:p>
            <a:pPr algn="just"/>
            <a:r>
              <a:rPr lang="en-US" sz="1600" i="1" dirty="0" smtClean="0">
                <a:latin typeface="Arial Rounded MT Bold"/>
                <a:cs typeface="Arial Rounded MT Bold"/>
              </a:rPr>
              <a:t>“The </a:t>
            </a:r>
            <a:r>
              <a:rPr lang="en-US" sz="1600" i="1" dirty="0">
                <a:latin typeface="Arial Rounded MT Bold"/>
                <a:cs typeface="Arial Rounded MT Bold"/>
              </a:rPr>
              <a:t>only thing hot was the white </a:t>
            </a:r>
            <a:r>
              <a:rPr lang="en-US" sz="1600" i="1" dirty="0" smtClean="0">
                <a:latin typeface="Arial Rounded MT Bold"/>
                <a:cs typeface="Arial Rounded MT Bold"/>
              </a:rPr>
              <a:t>rice”</a:t>
            </a:r>
            <a:endParaRPr lang="en-US" sz="1600" i="1" dirty="0">
              <a:latin typeface="Arial Rounded MT Bold"/>
              <a:cs typeface="Arial Rounded MT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2479" y="2029557"/>
            <a:ext cx="2973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81313"/>
                </a:solidFill>
                <a:latin typeface="Arial Rounded MT Bold"/>
                <a:cs typeface="Arial Rounded MT Bold"/>
              </a:rPr>
              <a:t>Food , Employee                  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3751" y="1425961"/>
            <a:ext cx="17431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/>
                <a:ea typeface="+mj-ea"/>
                <a:cs typeface="Arial Rounded MT Bold"/>
              </a:rPr>
              <a:t>Assign Topics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0381" y="2799553"/>
            <a:ext cx="2807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81313"/>
                </a:solidFill>
                <a:latin typeface="Arial Rounded MT Bold"/>
                <a:cs typeface="Arial Rounded MT Bold"/>
              </a:rPr>
              <a:t>Service                                 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1036" y="3492317"/>
            <a:ext cx="2850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81313"/>
                </a:solidFill>
                <a:latin typeface="Arial Rounded MT Bold"/>
                <a:cs typeface="Arial Rounded MT Bold"/>
              </a:rPr>
              <a:t>Food                                       </a:t>
            </a:r>
            <a:r>
              <a:rPr lang="en-US" sz="1600" dirty="0" smtClean="0">
                <a:solidFill>
                  <a:srgbClr val="B81313"/>
                </a:solidFill>
                <a:latin typeface="Arial Rounded MT Bold"/>
                <a:cs typeface="Arial Rounded MT Bold"/>
              </a:rPr>
              <a:t> 3</a:t>
            </a:r>
            <a:endParaRPr lang="en-US" sz="1600" dirty="0">
              <a:solidFill>
                <a:srgbClr val="B81313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5521" y="1425961"/>
            <a:ext cx="17176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/>
                <a:ea typeface="+mj-ea"/>
                <a:cs typeface="Arial Rounded MT Bold"/>
              </a:rPr>
              <a:t>Predict Score</a:t>
            </a:r>
            <a:endParaRPr lang="en-US" dirty="0">
              <a:latin typeface="Arial Rounded MT Bold"/>
              <a:ea typeface="+mj-ea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550467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op-50-NJ-Blog-Header.png"/>
          <p:cNvPicPr>
            <a:picLocks noChangeAspect="1"/>
          </p:cNvPicPr>
          <p:nvPr/>
        </p:nvPicPr>
        <p:blipFill rotWithShape="1">
          <a:blip r:embed="rId3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35869" y="-183840"/>
            <a:ext cx="9287971" cy="147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11" y="205979"/>
            <a:ext cx="8799689" cy="8572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 Rounded MT Bold"/>
                <a:cs typeface="Arial Rounded MT Bold"/>
              </a:rPr>
              <a:t>Combine Topic Modeling and Sentiment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479" y="1491723"/>
            <a:ext cx="3508021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i="1" dirty="0" smtClean="0">
                <a:latin typeface="Arial Rounded MT Bold"/>
                <a:cs typeface="Arial Rounded MT Bold"/>
              </a:rPr>
              <a:t>“ </a:t>
            </a:r>
            <a:r>
              <a:rPr lang="en-US" sz="1600" i="1" dirty="0" smtClean="0">
                <a:latin typeface="Arial Rounded MT Bold"/>
                <a:cs typeface="Arial Rounded MT Bold"/>
              </a:rPr>
              <a:t>The </a:t>
            </a:r>
            <a:r>
              <a:rPr lang="en-US" sz="1600" i="1" dirty="0">
                <a:latin typeface="Arial Rounded MT Bold"/>
                <a:cs typeface="Arial Rounded MT Bold"/>
              </a:rPr>
              <a:t>lady that took our order sat on the </a:t>
            </a:r>
            <a:r>
              <a:rPr lang="en-US" sz="1600" i="1" dirty="0" smtClean="0">
                <a:latin typeface="Arial Rounded MT Bold"/>
                <a:cs typeface="Arial Rounded MT Bold"/>
              </a:rPr>
              <a:t>phone for </a:t>
            </a:r>
            <a:r>
              <a:rPr lang="en-US" sz="1600" i="1" dirty="0">
                <a:latin typeface="Arial Rounded MT Bold"/>
                <a:cs typeface="Arial Rounded MT Bold"/>
              </a:rPr>
              <a:t>10 minutes talking while our food got cold along with some near by patrons food as </a:t>
            </a:r>
            <a:r>
              <a:rPr lang="en-US" sz="1600" i="1" dirty="0" smtClean="0">
                <a:latin typeface="Arial Rounded MT Bold"/>
                <a:cs typeface="Arial Rounded MT Bold"/>
              </a:rPr>
              <a:t>well”</a:t>
            </a:r>
          </a:p>
          <a:p>
            <a:pPr marL="285750" indent="-285750" algn="just">
              <a:buFont typeface="Arial"/>
              <a:buChar char="•"/>
            </a:pPr>
            <a:endParaRPr lang="en-US" sz="1600" i="1" dirty="0">
              <a:latin typeface="Arial Rounded MT Bold"/>
              <a:cs typeface="Arial Rounded MT Bold"/>
            </a:endParaRPr>
          </a:p>
          <a:p>
            <a:pPr algn="just"/>
            <a:r>
              <a:rPr lang="en-US" sz="1600" i="1" dirty="0" smtClean="0">
                <a:latin typeface="Arial Rounded MT Bold"/>
                <a:cs typeface="Arial Rounded MT Bold"/>
              </a:rPr>
              <a:t>“ Horrible service ”</a:t>
            </a:r>
          </a:p>
          <a:p>
            <a:pPr marL="285750" indent="-285750" algn="just">
              <a:buFont typeface="Arial"/>
              <a:buChar char="•"/>
            </a:pPr>
            <a:endParaRPr lang="en-US" sz="1600" i="1" dirty="0">
              <a:latin typeface="Arial Rounded MT Bold"/>
              <a:cs typeface="Arial Rounded MT Bold"/>
            </a:endParaRPr>
          </a:p>
          <a:p>
            <a:pPr algn="just"/>
            <a:r>
              <a:rPr lang="en-US" sz="1600" i="1" dirty="0" smtClean="0">
                <a:latin typeface="Arial Rounded MT Bold"/>
                <a:cs typeface="Arial Rounded MT Bold"/>
              </a:rPr>
              <a:t>“The </a:t>
            </a:r>
            <a:r>
              <a:rPr lang="en-US" sz="1600" i="1" dirty="0">
                <a:latin typeface="Arial Rounded MT Bold"/>
                <a:cs typeface="Arial Rounded MT Bold"/>
              </a:rPr>
              <a:t>only thing hot was the white </a:t>
            </a:r>
            <a:r>
              <a:rPr lang="en-US" sz="1600" i="1" dirty="0" smtClean="0">
                <a:latin typeface="Arial Rounded MT Bold"/>
                <a:cs typeface="Arial Rounded MT Bold"/>
              </a:rPr>
              <a:t>rice”</a:t>
            </a:r>
            <a:endParaRPr lang="en-US" sz="1600" i="1" dirty="0">
              <a:latin typeface="Arial Rounded MT Bold"/>
              <a:cs typeface="Arial Rounded MT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2479" y="2029557"/>
            <a:ext cx="2973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81313"/>
                </a:solidFill>
                <a:latin typeface="Arial Rounded MT Bold"/>
                <a:cs typeface="Arial Rounded MT Bold"/>
              </a:rPr>
              <a:t>Food , Employee                  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3751" y="1425961"/>
            <a:ext cx="17431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/>
                <a:ea typeface="+mj-ea"/>
                <a:cs typeface="Arial Rounded MT Bold"/>
              </a:rPr>
              <a:t>Assign Topics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0381" y="2799553"/>
            <a:ext cx="2807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81313"/>
                </a:solidFill>
                <a:latin typeface="Arial Rounded MT Bold"/>
                <a:cs typeface="Arial Rounded MT Bold"/>
              </a:rPr>
              <a:t>Service                                 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1036" y="3492317"/>
            <a:ext cx="2850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81313"/>
                </a:solidFill>
                <a:latin typeface="Arial Rounded MT Bold"/>
                <a:cs typeface="Arial Rounded MT Bold"/>
              </a:rPr>
              <a:t>Food                                       </a:t>
            </a:r>
            <a:r>
              <a:rPr lang="en-US" sz="1600" dirty="0" smtClean="0">
                <a:solidFill>
                  <a:srgbClr val="B81313"/>
                </a:solidFill>
                <a:latin typeface="Arial Rounded MT Bold"/>
                <a:cs typeface="Arial Rounded MT Bold"/>
              </a:rPr>
              <a:t> 3</a:t>
            </a:r>
            <a:endParaRPr lang="en-US" sz="1600" dirty="0">
              <a:solidFill>
                <a:srgbClr val="B81313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05521" y="1425961"/>
            <a:ext cx="17176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/>
                <a:ea typeface="+mj-ea"/>
                <a:cs typeface="Arial Rounded MT Bold"/>
              </a:rPr>
              <a:t>Predict Score</a:t>
            </a:r>
            <a:endParaRPr lang="en-US" dirty="0">
              <a:latin typeface="Arial Rounded MT Bold"/>
              <a:ea typeface="+mj-ea"/>
              <a:cs typeface="Arial Rounded MT Bold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84298"/>
              </p:ext>
            </p:extLst>
          </p:nvPr>
        </p:nvGraphicFramePr>
        <p:xfrm>
          <a:off x="1369919" y="4304901"/>
          <a:ext cx="6607664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67057"/>
                <a:gridCol w="1254073"/>
                <a:gridCol w="1608672"/>
                <a:gridCol w="16778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/>
                          <a:cs typeface="Arial Rounded MT Bold"/>
                        </a:rPr>
                        <a:t> Overall</a:t>
                      </a:r>
                      <a:r>
                        <a:rPr lang="en-US" baseline="0" dirty="0" smtClean="0">
                          <a:latin typeface="Arial Rounded MT Bold"/>
                          <a:cs typeface="Arial Rounded MT Bold"/>
                        </a:rPr>
                        <a:t>  </a:t>
                      </a:r>
                      <a:r>
                        <a:rPr lang="en-US" dirty="0" smtClean="0">
                          <a:latin typeface="Arial Rounded MT Bold"/>
                          <a:cs typeface="Arial Rounded MT Bold"/>
                        </a:rPr>
                        <a:t>Rating</a:t>
                      </a:r>
                      <a:endParaRPr lang="en-US" dirty="0">
                        <a:latin typeface="Arial Rounded MT Bold"/>
                        <a:cs typeface="Arial Rounded MT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/>
                          <a:cs typeface="Arial Rounded MT Bold"/>
                        </a:rPr>
                        <a:t>Food</a:t>
                      </a:r>
                      <a:endParaRPr lang="en-US" dirty="0">
                        <a:latin typeface="Arial Rounded MT Bold"/>
                        <a:cs typeface="Arial Rounded MT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 Rounded MT Bold"/>
                          <a:ea typeface="+mn-ea"/>
                          <a:cs typeface="Arial Rounded MT Bold"/>
                        </a:rPr>
                        <a:t>Employee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Arial Rounded MT Bold"/>
                        <a:ea typeface="+mn-ea"/>
                        <a:cs typeface="Arial Rounded MT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/>
                          <a:cs typeface="Arial Rounded MT Bold"/>
                        </a:rPr>
                        <a:t>Service</a:t>
                      </a:r>
                      <a:endParaRPr lang="en-US" dirty="0">
                        <a:latin typeface="Arial Rounded MT Bold"/>
                        <a:cs typeface="Arial Rounded MT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8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/>
                          <a:cs typeface="Arial Rounded MT Bold"/>
                        </a:rPr>
                        <a:t>1</a:t>
                      </a:r>
                      <a:endParaRPr lang="en-US" dirty="0">
                        <a:latin typeface="Arial Rounded MT Bold"/>
                        <a:cs typeface="Arial Rounded MT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/>
                          <a:cs typeface="Arial Rounded MT Bold"/>
                        </a:rPr>
                        <a:t>2</a:t>
                      </a:r>
                      <a:endParaRPr lang="en-US" dirty="0">
                        <a:latin typeface="Arial Rounded MT Bold"/>
                        <a:cs typeface="Arial Rounded MT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 Rounded MT Bold"/>
                          <a:cs typeface="Arial Rounded MT Bold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Rounded MT Bold"/>
                          <a:cs typeface="Arial Rounded MT Bold"/>
                        </a:rPr>
                        <a:t>1</a:t>
                      </a:r>
                      <a:endParaRPr lang="en-US" dirty="0">
                        <a:latin typeface="Arial Rounded MT Bold"/>
                        <a:cs typeface="Arial Rounded MT Bold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9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-50-NJ-Blog-Header.png"/>
          <p:cNvPicPr>
            <a:picLocks noChangeAspect="1"/>
          </p:cNvPicPr>
          <p:nvPr/>
        </p:nvPicPr>
        <p:blipFill rotWithShape="1">
          <a:blip r:embed="rId3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35869" y="-183840"/>
            <a:ext cx="9287971" cy="147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11" y="205979"/>
            <a:ext cx="8799689" cy="85725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Identify Areas For Improvement</a:t>
            </a:r>
            <a:endParaRPr lang="en-US" sz="2800" dirty="0">
              <a:solidFill>
                <a:schemeClr val="bg1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8" name="Picture 7" descr="resturant_sample_1._12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69" y="1293115"/>
            <a:ext cx="9144000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7092" y="4581383"/>
            <a:ext cx="6409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Rounded MT Bold"/>
                <a:cs typeface="Arial Rounded MT Bold"/>
              </a:rPr>
              <a:t>Overall          Meal         Location    Employee       Food            Place       </a:t>
            </a:r>
            <a:endParaRPr lang="en-US" sz="1600" dirty="0">
              <a:latin typeface="Arial Rounded MT Bold"/>
              <a:cs typeface="Arial Rounded MT Bold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2608" y="3086838"/>
            <a:ext cx="106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/>
                <a:cs typeface="Arial Rounded MT Bold"/>
              </a:rPr>
              <a:t>Rating</a:t>
            </a:r>
            <a:endParaRPr lang="en-US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46651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82999" y="-413726"/>
            <a:ext cx="9287971" cy="147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How Can We Help Restaurants To Improve?   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6" name="Heart 5"/>
          <p:cNvSpPr/>
          <p:nvPr/>
        </p:nvSpPr>
        <p:spPr>
          <a:xfrm>
            <a:off x="5249333" y="1360485"/>
            <a:ext cx="1707444" cy="1565157"/>
          </a:xfrm>
          <a:prstGeom prst="heart">
            <a:avLst/>
          </a:prstGeom>
          <a:solidFill>
            <a:srgbClr val="B8131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2999" y="3061360"/>
            <a:ext cx="238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Rounded MT Bold"/>
                <a:cs typeface="Arial Rounded MT Bold"/>
              </a:rPr>
              <a:t>Sentiment Analysis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8" name="Picture 7" descr="img_3528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324000"/>
            <a:ext cx="1737360" cy="17373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7623" y="3061360"/>
            <a:ext cx="238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Rounded MT Bold"/>
                <a:cs typeface="Arial Rounded MT Bold"/>
              </a:rPr>
              <a:t>Topic Modeling</a:t>
            </a:r>
            <a:endParaRPr lang="en-US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67789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82999" y="-413726"/>
            <a:ext cx="9287971" cy="147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How Can We Help Restaurants To Improve?   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6" name="Heart 5"/>
          <p:cNvSpPr/>
          <p:nvPr/>
        </p:nvSpPr>
        <p:spPr>
          <a:xfrm>
            <a:off x="5249333" y="1360485"/>
            <a:ext cx="1707444" cy="1565157"/>
          </a:xfrm>
          <a:prstGeom prst="heart">
            <a:avLst/>
          </a:prstGeom>
          <a:solidFill>
            <a:srgbClr val="B81313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2999" y="3061360"/>
            <a:ext cx="238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Rounded MT Bold"/>
                <a:cs typeface="Arial Rounded MT Bold"/>
              </a:rPr>
              <a:t>Sentiment Analysis</a:t>
            </a:r>
            <a:endParaRPr lang="en-US" dirty="0">
              <a:latin typeface="Arial Rounded MT Bold"/>
              <a:cs typeface="Arial Rounded MT Bold"/>
            </a:endParaRPr>
          </a:p>
        </p:txBody>
      </p:sp>
      <p:pic>
        <p:nvPicPr>
          <p:cNvPr id="8" name="Picture 7" descr="img_3528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324000"/>
            <a:ext cx="1737360" cy="17373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7623" y="3061360"/>
            <a:ext cx="238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Rounded MT Bold"/>
                <a:cs typeface="Arial Rounded MT Bold"/>
              </a:rPr>
              <a:t>Topic Modeling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4189471" y="2137830"/>
            <a:ext cx="694508" cy="3344335"/>
          </a:xfrm>
          <a:prstGeom prst="leftBrac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68226" y="4316778"/>
            <a:ext cx="282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/>
                <a:cs typeface="Arial Rounded MT Bold"/>
              </a:rPr>
              <a:t>Specific Areas to Focus </a:t>
            </a:r>
          </a:p>
        </p:txBody>
      </p:sp>
    </p:spTree>
    <p:extLst>
      <p:ext uri="{BB962C8B-B14F-4D97-AF65-F5344CB8AC3E}">
        <p14:creationId xmlns:p14="http://schemas.microsoft.com/office/powerpoint/2010/main" val="236814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82999" y="-413726"/>
            <a:ext cx="9287971" cy="147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38" y="177067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rial Rounded MT Bold"/>
                <a:cs typeface="Arial Rounded MT Bold"/>
              </a:rPr>
              <a:t>Topic Modeling with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i="1" dirty="0" smtClean="0">
                <a:latin typeface="Arial Rounded MT Bold"/>
                <a:cs typeface="Arial Rounded MT Bold"/>
              </a:rPr>
              <a:t>“ The </a:t>
            </a:r>
            <a:r>
              <a:rPr lang="en-US" sz="2800" i="1" dirty="0">
                <a:latin typeface="Arial Rounded MT Bold"/>
                <a:cs typeface="Arial Rounded MT Bold"/>
              </a:rPr>
              <a:t>lady that took our order sat on the phone for 10 minutes talking while our food got cold along with some near by patrons food as </a:t>
            </a:r>
            <a:r>
              <a:rPr lang="en-US" sz="2800" i="1" dirty="0" smtClean="0">
                <a:latin typeface="Arial Rounded MT Bold"/>
                <a:cs typeface="Arial Rounded MT Bold"/>
              </a:rPr>
              <a:t>well ”</a:t>
            </a:r>
            <a:endParaRPr lang="en-US" sz="2800" i="1" dirty="0">
              <a:latin typeface="Arial Rounded MT Bold"/>
              <a:cs typeface="Arial Rounded MT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1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82999" y="-413726"/>
            <a:ext cx="9287971" cy="14769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i="1" dirty="0" smtClean="0">
                <a:latin typeface="Arial Rounded MT Bold"/>
                <a:cs typeface="Arial Rounded MT Bold"/>
              </a:rPr>
              <a:t>“ The </a:t>
            </a:r>
            <a:r>
              <a:rPr lang="en-US" sz="2800" i="1" dirty="0">
                <a:latin typeface="Arial Rounded MT Bold"/>
                <a:cs typeface="Arial Rounded MT Bold"/>
              </a:rPr>
              <a:t>lady that took our order sat on the phone for 10 minutes talking while our food got cold along with some near by patrons food as </a:t>
            </a:r>
            <a:r>
              <a:rPr lang="en-US" sz="2800" i="1" dirty="0" smtClean="0">
                <a:latin typeface="Arial Rounded MT Bold"/>
                <a:cs typeface="Arial Rounded MT Bold"/>
              </a:rPr>
              <a:t>well ”</a:t>
            </a:r>
            <a:endParaRPr lang="en-US" sz="2800" i="1" dirty="0">
              <a:latin typeface="Arial Rounded MT Bold"/>
              <a:cs typeface="Arial Rounded MT Bold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3322" y="1705919"/>
            <a:ext cx="878256" cy="36474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8556" y="2166900"/>
            <a:ext cx="878256" cy="36474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6155" y="3175484"/>
            <a:ext cx="1918652" cy="96073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B81313"/>
                </a:solidFill>
              </a:rPr>
              <a:t>Food</a:t>
            </a:r>
            <a:endParaRPr lang="en-US" sz="3200" b="1" dirty="0">
              <a:solidFill>
                <a:srgbClr val="B8131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5238" y="17706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Topic Modeling with Context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82972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82999" y="-413726"/>
            <a:ext cx="9287971" cy="14769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i="1" dirty="0" smtClean="0">
                <a:latin typeface="Arial Rounded MT Bold"/>
                <a:cs typeface="Arial Rounded MT Bold"/>
              </a:rPr>
              <a:t>“ The </a:t>
            </a:r>
            <a:r>
              <a:rPr lang="en-US" sz="2800" i="1" dirty="0">
                <a:latin typeface="Arial Rounded MT Bold"/>
                <a:cs typeface="Arial Rounded MT Bold"/>
              </a:rPr>
              <a:t>lady that took our order sat on the phone for 10 minutes talking while our food got cold along with some near by patrons food as </a:t>
            </a:r>
            <a:r>
              <a:rPr lang="en-US" sz="2800" i="1" dirty="0" smtClean="0">
                <a:latin typeface="Arial Rounded MT Bold"/>
                <a:cs typeface="Arial Rounded MT Bold"/>
              </a:rPr>
              <a:t>well ”</a:t>
            </a:r>
            <a:endParaRPr lang="en-US" sz="2800" i="1" dirty="0">
              <a:latin typeface="Arial Rounded MT Bold"/>
              <a:cs typeface="Arial Rounded MT Bold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3322" y="1705919"/>
            <a:ext cx="878256" cy="36474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8556" y="2166900"/>
            <a:ext cx="878256" cy="36474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6155" y="3175484"/>
            <a:ext cx="1918652" cy="96073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B81313"/>
                </a:solidFill>
              </a:rPr>
              <a:t>Food</a:t>
            </a:r>
            <a:endParaRPr lang="en-US" sz="3200" b="1" dirty="0">
              <a:solidFill>
                <a:srgbClr val="B81313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003076" y="3175484"/>
            <a:ext cx="2077021" cy="96073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B81313"/>
                </a:solidFill>
              </a:rPr>
              <a:t>Service</a:t>
            </a:r>
            <a:endParaRPr lang="en-US" sz="3200" b="1" dirty="0">
              <a:solidFill>
                <a:srgbClr val="B8131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5238" y="17706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Topic Modeling with Context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87908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tored Data 3"/>
          <p:cNvSpPr/>
          <p:nvPr/>
        </p:nvSpPr>
        <p:spPr>
          <a:xfrm>
            <a:off x="232224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1001" y="1853995"/>
            <a:ext cx="14670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Train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Word2Vec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460" y="1757548"/>
            <a:ext cx="1505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Convert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Sentences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To Vectors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pic>
        <p:nvPicPr>
          <p:cNvPr id="35" name="Picture 34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114439" y="-261326"/>
            <a:ext cx="9287971" cy="1476955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Topic Modeling with Word2Vec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45560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Arial Rounded MT Bold"/>
              <a:cs typeface="Arial Rounded MT Bold"/>
            </a:endParaRPr>
          </a:p>
        </p:txBody>
      </p:sp>
      <p:sp>
        <p:nvSpPr>
          <p:cNvPr id="4" name="Stored Data 3"/>
          <p:cNvSpPr/>
          <p:nvPr/>
        </p:nvSpPr>
        <p:spPr>
          <a:xfrm>
            <a:off x="232224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ored Data 4"/>
          <p:cNvSpPr/>
          <p:nvPr/>
        </p:nvSpPr>
        <p:spPr>
          <a:xfrm>
            <a:off x="1936846" y="1625886"/>
            <a:ext cx="1876778" cy="1257441"/>
          </a:xfrm>
          <a:prstGeom prst="flowChartOnlineStorage">
            <a:avLst/>
          </a:prstGeom>
          <a:solidFill>
            <a:srgbClr val="B803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1001" y="1853995"/>
            <a:ext cx="14670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Train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Word2Vec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460" y="1757548"/>
            <a:ext cx="1505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Convert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Sentences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rial Rounded MT Bold"/>
                <a:ea typeface="+mj-ea"/>
                <a:cs typeface="Arial Rounded MT Bold"/>
              </a:rPr>
              <a:t>To Vectors</a:t>
            </a:r>
            <a:endParaRPr lang="en-US" sz="2000" dirty="0">
              <a:solidFill>
                <a:srgbClr val="FFFFFF"/>
              </a:solidFill>
              <a:latin typeface="Arial Rounded MT Bold"/>
              <a:ea typeface="+mj-ea"/>
              <a:cs typeface="Arial Rounded MT Bold"/>
            </a:endParaRPr>
          </a:p>
        </p:txBody>
      </p:sp>
      <p:pic>
        <p:nvPicPr>
          <p:cNvPr id="35" name="Picture 34" descr="Top-50-NJ-Blog-Header.png"/>
          <p:cNvPicPr>
            <a:picLocks noChangeAspect="1"/>
          </p:cNvPicPr>
          <p:nvPr/>
        </p:nvPicPr>
        <p:blipFill rotWithShape="1"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0" t="40737" r="16413" b="43112"/>
          <a:stretch/>
        </p:blipFill>
        <p:spPr>
          <a:xfrm>
            <a:off x="-114439" y="-261326"/>
            <a:ext cx="9287971" cy="1476955"/>
          </a:xfrm>
          <a:prstGeom prst="rect">
            <a:avLst/>
          </a:prstGeom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FFFF"/>
                </a:solidFill>
                <a:latin typeface="Arial Rounded MT Bold"/>
                <a:cs typeface="Arial Rounded MT Bold"/>
              </a:rPr>
              <a:t>Topic Modeling with Word2Vec</a:t>
            </a:r>
            <a:endParaRPr lang="en-US" sz="2800" dirty="0">
              <a:solidFill>
                <a:srgbClr val="FFFFFF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3444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39235</TotalTime>
  <Words>728</Words>
  <Application>Microsoft Macintosh PowerPoint</Application>
  <PresentationFormat>On-screen Show (16:9)</PresentationFormat>
  <Paragraphs>220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How Can We Help Restaurants To Improve?   </vt:lpstr>
      <vt:lpstr>How Can We Help Restaurants To Improve?   </vt:lpstr>
      <vt:lpstr>How Can We Help Restaurants To Improve?   </vt:lpstr>
      <vt:lpstr>Topic Modeling with 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Combine Topic Modeling and Sentiment Analysis</vt:lpstr>
      <vt:lpstr>Combine Topic Modeling and Sentiment Analysis</vt:lpstr>
      <vt:lpstr>Combine Topic Modeling and Sentiment Analysis</vt:lpstr>
      <vt:lpstr>Combine Topic Modeling and Sentiment Analysis</vt:lpstr>
      <vt:lpstr>Combine Topic Modeling and Sentiment Analysis</vt:lpstr>
      <vt:lpstr>Identify Areas For Improvement</vt:lpstr>
    </vt:vector>
  </TitlesOfParts>
  <Company>University of California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 Yang</dc:creator>
  <cp:lastModifiedBy>Chun Yang</cp:lastModifiedBy>
  <cp:revision>69</cp:revision>
  <dcterms:created xsi:type="dcterms:W3CDTF">2018-11-14T18:41:41Z</dcterms:created>
  <dcterms:modified xsi:type="dcterms:W3CDTF">2018-12-28T22:51:14Z</dcterms:modified>
</cp:coreProperties>
</file>