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C748C8-282A-4801-A1B3-2CCF0A9C6DFB}">
  <a:tblStyle styleId="{10C748C8-282A-4801-A1B3-2CCF0A9C6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xx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zxx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Models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04000" y="1769052"/>
            <a:ext cx="9071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zxx" sz="3200"/>
              <a:t>Multiple Linear Regression</a:t>
            </a:r>
          </a:p>
          <a:p>
            <a:pPr indent="-34203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8"/>
              <a:buFont typeface="Noto Sans Symbols"/>
              <a:buChar char="●"/>
            </a:pPr>
            <a:r>
              <a:rPr lang="zxx" sz="2800"/>
              <a:t>Explored Initial s</a:t>
            </a:r>
            <a:r>
              <a:rPr b="0" lang="zxx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hortlist</a:t>
            </a:r>
            <a:r>
              <a:rPr lang="zxx" sz="2800"/>
              <a:t> of </a:t>
            </a:r>
            <a:r>
              <a:rPr b="0" lang="zxx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Features</a:t>
            </a:r>
          </a:p>
          <a:p>
            <a:pPr indent="-34203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8"/>
              <a:buFont typeface="Noto Sans Symbols"/>
              <a:buChar char="●"/>
            </a:pPr>
            <a:r>
              <a:rPr lang="zxx" sz="2800">
                <a:solidFill>
                  <a:schemeClr val="dk1"/>
                </a:solidFill>
              </a:rPr>
              <a:t>Narrowed list to 5 features</a:t>
            </a:r>
          </a:p>
          <a:p>
            <a:pPr indent="-342030" lvl="1" marL="86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428"/>
              <a:buFont typeface="Noto Sans Symbols"/>
              <a:buChar char="●"/>
            </a:pPr>
            <a:r>
              <a:rPr lang="zxx" sz="2800">
                <a:solidFill>
                  <a:schemeClr val="dk1"/>
                </a:solidFill>
              </a:rPr>
              <a:t>Performed Regression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303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zxx" sz="3200"/>
              <a:t>Ridge/Lasso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zxx" sz="2800"/>
              <a:t>Explored Interaction of Features 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zxx" sz="2800"/>
              <a:t>Expanded Shortlist with Interaction Features</a:t>
            </a: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Ridge Regression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3200">
                <a:solidFill>
                  <a:srgbClr val="FF0000"/>
                </a:solidFill>
              </a:rPr>
              <a:t>INSERT CROSS-VALIDATION CURVE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Ridge Regression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SUB-TRAINING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TEST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xx">
                          <a:solidFill>
                            <a:schemeClr val="dk1"/>
                          </a:solidFill>
                        </a:rPr>
                        <a:t>TOTAL 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Ridge Regression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graphicFrame>
        <p:nvGraphicFramePr>
          <p:cNvPr id="134" name="Shape 134"/>
          <p:cNvGraphicFramePr/>
          <p:nvPr/>
        </p:nvGraphicFramePr>
        <p:xfrm>
          <a:off x="2224713" y="214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2746750"/>
                <a:gridCol w="2746750"/>
              </a:tblGrid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>
                          <a:solidFill>
                            <a:schemeClr val="dk1"/>
                          </a:solidFill>
                        </a:rPr>
                        <a:t>Top </a:t>
                      </a:r>
                      <a:r>
                        <a:rPr b="1" lang="zxx"/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Coefficient Value</a:t>
                      </a:r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Ridge Regression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3200">
                <a:solidFill>
                  <a:srgbClr val="FF0000"/>
                </a:solidFill>
              </a:rPr>
              <a:t>INSERT RESIDUALS PLOT?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Lasso</a:t>
            </a:r>
            <a:r>
              <a:rPr lang="zxx" sz="4400"/>
              <a:t> Regression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Shape 147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SUB-TRAINING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TEST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chemeClr val="dk1"/>
                          </a:solidFill>
                        </a:rPr>
                        <a:t>TOTAL 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Lasso </a:t>
            </a:r>
            <a:r>
              <a:rPr lang="zxx" sz="4400"/>
              <a:t>Regression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graphicFrame>
        <p:nvGraphicFramePr>
          <p:cNvPr id="154" name="Shape 154"/>
          <p:cNvGraphicFramePr/>
          <p:nvPr/>
        </p:nvGraphicFramePr>
        <p:xfrm>
          <a:off x="2224713" y="214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2746750"/>
                <a:gridCol w="2746750"/>
              </a:tblGrid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>
                          <a:solidFill>
                            <a:schemeClr val="dk1"/>
                          </a:solidFill>
                        </a:rPr>
                        <a:t>Top </a:t>
                      </a:r>
                      <a:r>
                        <a:rPr b="1" lang="zxx"/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Coefficient Value</a:t>
                      </a:r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  <p:pic>
        <p:nvPicPr>
          <p:cNvPr descr="OverallQual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88" y="1755820"/>
            <a:ext cx="7951202" cy="569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  <p:pic>
        <p:nvPicPr>
          <p:cNvPr descr="Neighborhood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75" y="1563420"/>
            <a:ext cx="7851425" cy="569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81950" y="1714453"/>
            <a:ext cx="9071700" cy="5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3200"/>
              <a:t>Shortlist of 20 Features </a:t>
            </a: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/>
              <a:t>(</a:t>
            </a:r>
            <a:r>
              <a:rPr lang="zxx" sz="1800">
                <a:solidFill>
                  <a:srgbClr val="FF0000"/>
                </a:solidFill>
              </a:rPr>
              <a:t>Red </a:t>
            </a:r>
            <a:r>
              <a:rPr lang="zxx" sz="1800"/>
              <a:t>ones used in Initial Regression)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896863" y="289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1688375"/>
                <a:gridCol w="1688375"/>
                <a:gridCol w="1688375"/>
                <a:gridCol w="1688375"/>
                <a:gridCol w="1688375"/>
              </a:tblGrid>
              <a:tr h="2702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xx" sz="1800"/>
                        <a:t>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zxx" sz="1800">
                          <a:solidFill>
                            <a:schemeClr val="dk1"/>
                          </a:solidFill>
                        </a:rPr>
                        <a:t>Style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zxx" sz="1800">
                          <a:solidFill>
                            <a:schemeClr val="dk1"/>
                          </a:solidFill>
                        </a:rPr>
                        <a:t>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zxx" sz="1800">
                          <a:solidFill>
                            <a:schemeClr val="dk1"/>
                          </a:solidFill>
                        </a:rPr>
                        <a:t>Size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zxx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73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rgbClr val="FF0000"/>
                          </a:solidFill>
                        </a:rPr>
                        <a:t>Neighborhood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rgbClr val="FF0000"/>
                          </a:solidFill>
                        </a:rPr>
                        <a:t>HouseStyle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rgbClr val="FF0000"/>
                          </a:solidFill>
                        </a:rPr>
                        <a:t>OverallQual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rgbClr val="FF0000"/>
                          </a:solidFill>
                        </a:rPr>
                        <a:t>GrLivArea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rgbClr val="FF0000"/>
                          </a:solidFill>
                        </a:rPr>
                        <a:t>SaleCondition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3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MSZoning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Foundation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OverallCond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chemeClr val="dk1"/>
                          </a:solidFill>
                        </a:rPr>
                        <a:t>1stFlrSF, 2ndFlrSF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>
                          <a:solidFill>
                            <a:schemeClr val="dk1"/>
                          </a:solidFill>
                        </a:rPr>
                        <a:t>SaleType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GarageFinish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YrBuilt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FullBath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Paved Drive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ExterQual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TotRms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BsmtQual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GarageCars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58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GarageArea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  <p:pic>
        <p:nvPicPr>
          <p:cNvPr descr="InfluencePlot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00" y="1563425"/>
            <a:ext cx="7095397" cy="59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Shape 95"/>
          <p:cNvGraphicFramePr/>
          <p:nvPr/>
        </p:nvGraphicFramePr>
        <p:xfrm>
          <a:off x="693113" y="22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{10C748C8-282A-4801-A1B3-2CCF0A9C6DFB}</a:tableStyleId>
              </a:tblPr>
              <a:tblGrid>
                <a:gridCol w="2897800"/>
                <a:gridCol w="2897800"/>
                <a:gridCol w="2897800"/>
              </a:tblGrid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R^2 (Training 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xx"/>
                        <a:t>RMSE (Training Set)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With Influential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0.800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0.178</a:t>
                      </a:r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Without Influential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xx"/>
                        <a:t>0.807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zxx">
                          <a:solidFill>
                            <a:schemeClr val="dk1"/>
                          </a:solidFill>
                        </a:rPr>
                        <a:t>0.176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Multiple Linear Regression</a:t>
            </a:r>
          </a:p>
        </p:txBody>
      </p:sp>
      <p:pic>
        <p:nvPicPr>
          <p:cNvPr descr="Residuals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25" y="1392645"/>
            <a:ext cx="6768468" cy="569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Features Interactions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zxx" sz="4400"/>
              <a:t>RIDGE/LASSO PROCESS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74250" y="175499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xx" sz="3200"/>
              <a:t>Split training data 80%/20%  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xx" sz="3200"/>
              <a:t>Used grid search to tune hyperparameter</a:t>
            </a:r>
          </a:p>
          <a:p>
            <a:pPr indent="-4318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zxx" sz="3200">
                <a:solidFill>
                  <a:schemeClr val="dk1"/>
                </a:solidFill>
              </a:rPr>
              <a:t>5-fold cross-validation for each parameter value</a:t>
            </a:r>
          </a:p>
          <a:p>
            <a:pPr indent="-431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xx" sz="3200">
                <a:solidFill>
                  <a:schemeClr val="dk1"/>
                </a:solidFill>
              </a:rPr>
              <a:t>Tested against remaining 20%</a:t>
            </a:r>
          </a:p>
          <a:p>
            <a:pPr indent="-431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xx" sz="3200">
                <a:solidFill>
                  <a:schemeClr val="dk1"/>
                </a:solidFill>
              </a:rPr>
              <a:t>Trained against entire 100% of training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