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embeddings/oleObject1.xlsx" ContentType="application/vnd.openxmlformats-officedocument.spreadsheetml.sheet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2.wmf" ContentType="image/x-wmf"/>
  <Override PartName="/ppt/media/image10.png" ContentType="image/png"/>
  <Override PartName="/ppt/media/image23.wmf" ContentType="image/x-w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wmf" ContentType="image/x-wmf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768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68000" y="2340360"/>
            <a:ext cx="906516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Kaggle House Price Challenge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Least Squares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Wing, Iman, Chung, Theo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Scatterplot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Shape 167" descr=""/>
          <p:cNvPicPr/>
          <p:nvPr/>
        </p:nvPicPr>
        <p:blipFill>
          <a:blip r:embed="rId1"/>
          <a:stretch/>
        </p:blipFill>
        <p:spPr>
          <a:xfrm>
            <a:off x="617760" y="1440360"/>
            <a:ext cx="9001440" cy="574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68000" y="27007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935600" y="1554840"/>
            <a:ext cx="4477320" cy="566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1096560" y="1554840"/>
            <a:ext cx="3471840" cy="566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1736640" y="1737720"/>
            <a:ext cx="210096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Categorical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462320" y="2574720"/>
            <a:ext cx="2557800" cy="155340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1553760" y="2682000"/>
            <a:ext cx="20095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MSZoning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KitchenQual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591880" y="2610720"/>
            <a:ext cx="3015000" cy="109620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>
            <a:off x="1462320" y="4427640"/>
            <a:ext cx="2557800" cy="188244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"/>
          <p:cNvSpPr/>
          <p:nvPr/>
        </p:nvSpPr>
        <p:spPr>
          <a:xfrm>
            <a:off x="1553760" y="4390560"/>
            <a:ext cx="2192400" cy="18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None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PoolQC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MiscFeature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BsmtQual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BsmtCond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5941080" y="1738080"/>
            <a:ext cx="1918080" cy="8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Numerical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5666760" y="2718000"/>
            <a:ext cx="31978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LotFrontage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(Neighborhood Median)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1"/>
          <p:cNvSpPr/>
          <p:nvPr/>
        </p:nvSpPr>
        <p:spPr>
          <a:xfrm>
            <a:off x="5849640" y="4427640"/>
            <a:ext cx="2557800" cy="188244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2"/>
          <p:cNvSpPr/>
          <p:nvPr/>
        </p:nvSpPr>
        <p:spPr>
          <a:xfrm>
            <a:off x="5941080" y="4519080"/>
            <a:ext cx="219240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BsmtFullBath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GarageCars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GarageArea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MasVnrArea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3"/>
          <p:cNvSpPr/>
          <p:nvPr/>
        </p:nvSpPr>
        <p:spPr>
          <a:xfrm>
            <a:off x="3228480" y="640080"/>
            <a:ext cx="325944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Imputation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39640" y="-16668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Scaling &amp; Skewness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Shape 185" descr=""/>
          <p:cNvPicPr/>
          <p:nvPr/>
        </p:nvPicPr>
        <p:blipFill>
          <a:blip r:embed="rId1"/>
          <a:stretch/>
        </p:blipFill>
        <p:spPr>
          <a:xfrm>
            <a:off x="1046160" y="767520"/>
            <a:ext cx="8092800" cy="668340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4661280" y="1737720"/>
            <a:ext cx="546120" cy="363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4661280" y="3897000"/>
            <a:ext cx="546120" cy="363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4680720" y="6036840"/>
            <a:ext cx="546120" cy="363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364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Linear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3640" y="1769400"/>
            <a:ext cx="9066960" cy="51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36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Explored Initial shortlist of 20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36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Narrowed list to 5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36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6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Ridge/Lasso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Explored Interaction of Features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Expanded Shortlist with Interaction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3640" y="3013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81760" y="1714680"/>
            <a:ext cx="9066240" cy="57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Shortlist of 20 Features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ones used in Initial Regression)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0" name="Table 3"/>
          <p:cNvGraphicFramePr/>
          <p:nvPr/>
        </p:nvGraphicFramePr>
        <p:xfrm>
          <a:off x="896400" y="2900160"/>
          <a:ext cx="8437680" cy="3625560"/>
        </p:xfrm>
        <a:graphic>
          <a:graphicData uri="http://schemas.openxmlformats.org/drawingml/2006/table">
            <a:tbl>
              <a:tblPr/>
              <a:tblGrid>
                <a:gridCol w="1687680"/>
                <a:gridCol w="1687680"/>
                <a:gridCol w="1687680"/>
                <a:gridCol w="1687680"/>
                <a:gridCol w="1687320"/>
              </a:tblGrid>
              <a:tr h="4356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Location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Style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Condition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Other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56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HouseStyle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GrLivArea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SaleCondition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MSZoning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Foundation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OverallCond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1stFlrSF, 2ndFlrSF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SaleType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GarageFinish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YrBuilt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FullBath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Paved Drive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ExterQual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TotRms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BsmtQual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GarageCars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87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GarageArea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3640" y="3013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Shape 207" descr=""/>
          <p:cNvPicPr/>
          <p:nvPr/>
        </p:nvPicPr>
        <p:blipFill>
          <a:blip r:embed="rId1"/>
          <a:stretch/>
        </p:blipFill>
        <p:spPr>
          <a:xfrm>
            <a:off x="1541160" y="1563840"/>
            <a:ext cx="7049160" cy="598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73840" y="1755360"/>
            <a:ext cx="90662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4" name="Table 2"/>
          <p:cNvGraphicFramePr/>
          <p:nvPr/>
        </p:nvGraphicFramePr>
        <p:xfrm>
          <a:off x="692640" y="2267640"/>
          <a:ext cx="8688960" cy="2024280"/>
        </p:xfrm>
        <a:graphic>
          <a:graphicData uri="http://schemas.openxmlformats.org/drawingml/2006/table">
            <a:tbl>
              <a:tblPr/>
              <a:tblGrid>
                <a:gridCol w="2896560"/>
                <a:gridCol w="2896560"/>
                <a:gridCol w="289620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With Influential Points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5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Without Influential Points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5" name="CustomShape 3"/>
          <p:cNvSpPr/>
          <p:nvPr/>
        </p:nvSpPr>
        <p:spPr>
          <a:xfrm>
            <a:off x="503640" y="3013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68000" y="27007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364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Derived 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73840" y="1755360"/>
            <a:ext cx="90669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30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TotalSF = TotalBsmtSF + GrLivArea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HighQualFinishedSF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TotalSF - LowQualFinSF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TotalBaths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Full Baths + BsmtFullBath +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0.5 * (Half Baths + BsmtHalfBath)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3640" y="3013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3640" y="1769400"/>
            <a:ext cx="90658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Shape 121" descr=""/>
          <p:cNvPicPr/>
          <p:nvPr/>
        </p:nvPicPr>
        <p:blipFill>
          <a:blip r:embed="rId1"/>
          <a:stretch/>
        </p:blipFill>
        <p:spPr>
          <a:xfrm>
            <a:off x="392040" y="1700280"/>
            <a:ext cx="9329760" cy="543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364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Interaction 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73840" y="1755360"/>
            <a:ext cx="90669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of Numeric Interactions: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TotalBaths * Total Square Footage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OverallQual (as int) * Total Square Footage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of Categorical Interactions: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OverallQual + OverallCond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Neighborhood + OverallQual + OverallCond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364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RIDGE/LASSO PROCESS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73840" y="1755360"/>
            <a:ext cx="90669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305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Split training data 80%/20%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Used grid search to tune hyperparameter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30560">
              <a:lnSpc>
                <a:spcPct val="15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5-fold cross-validation for each parameter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Tested against remaining 20%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Trained against entire 100% of training 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364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73840" y="1666080"/>
            <a:ext cx="90669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Best Alpha = 18.7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Shape 122" descr=""/>
          <p:cNvPicPr/>
          <p:nvPr/>
        </p:nvPicPr>
        <p:blipFill>
          <a:blip r:embed="rId1"/>
          <a:stretch/>
        </p:blipFill>
        <p:spPr>
          <a:xfrm>
            <a:off x="1267560" y="2342160"/>
            <a:ext cx="751428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364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73840" y="1755360"/>
            <a:ext cx="90669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8" name="Table 3"/>
          <p:cNvGraphicFramePr/>
          <p:nvPr/>
        </p:nvGraphicFramePr>
        <p:xfrm>
          <a:off x="692640" y="2267640"/>
          <a:ext cx="8688960" cy="2699640"/>
        </p:xfrm>
        <a:graphic>
          <a:graphicData uri="http://schemas.openxmlformats.org/drawingml/2006/table">
            <a:tbl>
              <a:tblPr/>
              <a:tblGrid>
                <a:gridCol w="2896560"/>
                <a:gridCol w="2896560"/>
                <a:gridCol w="289620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SUB-TRAINING SET (80%)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0.938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 SET (20%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0.913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60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 TRAINING SET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0.933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0.099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7996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50160" y="1755360"/>
            <a:ext cx="90669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1" name="Table 3"/>
          <p:cNvGraphicFramePr/>
          <p:nvPr/>
        </p:nvGraphicFramePr>
        <p:xfrm>
          <a:off x="1177200" y="2140920"/>
          <a:ext cx="7274160" cy="4861440"/>
        </p:xfrm>
        <a:graphic>
          <a:graphicData uri="http://schemas.openxmlformats.org/drawingml/2006/table">
            <a:tbl>
              <a:tblPr/>
              <a:tblGrid>
                <a:gridCol w="4648680"/>
                <a:gridCol w="2625840"/>
              </a:tblGrid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Features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Coefficient Value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OverallCond_3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-0.066691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 + OverallQual + OverallCond_Edwards10+5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-0.066562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MSSubClass_160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-0.051320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Neighborhood_Edwards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-0.048231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 + OverallQual + OverallCond_IDOTRR4+4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-0.048116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Neighborhood_Crawfor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0.048117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CentralAir_Y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0.049257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MSZoning_RL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0.053233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0.057236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14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Functional_Typ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0.057430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364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73840" y="1755360"/>
            <a:ext cx="90669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Shape 116" descr=""/>
          <p:cNvPicPr/>
          <p:nvPr/>
        </p:nvPicPr>
        <p:blipFill>
          <a:blip r:embed="rId1"/>
          <a:stretch/>
        </p:blipFill>
        <p:spPr>
          <a:xfrm>
            <a:off x="932040" y="1838880"/>
            <a:ext cx="8345160" cy="450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364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573840" y="1755360"/>
            <a:ext cx="90669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7" name="Table 3"/>
          <p:cNvGraphicFramePr/>
          <p:nvPr/>
        </p:nvGraphicFramePr>
        <p:xfrm>
          <a:off x="692640" y="2267640"/>
          <a:ext cx="8688960" cy="2699640"/>
        </p:xfrm>
        <a:graphic>
          <a:graphicData uri="http://schemas.openxmlformats.org/drawingml/2006/table">
            <a:tbl>
              <a:tblPr/>
              <a:tblGrid>
                <a:gridCol w="2896560"/>
                <a:gridCol w="2896560"/>
                <a:gridCol w="289620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SUB-TRAINING SET (80%)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0.839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0.163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 SET (20%)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0.838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0.137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60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 TRAINING SET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0.843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3640" y="301320"/>
            <a:ext cx="9066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9" name="Table 2"/>
          <p:cNvGraphicFramePr/>
          <p:nvPr/>
        </p:nvGraphicFramePr>
        <p:xfrm>
          <a:off x="1477080" y="1647360"/>
          <a:ext cx="7230240" cy="4861440"/>
        </p:xfrm>
        <a:graphic>
          <a:graphicData uri="http://schemas.openxmlformats.org/drawingml/2006/table">
            <a:tbl>
              <a:tblPr/>
              <a:tblGrid>
                <a:gridCol w="4424400"/>
                <a:gridCol w="2806200"/>
              </a:tblGrid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Features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Coefficient Value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Neighborhood_IDOTRR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-0.106394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Neighborhood_OldTown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-0.098231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 + OverallCond _5+3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-0.088836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Neighborhood_MeadowV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-0.075524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BsmtQual + BsmtCond_Ta+FA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-0.072136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Heating + HeatingQC_GasA+Ex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0.066236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Neighborhood_Crawford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0.068795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TotalFinishedSF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0.075379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0.098205</a:t>
                      </a:r>
                      <a:br/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98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SaleType+SaleCondtion_New+Partial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0.128627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68000" y="27007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 Based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Shape 278" descr=""/>
          <p:cNvPicPr/>
          <p:nvPr/>
        </p:nvPicPr>
        <p:blipFill>
          <a:blip r:embed="rId1"/>
          <a:stretch/>
        </p:blipFill>
        <p:spPr>
          <a:xfrm>
            <a:off x="62280" y="2110320"/>
            <a:ext cx="9771840" cy="400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68000" y="270072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4" name="Shape 284" descr=""/>
          <p:cNvPicPr/>
          <p:nvPr/>
        </p:nvPicPr>
        <p:blipFill>
          <a:blip r:embed="rId1"/>
          <a:stretch/>
        </p:blipFill>
        <p:spPr>
          <a:xfrm>
            <a:off x="1300320" y="1980360"/>
            <a:ext cx="7142400" cy="437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289" descr=""/>
          <p:cNvPicPr/>
          <p:nvPr/>
        </p:nvPicPr>
        <p:blipFill>
          <a:blip r:embed="rId1"/>
          <a:stretch/>
        </p:blipFill>
        <p:spPr>
          <a:xfrm>
            <a:off x="1073160" y="1829160"/>
            <a:ext cx="7911360" cy="462024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503640" y="301320"/>
            <a:ext cx="90666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Random Forest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Shape 296" descr=""/>
          <p:cNvPicPr/>
          <p:nvPr/>
        </p:nvPicPr>
        <p:blipFill>
          <a:blip r:embed="rId1"/>
          <a:stretch/>
        </p:blipFill>
        <p:spPr>
          <a:xfrm>
            <a:off x="60120" y="2120040"/>
            <a:ext cx="9772920" cy="399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1" descr=""/>
          <p:cNvPicPr/>
          <p:nvPr/>
        </p:nvPicPr>
        <p:blipFill>
          <a:blip r:embed="rId1"/>
          <a:stretch/>
        </p:blipFill>
        <p:spPr>
          <a:xfrm>
            <a:off x="205200" y="1427400"/>
            <a:ext cx="9588960" cy="5600160"/>
          </a:xfrm>
          <a:prstGeom prst="rect">
            <a:avLst/>
          </a:prstGeom>
          <a:ln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503640" y="301320"/>
            <a:ext cx="90666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Random Forests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29160" y="1916280"/>
            <a:ext cx="9937800" cy="406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 descr=""/>
          <p:cNvPicPr/>
          <p:nvPr/>
        </p:nvPicPr>
        <p:blipFill>
          <a:blip r:embed="rId1"/>
          <a:stretch/>
        </p:blipFill>
        <p:spPr>
          <a:xfrm>
            <a:off x="135000" y="1313640"/>
            <a:ext cx="9600120" cy="5606640"/>
          </a:xfrm>
          <a:prstGeom prst="rect">
            <a:avLst/>
          </a:prstGeom>
          <a:ln>
            <a:noFill/>
          </a:ln>
        </p:spPr>
      </p:pic>
      <p:sp>
        <p:nvSpPr>
          <p:cNvPr id="314" name="CustomShape 1"/>
          <p:cNvSpPr/>
          <p:nvPr/>
        </p:nvSpPr>
        <p:spPr>
          <a:xfrm>
            <a:off x="503640" y="301320"/>
            <a:ext cx="90666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3640" y="301320"/>
            <a:ext cx="90662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 Based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CV Grid Search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03640" y="1769040"/>
            <a:ext cx="9066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7" name="Object 3"/>
          <p:cNvGraphicFramePr/>
          <p:nvPr/>
        </p:nvGraphicFramePr>
        <p:xfrm>
          <a:off x="922320" y="2195280"/>
          <a:ext cx="8453880" cy="22860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1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22320" y="2195280"/>
                    <a:ext cx="8453880" cy="2286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82520" y="1920600"/>
            <a:ext cx="2649240" cy="2468160"/>
          </a:xfrm>
          <a:prstGeom prst="rect">
            <a:avLst/>
          </a:prstGeom>
          <a:solidFill>
            <a:srgbClr val="b0c4d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"/>
          <p:cNvSpPr/>
          <p:nvPr/>
        </p:nvSpPr>
        <p:spPr>
          <a:xfrm>
            <a:off x="833760" y="277200"/>
            <a:ext cx="840816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Ensemble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Stacking Regressor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747240" y="1554840"/>
            <a:ext cx="5848560" cy="4788000"/>
          </a:xfrm>
          <a:prstGeom prst="rect">
            <a:avLst/>
          </a:prstGeom>
          <a:ln>
            <a:noFill/>
          </a:ln>
        </p:spPr>
      </p:pic>
      <p:sp>
        <p:nvSpPr>
          <p:cNvPr id="322" name="CustomShape 3"/>
          <p:cNvSpPr/>
          <p:nvPr/>
        </p:nvSpPr>
        <p:spPr>
          <a:xfrm>
            <a:off x="273960" y="2286720"/>
            <a:ext cx="3288960" cy="16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Ridge Regression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Lasso Regression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 Forests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2924640" y="2926800"/>
            <a:ext cx="1004040" cy="455760"/>
          </a:xfrm>
          <a:custGeom>
            <a:avLst/>
            <a:gdLst/>
            <a:ahLst/>
            <a:rect l="l" t="t" r="r" b="b"/>
            <a:pathLst>
              <a:path w="2796" h="1272">
                <a:moveTo>
                  <a:pt x="0" y="317"/>
                </a:moveTo>
                <a:lnTo>
                  <a:pt x="2096" y="317"/>
                </a:lnTo>
                <a:lnTo>
                  <a:pt x="2096" y="0"/>
                </a:lnTo>
                <a:lnTo>
                  <a:pt x="2795" y="635"/>
                </a:lnTo>
                <a:lnTo>
                  <a:pt x="2096" y="1271"/>
                </a:lnTo>
                <a:lnTo>
                  <a:pt x="2096" y="953"/>
                </a:lnTo>
                <a:lnTo>
                  <a:pt x="0" y="953"/>
                </a:lnTo>
                <a:lnTo>
                  <a:pt x="349" y="635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456840" y="6585840"/>
            <a:ext cx="3289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Package MLXTEND ]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227680" y="1063080"/>
            <a:ext cx="5997240" cy="13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Ensemble Model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6" name="Object 2"/>
          <p:cNvGraphicFramePr/>
          <p:nvPr/>
        </p:nvGraphicFramePr>
        <p:xfrm>
          <a:off x="1333800" y="3056400"/>
          <a:ext cx="7877520" cy="151596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2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333800" y="3056400"/>
                    <a:ext cx="7877520" cy="1515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Object 1"/>
          <p:cNvGraphicFramePr/>
          <p:nvPr/>
        </p:nvGraphicFramePr>
        <p:xfrm>
          <a:off x="1279440" y="3018240"/>
          <a:ext cx="7687440" cy="26568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2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79440" y="3018240"/>
                    <a:ext cx="7687440" cy="2656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30" name="CustomShape 2"/>
          <p:cNvSpPr/>
          <p:nvPr/>
        </p:nvSpPr>
        <p:spPr>
          <a:xfrm>
            <a:off x="503640" y="301680"/>
            <a:ext cx="90676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Models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3640" y="3013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Sale Price Histogram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Shape 132" descr=""/>
          <p:cNvPicPr/>
          <p:nvPr/>
        </p:nvPicPr>
        <p:blipFill>
          <a:blip r:embed="rId1"/>
          <a:stretch/>
        </p:blipFill>
        <p:spPr>
          <a:xfrm>
            <a:off x="456840" y="1486800"/>
            <a:ext cx="9235800" cy="570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3640" y="301320"/>
            <a:ext cx="90676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03640" y="2108520"/>
            <a:ext cx="9067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Vital Steps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Engineering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Surprising results with respect to most important features based on coefficients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Hyperparameters Tuning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Performance: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Lasso Regression (within ensembling process)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39640" y="18000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Categorical Vars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Shape 137" descr=""/>
          <p:cNvPicPr/>
          <p:nvPr/>
        </p:nvPicPr>
        <p:blipFill>
          <a:blip r:embed="rId1"/>
          <a:stretch/>
        </p:blipFill>
        <p:spPr>
          <a:xfrm>
            <a:off x="539640" y="1224720"/>
            <a:ext cx="9282960" cy="592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Continuous Vars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Shape 143" descr=""/>
          <p:cNvPicPr/>
          <p:nvPr/>
        </p:nvPicPr>
        <p:blipFill>
          <a:blip r:embed="rId1"/>
          <a:stretch/>
        </p:blipFill>
        <p:spPr>
          <a:xfrm>
            <a:off x="1079280" y="1440360"/>
            <a:ext cx="8157240" cy="52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– Correlation Plots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Shape 149" descr=""/>
          <p:cNvPicPr/>
          <p:nvPr/>
        </p:nvPicPr>
        <p:blipFill>
          <a:blip r:embed="rId1"/>
          <a:stretch/>
        </p:blipFill>
        <p:spPr>
          <a:xfrm>
            <a:off x="1233360" y="1800360"/>
            <a:ext cx="7390800" cy="471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3640" y="3013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OverallQual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Shape 155" descr=""/>
          <p:cNvPicPr/>
          <p:nvPr/>
        </p:nvPicPr>
        <p:blipFill>
          <a:blip r:embed="rId1"/>
          <a:stretch/>
        </p:blipFill>
        <p:spPr>
          <a:xfrm>
            <a:off x="955440" y="1756080"/>
            <a:ext cx="788760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3640" y="3013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Neighborhood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Shape 161" descr=""/>
          <p:cNvPicPr/>
          <p:nvPr/>
        </p:nvPicPr>
        <p:blipFill>
          <a:blip r:embed="rId1"/>
          <a:stretch/>
        </p:blipFill>
        <p:spPr>
          <a:xfrm>
            <a:off x="966600" y="1563840"/>
            <a:ext cx="7825680" cy="566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2017-11-12T22:42:32Z</dcterms:modified>
  <cp:revision>24</cp:revision>
  <dc:subject/>
  <dc:title/>
</cp:coreProperties>
</file>