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embeddings/oleObject1.xlsx" ContentType="application/vnd.openxmlformats-officedocument.spreadsheetml.sheet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9.emf" ContentType="image/x-emf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emf" ContentType="image/x-emf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7.emf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9.e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68360" y="234000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Kaggle House Price Challenge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Least Squares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Missingness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Categorical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Impute 'None'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Impute with Mode : Electrical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Continuous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Derived Summation Baths, Area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937760" y="1554480"/>
            <a:ext cx="4480200" cy="566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1097280" y="1554480"/>
            <a:ext cx="3474360" cy="566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1737360" y="1737360"/>
            <a:ext cx="210276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463040" y="2574000"/>
            <a:ext cx="2559960" cy="155412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1554480" y="2681280"/>
            <a:ext cx="2011320" cy="13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NAs :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MSZoning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KitchenQual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SaleType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5594400" y="2610000"/>
            <a:ext cx="3017160" cy="109692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1463040" y="4426200"/>
            <a:ext cx="2559960" cy="188280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1554480" y="4389120"/>
            <a:ext cx="2194200" cy="18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NAs 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PoolQC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MiscFeature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BsmtQual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BsmtCond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5943600" y="1737720"/>
            <a:ext cx="19198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Numerical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5669280" y="2717280"/>
            <a:ext cx="3200040" cy="10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NAs :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LotFrontage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(Neighborhood Median)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5852160" y="4426200"/>
            <a:ext cx="2559960" cy="188280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2"/>
          <p:cNvSpPr/>
          <p:nvPr/>
        </p:nvSpPr>
        <p:spPr>
          <a:xfrm>
            <a:off x="5943600" y="4517640"/>
            <a:ext cx="219420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NAs 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BsmtFullBath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GarageCars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GarageArea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MasVnrArea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3229920" y="640080"/>
            <a:ext cx="326196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Imputation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Skewness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Scaled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Numerical=&gt;Categorical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40000" y="-16668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Scaling &amp; Skewness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Shape 185" descr=""/>
          <p:cNvPicPr/>
          <p:nvPr/>
        </p:nvPicPr>
        <p:blipFill>
          <a:blip r:embed="rId1"/>
          <a:stretch/>
        </p:blipFill>
        <p:spPr>
          <a:xfrm>
            <a:off x="1046880" y="731520"/>
            <a:ext cx="8097120" cy="668232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4663440" y="1737360"/>
            <a:ext cx="547560" cy="364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4663440" y="3895920"/>
            <a:ext cx="547560" cy="364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4682880" y="6035040"/>
            <a:ext cx="547560" cy="364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769040"/>
            <a:ext cx="9070920" cy="51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72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Initial shortlist of 20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72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Narrowed list to 5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72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1771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Interaction of Features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Shortlist with Interaction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82120" y="1714320"/>
            <a:ext cx="9070920" cy="57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Shortlist of 20 Features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ones used in Initial Regression)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4" name="Table 3"/>
          <p:cNvGraphicFramePr/>
          <p:nvPr/>
        </p:nvGraphicFramePr>
        <p:xfrm>
          <a:off x="896760" y="2899440"/>
          <a:ext cx="8441280" cy="3624840"/>
        </p:xfrm>
        <a:graphic>
          <a:graphicData uri="http://schemas.openxmlformats.org/drawingml/2006/table">
            <a:tbl>
              <a:tblPr/>
              <a:tblGrid>
                <a:gridCol w="1688040"/>
                <a:gridCol w="1688040"/>
                <a:gridCol w="1688040"/>
                <a:gridCol w="1688040"/>
                <a:gridCol w="1689480"/>
              </a:tblGrid>
              <a:tr h="4356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Style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56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HouseStyle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GrLivArea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SaleCondition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Foundation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1stFlrSF, 2ndFlrSF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GarageFinish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YrBuilt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FullBath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Paved Drive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ExterQual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TotRms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GarageCars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80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Shape 207" descr=""/>
          <p:cNvPicPr/>
          <p:nvPr/>
        </p:nvPicPr>
        <p:blipFill>
          <a:blip r:embed="rId1"/>
          <a:stretch/>
        </p:blipFill>
        <p:spPr>
          <a:xfrm>
            <a:off x="1541880" y="1563480"/>
            <a:ext cx="7053120" cy="598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8" name="Table 2"/>
          <p:cNvGraphicFramePr/>
          <p:nvPr/>
        </p:nvGraphicFramePr>
        <p:xfrm>
          <a:off x="693000" y="2266920"/>
          <a:ext cx="8692560" cy="2023920"/>
        </p:xfrm>
        <a:graphic>
          <a:graphicData uri="http://schemas.openxmlformats.org/drawingml/2006/table">
            <a:tbl>
              <a:tblPr/>
              <a:tblGrid>
                <a:gridCol w="2897640"/>
                <a:gridCol w="2897640"/>
                <a:gridCol w="289764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Without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9" name="CustomShape 3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Shape 220" descr=""/>
          <p:cNvPicPr/>
          <p:nvPr/>
        </p:nvPicPr>
        <p:blipFill>
          <a:blip r:embed="rId1"/>
          <a:stretch/>
        </p:blipFill>
        <p:spPr>
          <a:xfrm>
            <a:off x="1445040" y="1392480"/>
            <a:ext cx="674280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Interactions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Diagram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Split training data 80%/20%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Used grid search to tune hyperparameter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3092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5-fold cross-validation for each parameter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Tested against remaining 20%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Trained against entire 100% of training 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CROSS-VALIDATION CURVE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0" name="Table 3"/>
          <p:cNvGraphicFramePr/>
          <p:nvPr/>
        </p:nvGraphicFramePr>
        <p:xfrm>
          <a:off x="693000" y="2266920"/>
          <a:ext cx="8692560" cy="2698920"/>
        </p:xfrm>
        <a:graphic>
          <a:graphicData uri="http://schemas.openxmlformats.org/drawingml/2006/table">
            <a:tbl>
              <a:tblPr/>
              <a:tblGrid>
                <a:gridCol w="2897640"/>
                <a:gridCol w="2897640"/>
                <a:gridCol w="289764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5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3" name="Table 3"/>
          <p:cNvGraphicFramePr/>
          <p:nvPr/>
        </p:nvGraphicFramePr>
        <p:xfrm>
          <a:off x="2224800" y="2140560"/>
          <a:ext cx="5492880" cy="5573880"/>
        </p:xfrm>
        <a:graphic>
          <a:graphicData uri="http://schemas.openxmlformats.org/drawingml/2006/table">
            <a:tbl>
              <a:tblPr/>
              <a:tblGrid>
                <a:gridCol w="2746440"/>
                <a:gridCol w="2746800"/>
              </a:tblGrid>
              <a:tr h="3794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RESIDUALS PLOT?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8" name="Table 3"/>
          <p:cNvGraphicFramePr/>
          <p:nvPr/>
        </p:nvGraphicFramePr>
        <p:xfrm>
          <a:off x="693000" y="2266920"/>
          <a:ext cx="8692560" cy="2698920"/>
        </p:xfrm>
        <a:graphic>
          <a:graphicData uri="http://schemas.openxmlformats.org/drawingml/2006/table">
            <a:tbl>
              <a:tblPr/>
              <a:tblGrid>
                <a:gridCol w="2897640"/>
                <a:gridCol w="2897640"/>
                <a:gridCol w="289764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5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74200" y="175500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1" name="Table 3"/>
          <p:cNvGraphicFramePr/>
          <p:nvPr/>
        </p:nvGraphicFramePr>
        <p:xfrm>
          <a:off x="2224800" y="2140560"/>
          <a:ext cx="5492880" cy="5573880"/>
        </p:xfrm>
        <a:graphic>
          <a:graphicData uri="http://schemas.openxmlformats.org/drawingml/2006/table">
            <a:tbl>
              <a:tblPr/>
              <a:tblGrid>
                <a:gridCol w="2746440"/>
                <a:gridCol w="2746800"/>
              </a:tblGrid>
              <a:tr h="3794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Shape 278" descr=""/>
          <p:cNvPicPr/>
          <p:nvPr/>
        </p:nvPicPr>
        <p:blipFill>
          <a:blip r:embed="rId1"/>
          <a:stretch/>
        </p:blipFill>
        <p:spPr>
          <a:xfrm>
            <a:off x="62640" y="2109960"/>
            <a:ext cx="9776880" cy="40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Shape 284" descr=""/>
          <p:cNvPicPr/>
          <p:nvPr/>
        </p:nvPicPr>
        <p:blipFill>
          <a:blip r:embed="rId1"/>
          <a:stretch/>
        </p:blipFill>
        <p:spPr>
          <a:xfrm>
            <a:off x="1301040" y="1980000"/>
            <a:ext cx="7146360" cy="43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89" descr=""/>
          <p:cNvPicPr/>
          <p:nvPr/>
        </p:nvPicPr>
        <p:blipFill>
          <a:blip r:embed="rId1"/>
          <a:stretch/>
        </p:blipFill>
        <p:spPr>
          <a:xfrm>
            <a:off x="1073880" y="1828800"/>
            <a:ext cx="7915680" cy="461988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68360" y="270000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Shape 296" descr=""/>
          <p:cNvPicPr/>
          <p:nvPr/>
        </p:nvPicPr>
        <p:blipFill>
          <a:blip r:embed="rId1"/>
          <a:stretch/>
        </p:blipFill>
        <p:spPr>
          <a:xfrm>
            <a:off x="60480" y="2119680"/>
            <a:ext cx="9777960" cy="399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301" descr=""/>
          <p:cNvPicPr/>
          <p:nvPr/>
        </p:nvPicPr>
        <p:blipFill>
          <a:blip r:embed="rId1"/>
          <a:stretch/>
        </p:blipFill>
        <p:spPr>
          <a:xfrm>
            <a:off x="205560" y="1427040"/>
            <a:ext cx="9593640" cy="5599440"/>
          </a:xfrm>
          <a:prstGeom prst="rect">
            <a:avLst/>
          </a:prstGeom>
          <a:ln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Shape 308" descr=""/>
          <p:cNvPicPr/>
          <p:nvPr/>
        </p:nvPicPr>
        <p:blipFill>
          <a:blip r:embed="rId1"/>
          <a:stretch/>
        </p:blipFill>
        <p:spPr>
          <a:xfrm>
            <a:off x="63000" y="2108160"/>
            <a:ext cx="9761760" cy="40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313" descr=""/>
          <p:cNvPicPr/>
          <p:nvPr/>
        </p:nvPicPr>
        <p:blipFill>
          <a:blip r:embed="rId1"/>
          <a:stretch/>
        </p:blipFill>
        <p:spPr>
          <a:xfrm>
            <a:off x="135360" y="1313280"/>
            <a:ext cx="9604800" cy="560592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CV Grid Search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8" name="Object 3"/>
          <p:cNvGraphicFramePr/>
          <p:nvPr/>
        </p:nvGraphicFramePr>
        <p:xfrm>
          <a:off x="1117440" y="2834640"/>
          <a:ext cx="7993440" cy="19202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23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17440" y="2834640"/>
                    <a:ext cx="7993440" cy="1920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82880" y="1920240"/>
            <a:ext cx="2651400" cy="2468520"/>
          </a:xfrm>
          <a:prstGeom prst="rect">
            <a:avLst/>
          </a:prstGeom>
          <a:solidFill>
            <a:srgbClr val="b0c4d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834120" y="277200"/>
            <a:ext cx="841248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Stacking Regressor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3749040" y="1554480"/>
            <a:ext cx="5851800" cy="478764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274320" y="2286000"/>
            <a:ext cx="3291480" cy="16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Ridge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Lasso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2926080" y="2926080"/>
            <a:ext cx="1005480" cy="456840"/>
          </a:xfrm>
          <a:custGeom>
            <a:avLst/>
            <a:gdLst/>
            <a:ahLst/>
            <a:rect l="l" t="t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349" y="635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5"/>
          <p:cNvSpPr txBox="1"/>
          <p:nvPr/>
        </p:nvSpPr>
        <p:spPr>
          <a:xfrm>
            <a:off x="457200" y="6583680"/>
            <a:ext cx="32918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Package MLXTEND ]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Object 1"/>
          <p:cNvGraphicFramePr/>
          <p:nvPr/>
        </p:nvGraphicFramePr>
        <p:xfrm>
          <a:off x="1431720" y="2904840"/>
          <a:ext cx="7712280" cy="148428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24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31720" y="2904840"/>
                    <a:ext cx="7712280" cy="1484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48" name="TextShape 2"/>
          <p:cNvSpPr txBox="1"/>
          <p:nvPr/>
        </p:nvSpPr>
        <p:spPr>
          <a:xfrm>
            <a:off x="2228760" y="1063080"/>
            <a:ext cx="6000840" cy="133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0000" y="18000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Categorical Vars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Shape 137" descr=""/>
          <p:cNvPicPr/>
          <p:nvPr/>
        </p:nvPicPr>
        <p:blipFill>
          <a:blip r:embed="rId1"/>
          <a:stretch/>
        </p:blipFill>
        <p:spPr>
          <a:xfrm>
            <a:off x="540000" y="1224360"/>
            <a:ext cx="9287640" cy="59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Continuous Vars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Shape 143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8161560" cy="52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– Correlation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Shape 149" descr=""/>
          <p:cNvPicPr/>
          <p:nvPr/>
        </p:nvPicPr>
        <p:blipFill>
          <a:blip r:embed="rId1"/>
          <a:stretch/>
        </p:blipFill>
        <p:spPr>
          <a:xfrm>
            <a:off x="1234080" y="1800000"/>
            <a:ext cx="7394760" cy="47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OverallQual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Shape 155" descr=""/>
          <p:cNvPicPr/>
          <p:nvPr/>
        </p:nvPicPr>
        <p:blipFill>
          <a:blip r:embed="rId1"/>
          <a:stretch/>
        </p:blipFill>
        <p:spPr>
          <a:xfrm>
            <a:off x="956160" y="1755720"/>
            <a:ext cx="789192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Neighborhood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161" descr=""/>
          <p:cNvPicPr/>
          <p:nvPr/>
        </p:nvPicPr>
        <p:blipFill>
          <a:blip r:embed="rId1"/>
          <a:stretch/>
        </p:blipFill>
        <p:spPr>
          <a:xfrm>
            <a:off x="967320" y="1563480"/>
            <a:ext cx="7830000" cy="56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Scatterplot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Shape 167" descr=""/>
          <p:cNvPicPr/>
          <p:nvPr/>
        </p:nvPicPr>
        <p:blipFill>
          <a:blip r:embed="rId1"/>
          <a:stretch/>
        </p:blipFill>
        <p:spPr>
          <a:xfrm>
            <a:off x="618120" y="1440000"/>
            <a:ext cx="9006120" cy="574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2017-11-12T16:56:07Z</dcterms:modified>
  <cp:revision>6</cp:revision>
  <dc:subject/>
  <dc:title/>
</cp:coreProperties>
</file>