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embeddings/oleObject1.xlsx" ContentType="application/vnd.openxmlformats-officedocument.spreadsheetml.sheet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22.wmf" ContentType="image/x-wmf"/>
  <Override PartName="/ppt/media/image10.png" ContentType="image/png"/>
  <Override PartName="/ppt/media/image11.png" ContentType="image/png"/>
  <Override PartName="/ppt/media/image24.wmf" ContentType="image/x-wmf"/>
  <Override PartName="/ppt/media/image12.png" ContentType="image/png"/>
  <Override PartName="/ppt/media/image25.wmf" ContentType="image/x-wmf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76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22.wmf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24.wmf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25.wmf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68000" y="2340360"/>
            <a:ext cx="906480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Kaggle House Price Challenge</a:t>
            </a: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Team Least Squares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Wing, Iman, Chung, Theo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03640" y="301320"/>
            <a:ext cx="90648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Scatterplot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Shape 167" descr=""/>
          <p:cNvPicPr/>
          <p:nvPr/>
        </p:nvPicPr>
        <p:blipFill>
          <a:blip r:embed="rId1"/>
          <a:stretch/>
        </p:blipFill>
        <p:spPr>
          <a:xfrm>
            <a:off x="617760" y="1440360"/>
            <a:ext cx="9001080" cy="574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68000" y="2700720"/>
            <a:ext cx="90655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 Engineering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935600" y="1554840"/>
            <a:ext cx="4476960" cy="5669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"/>
          <p:cNvSpPr/>
          <p:nvPr/>
        </p:nvSpPr>
        <p:spPr>
          <a:xfrm>
            <a:off x="1096560" y="1554840"/>
            <a:ext cx="3471480" cy="5669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3"/>
          <p:cNvSpPr/>
          <p:nvPr/>
        </p:nvSpPr>
        <p:spPr>
          <a:xfrm>
            <a:off x="1736640" y="1737720"/>
            <a:ext cx="2100600" cy="76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Categorical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Variables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1462320" y="2574720"/>
            <a:ext cx="2557440" cy="1553040"/>
          </a:xfrm>
          <a:prstGeom prst="rect">
            <a:avLst/>
          </a:prstGeom>
          <a:solidFill>
            <a:srgbClr val="c0c0c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5"/>
          <p:cNvSpPr/>
          <p:nvPr/>
        </p:nvSpPr>
        <p:spPr>
          <a:xfrm>
            <a:off x="1553760" y="2682000"/>
            <a:ext cx="2009160" cy="13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Fill NAs : Mode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MSZoning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Electrical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KitchenQual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SaleType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5591880" y="2610720"/>
            <a:ext cx="3014640" cy="1095840"/>
          </a:xfrm>
          <a:prstGeom prst="rect">
            <a:avLst/>
          </a:prstGeom>
          <a:solidFill>
            <a:srgbClr val="c0c0c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7"/>
          <p:cNvSpPr/>
          <p:nvPr/>
        </p:nvSpPr>
        <p:spPr>
          <a:xfrm>
            <a:off x="1462320" y="4427640"/>
            <a:ext cx="2557440" cy="1882080"/>
          </a:xfrm>
          <a:prstGeom prst="rect">
            <a:avLst/>
          </a:prstGeom>
          <a:solidFill>
            <a:srgbClr val="c0c0c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8"/>
          <p:cNvSpPr/>
          <p:nvPr/>
        </p:nvSpPr>
        <p:spPr>
          <a:xfrm>
            <a:off x="1553760" y="4390560"/>
            <a:ext cx="2192040" cy="18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Fill NAs : None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PoolQC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MiscFeature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BsmtQual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BsmtCond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9"/>
          <p:cNvSpPr/>
          <p:nvPr/>
        </p:nvSpPr>
        <p:spPr>
          <a:xfrm>
            <a:off x="5941080" y="1738080"/>
            <a:ext cx="1917720" cy="8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Numerical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Variables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0"/>
          <p:cNvSpPr/>
          <p:nvPr/>
        </p:nvSpPr>
        <p:spPr>
          <a:xfrm>
            <a:off x="5666760" y="2718000"/>
            <a:ext cx="319752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Fill NAs : Median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LotFrontage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(Neighborhood Median)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1"/>
          <p:cNvSpPr/>
          <p:nvPr/>
        </p:nvSpPr>
        <p:spPr>
          <a:xfrm>
            <a:off x="5849640" y="4427640"/>
            <a:ext cx="2557440" cy="1882080"/>
          </a:xfrm>
          <a:prstGeom prst="rect">
            <a:avLst/>
          </a:prstGeom>
          <a:solidFill>
            <a:srgbClr val="c0c0c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2"/>
          <p:cNvSpPr/>
          <p:nvPr/>
        </p:nvSpPr>
        <p:spPr>
          <a:xfrm>
            <a:off x="5941080" y="4519080"/>
            <a:ext cx="2192040" cy="16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Fill NAs :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BsmtFullBath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GarageCars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GarageArea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MasVnrArea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13"/>
          <p:cNvSpPr/>
          <p:nvPr/>
        </p:nvSpPr>
        <p:spPr>
          <a:xfrm>
            <a:off x="3228480" y="640080"/>
            <a:ext cx="325908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Imputation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39640" y="-166680"/>
            <a:ext cx="90648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 Scaling &amp; Skewness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Shape 185" descr=""/>
          <p:cNvPicPr/>
          <p:nvPr/>
        </p:nvPicPr>
        <p:blipFill>
          <a:blip r:embed="rId1"/>
          <a:stretch/>
        </p:blipFill>
        <p:spPr>
          <a:xfrm>
            <a:off x="1046160" y="767520"/>
            <a:ext cx="8092440" cy="6683040"/>
          </a:xfrm>
          <a:prstGeom prst="rect">
            <a:avLst/>
          </a:prstGeom>
          <a:ln>
            <a:noFill/>
          </a:ln>
        </p:spPr>
      </p:pic>
      <p:sp>
        <p:nvSpPr>
          <p:cNvPr id="263" name="CustomShape 2"/>
          <p:cNvSpPr/>
          <p:nvPr/>
        </p:nvSpPr>
        <p:spPr>
          <a:xfrm>
            <a:off x="4661280" y="1737720"/>
            <a:ext cx="545760" cy="3632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29941"/>
                </a:moveTo>
                <a:lnTo>
                  <a:pt x="89940" y="29941"/>
                </a:lnTo>
                <a:lnTo>
                  <a:pt x="89940" y="0"/>
                </a:lnTo>
                <a:lnTo>
                  <a:pt x="119921" y="59882"/>
                </a:lnTo>
                <a:lnTo>
                  <a:pt x="89940" y="119882"/>
                </a:lnTo>
                <a:lnTo>
                  <a:pt x="89940" y="89823"/>
                </a:lnTo>
                <a:lnTo>
                  <a:pt x="0" y="89823"/>
                </a:lnTo>
                <a:lnTo>
                  <a:pt x="0" y="29941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"/>
          <p:cNvSpPr/>
          <p:nvPr/>
        </p:nvSpPr>
        <p:spPr>
          <a:xfrm>
            <a:off x="4661280" y="3897000"/>
            <a:ext cx="545760" cy="3632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29941"/>
                </a:moveTo>
                <a:lnTo>
                  <a:pt x="89940" y="29941"/>
                </a:lnTo>
                <a:lnTo>
                  <a:pt x="89940" y="0"/>
                </a:lnTo>
                <a:lnTo>
                  <a:pt x="119921" y="59882"/>
                </a:lnTo>
                <a:lnTo>
                  <a:pt x="89940" y="119882"/>
                </a:lnTo>
                <a:lnTo>
                  <a:pt x="89940" y="89823"/>
                </a:lnTo>
                <a:lnTo>
                  <a:pt x="0" y="89823"/>
                </a:lnTo>
                <a:lnTo>
                  <a:pt x="0" y="29941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4"/>
          <p:cNvSpPr/>
          <p:nvPr/>
        </p:nvSpPr>
        <p:spPr>
          <a:xfrm>
            <a:off x="4680720" y="6036840"/>
            <a:ext cx="545760" cy="3632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29941"/>
                </a:moveTo>
                <a:lnTo>
                  <a:pt x="89940" y="29941"/>
                </a:lnTo>
                <a:lnTo>
                  <a:pt x="89940" y="0"/>
                </a:lnTo>
                <a:lnTo>
                  <a:pt x="119921" y="59882"/>
                </a:lnTo>
                <a:lnTo>
                  <a:pt x="89940" y="119882"/>
                </a:lnTo>
                <a:lnTo>
                  <a:pt x="89940" y="89823"/>
                </a:lnTo>
                <a:lnTo>
                  <a:pt x="0" y="89823"/>
                </a:lnTo>
                <a:lnTo>
                  <a:pt x="0" y="29941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03640" y="301320"/>
            <a:ext cx="90666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Linear Models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503640" y="1769400"/>
            <a:ext cx="9066600" cy="51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04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Multiple Linear Regression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42000">
              <a:lnSpc>
                <a:spcPct val="100000"/>
              </a:lnSpc>
              <a:buClr>
                <a:srgbClr val="000000"/>
              </a:buClr>
              <a:buSzPct val="51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Explored Initial shortlist of 20 Features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42000">
              <a:lnSpc>
                <a:spcPct val="100000"/>
              </a:lnSpc>
              <a:buClr>
                <a:srgbClr val="000000"/>
              </a:buClr>
              <a:buSzPct val="51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Narrowed list to 5 features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42000">
              <a:lnSpc>
                <a:spcPct val="100000"/>
              </a:lnSpc>
              <a:buClr>
                <a:srgbClr val="000000"/>
              </a:buClr>
              <a:buSzPct val="51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Performed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24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Ridge/Lasso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Explored Interaction of Features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Expanded Shortlist with Interaction Features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03640" y="301320"/>
            <a:ext cx="90658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Multiple Linear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81760" y="1714680"/>
            <a:ext cx="9065880" cy="57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Shortlist of 20 Features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ones used in Initial Regression)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70" name="Table 3"/>
          <p:cNvGraphicFramePr/>
          <p:nvPr/>
        </p:nvGraphicFramePr>
        <p:xfrm>
          <a:off x="896400" y="2900160"/>
          <a:ext cx="8437680" cy="3625560"/>
        </p:xfrm>
        <a:graphic>
          <a:graphicData uri="http://schemas.openxmlformats.org/drawingml/2006/table">
            <a:tbl>
              <a:tblPr/>
              <a:tblGrid>
                <a:gridCol w="1687680"/>
                <a:gridCol w="1687680"/>
                <a:gridCol w="1687680"/>
                <a:gridCol w="1687680"/>
                <a:gridCol w="1687320"/>
              </a:tblGrid>
              <a:tr h="4356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Location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Style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Condition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Size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Other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56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HouseStyle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OverallQual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GrLivArea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SaleCondition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763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MSZoning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Foundation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OverallCond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1stFlrSF, 2ndFlrSF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SaleType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GarageFinish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YrBuilt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FullBath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Paved Drive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ExterQual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TotRms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BsmtQual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GarageCars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876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GarageArea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503640" y="301320"/>
            <a:ext cx="90658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Multiple Linear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2" name="Shape 207" descr=""/>
          <p:cNvPicPr/>
          <p:nvPr/>
        </p:nvPicPr>
        <p:blipFill>
          <a:blip r:embed="rId1"/>
          <a:stretch/>
        </p:blipFill>
        <p:spPr>
          <a:xfrm>
            <a:off x="1541160" y="1563840"/>
            <a:ext cx="7048800" cy="598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73840" y="1755360"/>
            <a:ext cx="90658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74" name="Table 2"/>
          <p:cNvGraphicFramePr/>
          <p:nvPr/>
        </p:nvGraphicFramePr>
        <p:xfrm>
          <a:off x="692640" y="2267640"/>
          <a:ext cx="8688960" cy="2024280"/>
        </p:xfrm>
        <a:graphic>
          <a:graphicData uri="http://schemas.openxmlformats.org/drawingml/2006/table">
            <a:tbl>
              <a:tblPr/>
              <a:tblGrid>
                <a:gridCol w="2896560"/>
                <a:gridCol w="2896560"/>
                <a:gridCol w="2896200"/>
              </a:tblGrid>
              <a:tr h="6746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R^2 (Training Set)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RMSE (Training Set)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46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With Influential Points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0.800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0.178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53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Without Influential Points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0.807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0.176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5" name="CustomShape 3"/>
          <p:cNvSpPr/>
          <p:nvPr/>
        </p:nvSpPr>
        <p:spPr>
          <a:xfrm>
            <a:off x="503640" y="301320"/>
            <a:ext cx="90658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Multiple Linear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68000" y="2700720"/>
            <a:ext cx="90655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 Engineering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03640" y="301320"/>
            <a:ext cx="90666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Derived Features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573840" y="1755360"/>
            <a:ext cx="906660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302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TotalSF = TotalBsmtSF + GrLivArea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2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HighQualFinishedSF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2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 TotalSF - LowQualFinSF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2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TotalBaths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 Full Baths + BsmtFullBath +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0.5 * (Half Baths + BsmtHalfBath)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3640" y="301320"/>
            <a:ext cx="90655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Workflow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03640" y="1769400"/>
            <a:ext cx="90655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Shape 121" descr=""/>
          <p:cNvPicPr/>
          <p:nvPr/>
        </p:nvPicPr>
        <p:blipFill>
          <a:blip r:embed="rId1"/>
          <a:stretch/>
        </p:blipFill>
        <p:spPr>
          <a:xfrm>
            <a:off x="392040" y="1700280"/>
            <a:ext cx="9329400" cy="543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3640" y="301320"/>
            <a:ext cx="90666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Interaction Features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73840" y="1755360"/>
            <a:ext cx="906660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Examples of Numeric Interactions: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30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TotalBaths * Total Square Footage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30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OverallQual (as int) * Total Square Footage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Examples of Categorical Interactions: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30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OverallQual + OverallCond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30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Neighborhood + OverallQual + OverallCond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03640" y="301320"/>
            <a:ext cx="90666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RIDGE/LASSO PROCESS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573840" y="1755360"/>
            <a:ext cx="906660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3020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Split training data 80%/20%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20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Used grid search to tune hyperparameter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30200">
              <a:lnSpc>
                <a:spcPct val="15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5-fold cross-validation for each parameter value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20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Tested against remaining 20%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20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Trained against entire 100% of training set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3640" y="301320"/>
            <a:ext cx="90666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Ridge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573840" y="1666080"/>
            <a:ext cx="906660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Best Alpha = 18.7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5" name="Shape 122" descr=""/>
          <p:cNvPicPr/>
          <p:nvPr/>
        </p:nvPicPr>
        <p:blipFill>
          <a:blip r:embed="rId1"/>
          <a:stretch/>
        </p:blipFill>
        <p:spPr>
          <a:xfrm>
            <a:off x="1267560" y="2342160"/>
            <a:ext cx="7513920" cy="393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03640" y="301320"/>
            <a:ext cx="90666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Ridge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573840" y="1755360"/>
            <a:ext cx="906660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88" name="Table 3"/>
          <p:cNvGraphicFramePr/>
          <p:nvPr/>
        </p:nvGraphicFramePr>
        <p:xfrm>
          <a:off x="692640" y="2267640"/>
          <a:ext cx="8688960" cy="2699640"/>
        </p:xfrm>
        <a:graphic>
          <a:graphicData uri="http://schemas.openxmlformats.org/drawingml/2006/table">
            <a:tbl>
              <a:tblPr/>
              <a:tblGrid>
                <a:gridCol w="2896560"/>
                <a:gridCol w="2896560"/>
                <a:gridCol w="2896200"/>
              </a:tblGrid>
              <a:tr h="6746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R^2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RMSE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46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SUB-TRAINING SET (80%)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0.938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0.100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46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TEST SET (20%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0.913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0.111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60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TOTAL TRAINING SET (100%)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0.933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0.099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79960" y="301320"/>
            <a:ext cx="90666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Ridge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650160" y="1755360"/>
            <a:ext cx="906660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91" name="Table 3"/>
          <p:cNvGraphicFramePr/>
          <p:nvPr/>
        </p:nvGraphicFramePr>
        <p:xfrm>
          <a:off x="1177200" y="2140920"/>
          <a:ext cx="7274160" cy="4861440"/>
        </p:xfrm>
        <a:graphic>
          <a:graphicData uri="http://schemas.openxmlformats.org/drawingml/2006/table">
            <a:tbl>
              <a:tblPr/>
              <a:tblGrid>
                <a:gridCol w="4648680"/>
                <a:gridCol w="2625840"/>
              </a:tblGrid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Top Features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Coefficient Value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OverallCond_3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-0.066691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763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 + OverallQual + OverallCond_Edwards10+5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-0.066562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MSSubClass_160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-0.051320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Neighborhood_Edwards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-0.048231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763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 + OverallQual + OverallCond_IDOTRR4+4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-0.048116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Neighborhood_Crawfor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0.048117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CentralAir_Y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0.049257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MSZoning_RL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0.053233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OverallQual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0.057236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14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Functional_Typ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0.057430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03640" y="301320"/>
            <a:ext cx="90666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Lasso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573840" y="1755360"/>
            <a:ext cx="906660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4" name="Shape 116" descr=""/>
          <p:cNvPicPr/>
          <p:nvPr/>
        </p:nvPicPr>
        <p:blipFill>
          <a:blip r:embed="rId1"/>
          <a:stretch/>
        </p:blipFill>
        <p:spPr>
          <a:xfrm>
            <a:off x="932040" y="1838880"/>
            <a:ext cx="8344800" cy="450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503640" y="301320"/>
            <a:ext cx="90666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Lasso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573840" y="1755360"/>
            <a:ext cx="906660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97" name="Table 3"/>
          <p:cNvGraphicFramePr/>
          <p:nvPr/>
        </p:nvGraphicFramePr>
        <p:xfrm>
          <a:off x="692640" y="2267640"/>
          <a:ext cx="8688960" cy="2699640"/>
        </p:xfrm>
        <a:graphic>
          <a:graphicData uri="http://schemas.openxmlformats.org/drawingml/2006/table">
            <a:tbl>
              <a:tblPr/>
              <a:tblGrid>
                <a:gridCol w="2896560"/>
                <a:gridCol w="2896560"/>
                <a:gridCol w="2896200"/>
              </a:tblGrid>
              <a:tr h="6746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R^2 (Training Set)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RMSE (Training Set)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46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SUB-TRAINING SET (80%)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0.839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0.163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46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TEST SET (20%)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0.838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0.137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60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TOTAL TRAINING SET (100%)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0.843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0.159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03640" y="301320"/>
            <a:ext cx="90666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Lasso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99" name="Table 2"/>
          <p:cNvGraphicFramePr/>
          <p:nvPr/>
        </p:nvGraphicFramePr>
        <p:xfrm>
          <a:off x="1477080" y="1647360"/>
          <a:ext cx="7230240" cy="4861440"/>
        </p:xfrm>
        <a:graphic>
          <a:graphicData uri="http://schemas.openxmlformats.org/drawingml/2006/table">
            <a:tbl>
              <a:tblPr/>
              <a:tblGrid>
                <a:gridCol w="4424400"/>
                <a:gridCol w="2806200"/>
              </a:tblGrid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Top Features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Coefficient Value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Neighborhood_IDOTRR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-0.106394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Neighborhood_OldTown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-0.098231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OverallQual + OverallCond _5+3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-0.088836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Neighborhood_MeadowV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-0.075524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BsmtQual + BsmtCond_Ta+FA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-0.072136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Heating + HeatingQC_GasA+Ex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0.066236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Neighborhood_Crawford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0.068795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TotalFinishedSF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0.075379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763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OverallQual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0.098205</a:t>
                      </a:r>
                      <a:br/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98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SaleType+SaleCondtion_New+Partial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0.128627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68000" y="2700720"/>
            <a:ext cx="90655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Tree Based Models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503640" y="301320"/>
            <a:ext cx="90648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Decision Trees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2" name="Shape 278" descr=""/>
          <p:cNvPicPr/>
          <p:nvPr/>
        </p:nvPicPr>
        <p:blipFill>
          <a:blip r:embed="rId1"/>
          <a:stretch/>
        </p:blipFill>
        <p:spPr>
          <a:xfrm>
            <a:off x="62280" y="2110320"/>
            <a:ext cx="9771480" cy="400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68000" y="2700720"/>
            <a:ext cx="90648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289" descr=""/>
          <p:cNvPicPr/>
          <p:nvPr/>
        </p:nvPicPr>
        <p:blipFill>
          <a:blip r:embed="rId1"/>
          <a:stretch/>
        </p:blipFill>
        <p:spPr>
          <a:xfrm>
            <a:off x="1073160" y="1829160"/>
            <a:ext cx="7911000" cy="4619880"/>
          </a:xfrm>
          <a:prstGeom prst="rect">
            <a:avLst/>
          </a:prstGeom>
          <a:ln>
            <a:noFill/>
          </a:ln>
        </p:spPr>
      </p:pic>
      <p:sp>
        <p:nvSpPr>
          <p:cNvPr id="304" name="CustomShape 1"/>
          <p:cNvSpPr/>
          <p:nvPr/>
        </p:nvSpPr>
        <p:spPr>
          <a:xfrm>
            <a:off x="503640" y="301320"/>
            <a:ext cx="906624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Decision Trees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503640" y="301320"/>
            <a:ext cx="90648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Random Forest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6" name="Shape 296" descr=""/>
          <p:cNvPicPr/>
          <p:nvPr/>
        </p:nvPicPr>
        <p:blipFill>
          <a:blip r:embed="rId1"/>
          <a:stretch/>
        </p:blipFill>
        <p:spPr>
          <a:xfrm>
            <a:off x="60120" y="2120040"/>
            <a:ext cx="9772560" cy="399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Shape 301" descr=""/>
          <p:cNvPicPr/>
          <p:nvPr/>
        </p:nvPicPr>
        <p:blipFill>
          <a:blip r:embed="rId1"/>
          <a:stretch/>
        </p:blipFill>
        <p:spPr>
          <a:xfrm>
            <a:off x="205200" y="1427400"/>
            <a:ext cx="9588600" cy="5599800"/>
          </a:xfrm>
          <a:prstGeom prst="rect">
            <a:avLst/>
          </a:prstGeom>
          <a:ln>
            <a:noFill/>
          </a:ln>
        </p:spPr>
      </p:pic>
      <p:sp>
        <p:nvSpPr>
          <p:cNvPr id="308" name="CustomShape 1"/>
          <p:cNvSpPr/>
          <p:nvPr/>
        </p:nvSpPr>
        <p:spPr>
          <a:xfrm>
            <a:off x="503640" y="301320"/>
            <a:ext cx="906624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Random Forests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503640" y="301320"/>
            <a:ext cx="90648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Gradient Boosting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29160" y="1916280"/>
            <a:ext cx="9937440" cy="406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Shape 313" descr=""/>
          <p:cNvPicPr/>
          <p:nvPr/>
        </p:nvPicPr>
        <p:blipFill>
          <a:blip r:embed="rId1"/>
          <a:stretch/>
        </p:blipFill>
        <p:spPr>
          <a:xfrm>
            <a:off x="135000" y="1313640"/>
            <a:ext cx="9599760" cy="5606280"/>
          </a:xfrm>
          <a:prstGeom prst="rect">
            <a:avLst/>
          </a:prstGeom>
          <a:ln>
            <a:noFill/>
          </a:ln>
        </p:spPr>
      </p:pic>
      <p:sp>
        <p:nvSpPr>
          <p:cNvPr id="312" name="CustomShape 1"/>
          <p:cNvSpPr/>
          <p:nvPr/>
        </p:nvSpPr>
        <p:spPr>
          <a:xfrm>
            <a:off x="503640" y="301320"/>
            <a:ext cx="906624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Gradient Boosting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548640" y="-162000"/>
            <a:ext cx="90648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Tree Based Variable Importance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4" name="Shape 284" descr=""/>
          <p:cNvPicPr/>
          <p:nvPr/>
        </p:nvPicPr>
        <p:blipFill>
          <a:blip r:embed="rId1"/>
          <a:stretch/>
        </p:blipFill>
        <p:spPr>
          <a:xfrm>
            <a:off x="60120" y="786960"/>
            <a:ext cx="5015160" cy="3074040"/>
          </a:xfrm>
          <a:prstGeom prst="rect">
            <a:avLst/>
          </a:prstGeom>
          <a:ln>
            <a:noFill/>
          </a:ln>
        </p:spPr>
      </p:pic>
      <p:pic>
        <p:nvPicPr>
          <p:cNvPr id="315" name="" descr=""/>
          <p:cNvPicPr/>
          <p:nvPr/>
        </p:nvPicPr>
        <p:blipFill>
          <a:blip r:embed="rId2"/>
          <a:stretch/>
        </p:blipFill>
        <p:spPr>
          <a:xfrm>
            <a:off x="5081760" y="812160"/>
            <a:ext cx="4938480" cy="3031920"/>
          </a:xfrm>
          <a:prstGeom prst="rect">
            <a:avLst/>
          </a:prstGeom>
          <a:ln>
            <a:noFill/>
          </a:ln>
        </p:spPr>
      </p:pic>
      <p:pic>
        <p:nvPicPr>
          <p:cNvPr id="316" name="" descr=""/>
          <p:cNvPicPr/>
          <p:nvPr/>
        </p:nvPicPr>
        <p:blipFill>
          <a:blip r:embed="rId3"/>
          <a:stretch/>
        </p:blipFill>
        <p:spPr>
          <a:xfrm>
            <a:off x="2286000" y="3900600"/>
            <a:ext cx="5873400" cy="359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03640" y="301320"/>
            <a:ext cx="906588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Tree Based Models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CV Grid Search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503640" y="1769040"/>
            <a:ext cx="906588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19" name="Object 3"/>
          <p:cNvGraphicFramePr/>
          <p:nvPr/>
        </p:nvGraphicFramePr>
        <p:xfrm>
          <a:off x="922320" y="2195280"/>
          <a:ext cx="8453520" cy="228564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320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922320" y="2195280"/>
                    <a:ext cx="8453520" cy="22856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182520" y="1920600"/>
            <a:ext cx="2648880" cy="2467800"/>
          </a:xfrm>
          <a:prstGeom prst="rect">
            <a:avLst/>
          </a:prstGeom>
          <a:solidFill>
            <a:srgbClr val="b0c4d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"/>
          <p:cNvSpPr/>
          <p:nvPr/>
        </p:nvSpPr>
        <p:spPr>
          <a:xfrm>
            <a:off x="833760" y="277200"/>
            <a:ext cx="8407800" cy="13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Ensemble Model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Stacking Regressor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3747240" y="1554840"/>
            <a:ext cx="5848200" cy="4787640"/>
          </a:xfrm>
          <a:prstGeom prst="rect">
            <a:avLst/>
          </a:prstGeom>
          <a:ln>
            <a:noFill/>
          </a:ln>
        </p:spPr>
      </p:pic>
      <p:sp>
        <p:nvSpPr>
          <p:cNvPr id="324" name="CustomShape 3"/>
          <p:cNvSpPr/>
          <p:nvPr/>
        </p:nvSpPr>
        <p:spPr>
          <a:xfrm>
            <a:off x="273960" y="2286720"/>
            <a:ext cx="3288600" cy="163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Ridge Regression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Lasso Regression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Random Forests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2924640" y="2926800"/>
            <a:ext cx="1003680" cy="455400"/>
          </a:xfrm>
          <a:custGeom>
            <a:avLst/>
            <a:gdLst/>
            <a:ahLst/>
            <a:rect l="l" t="t" r="r" b="b"/>
            <a:pathLst>
              <a:path w="2796" h="1272">
                <a:moveTo>
                  <a:pt x="0" y="317"/>
                </a:moveTo>
                <a:lnTo>
                  <a:pt x="2096" y="317"/>
                </a:lnTo>
                <a:lnTo>
                  <a:pt x="2096" y="0"/>
                </a:lnTo>
                <a:lnTo>
                  <a:pt x="2795" y="635"/>
                </a:lnTo>
                <a:lnTo>
                  <a:pt x="2096" y="1271"/>
                </a:lnTo>
                <a:lnTo>
                  <a:pt x="2096" y="953"/>
                </a:lnTo>
                <a:lnTo>
                  <a:pt x="0" y="953"/>
                </a:lnTo>
                <a:lnTo>
                  <a:pt x="349" y="635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5"/>
          <p:cNvSpPr/>
          <p:nvPr/>
        </p:nvSpPr>
        <p:spPr>
          <a:xfrm>
            <a:off x="456840" y="6585840"/>
            <a:ext cx="32889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 Package MLXTEND ]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185760" y="4555800"/>
            <a:ext cx="2648880" cy="1097280"/>
          </a:xfrm>
          <a:prstGeom prst="rect">
            <a:avLst/>
          </a:prstGeom>
          <a:solidFill>
            <a:srgbClr val="b0c4d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7"/>
          <p:cNvSpPr/>
          <p:nvPr/>
        </p:nvSpPr>
        <p:spPr>
          <a:xfrm>
            <a:off x="186120" y="4021200"/>
            <a:ext cx="3288600" cy="163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Lasso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Meta Regressor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8"/>
          <p:cNvSpPr/>
          <p:nvPr/>
        </p:nvSpPr>
        <p:spPr>
          <a:xfrm>
            <a:off x="2926080" y="4756680"/>
            <a:ext cx="2194560" cy="455400"/>
          </a:xfrm>
          <a:custGeom>
            <a:avLst/>
            <a:gdLst/>
            <a:ahLst/>
            <a:rect l="l" t="t" r="r" b="b"/>
            <a:pathLst>
              <a:path w="2796" h="1272">
                <a:moveTo>
                  <a:pt x="0" y="317"/>
                </a:moveTo>
                <a:lnTo>
                  <a:pt x="2096" y="317"/>
                </a:lnTo>
                <a:lnTo>
                  <a:pt x="2096" y="0"/>
                </a:lnTo>
                <a:lnTo>
                  <a:pt x="2795" y="635"/>
                </a:lnTo>
                <a:lnTo>
                  <a:pt x="2096" y="1271"/>
                </a:lnTo>
                <a:lnTo>
                  <a:pt x="2096" y="953"/>
                </a:lnTo>
                <a:lnTo>
                  <a:pt x="0" y="953"/>
                </a:lnTo>
                <a:lnTo>
                  <a:pt x="349" y="635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2227680" y="1063080"/>
            <a:ext cx="5996880" cy="133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Ensemble Model Results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31" name="Object 2"/>
          <p:cNvGraphicFramePr/>
          <p:nvPr/>
        </p:nvGraphicFramePr>
        <p:xfrm>
          <a:off x="1333800" y="3056400"/>
          <a:ext cx="7877160" cy="151560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332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333800" y="3056400"/>
                    <a:ext cx="7877160" cy="15156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" name="Object 1"/>
          <p:cNvGraphicFramePr/>
          <p:nvPr/>
        </p:nvGraphicFramePr>
        <p:xfrm>
          <a:off x="1279440" y="3018240"/>
          <a:ext cx="7687080" cy="265644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334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279440" y="3018240"/>
                    <a:ext cx="7687080" cy="26564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35" name="CustomShape 2"/>
          <p:cNvSpPr/>
          <p:nvPr/>
        </p:nvSpPr>
        <p:spPr>
          <a:xfrm>
            <a:off x="503640" y="301680"/>
            <a:ext cx="906732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Models Results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3640" y="301320"/>
            <a:ext cx="90655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Sale Price Histogram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Shape 132" descr=""/>
          <p:cNvPicPr/>
          <p:nvPr/>
        </p:nvPicPr>
        <p:blipFill>
          <a:blip r:embed="rId1"/>
          <a:stretch/>
        </p:blipFill>
        <p:spPr>
          <a:xfrm>
            <a:off x="456840" y="1486800"/>
            <a:ext cx="9235440" cy="570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03640" y="301320"/>
            <a:ext cx="906732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503640" y="2108520"/>
            <a:ext cx="906732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Vital Steps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 Engineering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Surprising results with respect to most important features based on coefficients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Hyperparameters Tuning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Performance: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Ridge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Lasso Regression (within ensembling process) 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39640" y="180000"/>
            <a:ext cx="90648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Categorical Vars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Shape 137" descr=""/>
          <p:cNvPicPr/>
          <p:nvPr/>
        </p:nvPicPr>
        <p:blipFill>
          <a:blip r:embed="rId1"/>
          <a:stretch/>
        </p:blipFill>
        <p:spPr>
          <a:xfrm>
            <a:off x="539640" y="1224720"/>
            <a:ext cx="9282600" cy="592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03640" y="301320"/>
            <a:ext cx="90648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Continuous Vars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Shape 143" descr=""/>
          <p:cNvPicPr/>
          <p:nvPr/>
        </p:nvPicPr>
        <p:blipFill>
          <a:blip r:embed="rId1"/>
          <a:stretch/>
        </p:blipFill>
        <p:spPr>
          <a:xfrm>
            <a:off x="1079280" y="1440360"/>
            <a:ext cx="8156880" cy="520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3640" y="301320"/>
            <a:ext cx="90648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– Correlation Plots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Shape 149" descr=""/>
          <p:cNvPicPr/>
          <p:nvPr/>
        </p:nvPicPr>
        <p:blipFill>
          <a:blip r:embed="rId1"/>
          <a:stretch/>
        </p:blipFill>
        <p:spPr>
          <a:xfrm>
            <a:off x="1233360" y="1800360"/>
            <a:ext cx="7390440" cy="471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03640" y="301320"/>
            <a:ext cx="90658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OverallQual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2" name="Shape 155" descr=""/>
          <p:cNvPicPr/>
          <p:nvPr/>
        </p:nvPicPr>
        <p:blipFill>
          <a:blip r:embed="rId1"/>
          <a:stretch/>
        </p:blipFill>
        <p:spPr>
          <a:xfrm>
            <a:off x="955440" y="1756080"/>
            <a:ext cx="788724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03640" y="301320"/>
            <a:ext cx="90658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Neighborhood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4" name="Shape 161" descr=""/>
          <p:cNvPicPr/>
          <p:nvPr/>
        </p:nvPicPr>
        <p:blipFill>
          <a:blip r:embed="rId1"/>
          <a:stretch/>
        </p:blipFill>
        <p:spPr>
          <a:xfrm>
            <a:off x="966600" y="1563840"/>
            <a:ext cx="7825320" cy="566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LibreOffice/5.3.4.2$Windows_X86_64 LibreOffice_project/f82d347ccc0be322489bf7da61d7e4ad13fe2ff3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2017-11-13T10:19:53Z</dcterms:modified>
  <cp:revision>26</cp:revision>
  <dc:subject/>
  <dc:title/>
</cp:coreProperties>
</file>