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embeddings/oleObject1.xlsx" ContentType="application/vnd.openxmlformats-officedocument.spreadsheetml.shee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2.wmf" ContentType="image/x-wmf"/>
  <Override PartName="/ppt/media/image10.png" ContentType="image/png"/>
  <Override PartName="/ppt/media/image23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wmf" ContentType="image/x-wmf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0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6976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5520" y="176904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63552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6976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503640" y="405972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0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0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68000" y="2340360"/>
            <a:ext cx="90655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Wing, Iman, Chung, Theo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167" descr=""/>
          <p:cNvPicPr/>
          <p:nvPr/>
        </p:nvPicPr>
        <p:blipFill>
          <a:blip r:embed="rId1"/>
          <a:stretch/>
        </p:blipFill>
        <p:spPr>
          <a:xfrm>
            <a:off x="617760" y="1440360"/>
            <a:ext cx="9001800" cy="57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8000" y="27007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935600" y="1554840"/>
            <a:ext cx="4477680" cy="567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1096560" y="1554840"/>
            <a:ext cx="3472200" cy="567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1736640" y="1737720"/>
            <a:ext cx="210132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Categorical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462320" y="2574720"/>
            <a:ext cx="2558160" cy="155376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1553760" y="2682000"/>
            <a:ext cx="2009880" cy="13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MSZoning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KitchenQual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5591880" y="2610720"/>
            <a:ext cx="3015360" cy="109656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1462320" y="4427640"/>
            <a:ext cx="2558160" cy="18828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1553760" y="4390560"/>
            <a:ext cx="2192760" cy="18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None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PoolQC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MiscFeature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BsmtQual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5941080" y="1738080"/>
            <a:ext cx="191844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5666760" y="2718000"/>
            <a:ext cx="319824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Median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LotFrontage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(Neighborhood Median)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5849640" y="4427640"/>
            <a:ext cx="2558160" cy="1882800"/>
          </a:xfrm>
          <a:prstGeom prst="rect">
            <a:avLst/>
          </a:prstGeom>
          <a:solidFill>
            <a:srgbClr val="c0c0c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2"/>
          <p:cNvSpPr/>
          <p:nvPr/>
        </p:nvSpPr>
        <p:spPr>
          <a:xfrm>
            <a:off x="5941080" y="4519080"/>
            <a:ext cx="219276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NAs :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BsmtFullBath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GarageArea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MasVnrArea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3228480" y="640080"/>
            <a:ext cx="325980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Imputation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-16668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Scaling &amp; Skewness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Shape 185" descr=""/>
          <p:cNvPicPr/>
          <p:nvPr/>
        </p:nvPicPr>
        <p:blipFill>
          <a:blip r:embed="rId1"/>
          <a:stretch/>
        </p:blipFill>
        <p:spPr>
          <a:xfrm>
            <a:off x="1046160" y="767520"/>
            <a:ext cx="8093160" cy="668376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4661280" y="1737720"/>
            <a:ext cx="546480" cy="363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4661280" y="3897000"/>
            <a:ext cx="546480" cy="363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4680720" y="6036840"/>
            <a:ext cx="546480" cy="363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29941"/>
                </a:moveTo>
                <a:lnTo>
                  <a:pt x="89940" y="29941"/>
                </a:lnTo>
                <a:lnTo>
                  <a:pt x="89940" y="0"/>
                </a:lnTo>
                <a:lnTo>
                  <a:pt x="119921" y="59882"/>
                </a:lnTo>
                <a:lnTo>
                  <a:pt x="89940" y="119882"/>
                </a:lnTo>
                <a:lnTo>
                  <a:pt x="89940" y="89823"/>
                </a:lnTo>
                <a:lnTo>
                  <a:pt x="0" y="89823"/>
                </a:lnTo>
                <a:lnTo>
                  <a:pt x="0" y="2994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3640" y="1769400"/>
            <a:ext cx="9067320" cy="51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Initial shortlist of 20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Narrowed list to 5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42720">
              <a:lnSpc>
                <a:spcPct val="100000"/>
              </a:lnSpc>
              <a:buClr>
                <a:srgbClr val="000000"/>
              </a:buClr>
              <a:buSzPct val="51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Explored Interaction of Features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9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Shortlist with Interaction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81760" y="1714680"/>
            <a:ext cx="9066600" cy="57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Shortlist of 20 Features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ones used in Initial Regression)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896400" y="2900160"/>
          <a:ext cx="8438040" cy="3625920"/>
        </p:xfrm>
        <a:graphic>
          <a:graphicData uri="http://schemas.openxmlformats.org/drawingml/2006/table">
            <a:tbl>
              <a:tblPr/>
              <a:tblGrid>
                <a:gridCol w="1687680"/>
                <a:gridCol w="1687680"/>
                <a:gridCol w="1687680"/>
                <a:gridCol w="1687680"/>
                <a:gridCol w="1687320"/>
              </a:tblGrid>
              <a:tr h="4356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Style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56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HouseStyle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GrLivArea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SaleCondition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Foundation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1stFlrSF, 2ndFlrSF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GarageFinish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YrBuilt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FullBath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Paved Drive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ExterQual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TotRms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8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GarageCars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7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GarageArea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207" descr=""/>
          <p:cNvPicPr/>
          <p:nvPr/>
        </p:nvPicPr>
        <p:blipFill>
          <a:blip r:embed="rId1"/>
          <a:stretch/>
        </p:blipFill>
        <p:spPr>
          <a:xfrm>
            <a:off x="1541160" y="1563840"/>
            <a:ext cx="7049520" cy="598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73840" y="1755360"/>
            <a:ext cx="906660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4" name="Table 2"/>
          <p:cNvGraphicFramePr/>
          <p:nvPr/>
        </p:nvGraphicFramePr>
        <p:xfrm>
          <a:off x="692640" y="2267640"/>
          <a:ext cx="8689320" cy="202464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5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Without Influential Points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3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Linear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68000" y="27007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Derived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TotalSF = TotalBsmtSF + GrLivArea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HighQualFinishedSF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TotalSF - LowQualFinSF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Full Baths + BsmtFullBath 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0.5 * (Half Baths + BsmtHalfBath)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3640" y="1769400"/>
            <a:ext cx="90662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Shape 121" descr=""/>
          <p:cNvPicPr/>
          <p:nvPr/>
        </p:nvPicPr>
        <p:blipFill>
          <a:blip r:embed="rId1"/>
          <a:stretch/>
        </p:blipFill>
        <p:spPr>
          <a:xfrm>
            <a:off x="392040" y="1700280"/>
            <a:ext cx="9330120" cy="543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Interaction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Numeric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TotalBaths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(as int) * Total Square Footage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of Categorical Interactions: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30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Neighborhood + OverallQual + OverallCond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RIDGE/LASSO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training data 80%/20%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grid search to tune hyperparameter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3092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5-fold cross-validation for each parameter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Tested against remaining 20%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Trained against entire 100% of training 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73840" y="166608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Best Alpha = 18.7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Shape 122" descr=""/>
          <p:cNvPicPr/>
          <p:nvPr/>
        </p:nvPicPr>
        <p:blipFill>
          <a:blip r:embed="rId1"/>
          <a:stretch/>
        </p:blipFill>
        <p:spPr>
          <a:xfrm>
            <a:off x="1267560" y="2342160"/>
            <a:ext cx="7514640" cy="39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8" name="Table 3"/>
          <p:cNvGraphicFramePr/>
          <p:nvPr/>
        </p:nvGraphicFramePr>
        <p:xfrm>
          <a:off x="692640" y="2267640"/>
          <a:ext cx="8689320" cy="270000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0.933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7996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5016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1" name="Table 3"/>
          <p:cNvGraphicFramePr/>
          <p:nvPr/>
        </p:nvGraphicFramePr>
        <p:xfrm>
          <a:off x="1177200" y="2140920"/>
          <a:ext cx="7274520" cy="4861800"/>
        </p:xfrm>
        <a:graphic>
          <a:graphicData uri="http://schemas.openxmlformats.org/drawingml/2006/table">
            <a:tbl>
              <a:tblPr/>
              <a:tblGrid>
                <a:gridCol w="4648680"/>
                <a:gridCol w="2625840"/>
              </a:tblGrid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OverallCond_3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-0.066691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OverallCond_Edwards10+5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-0.066562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MSSubClass_160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-0.051320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Neighborhood_Edwards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 + OverallQual + OverallCond_IDOTRR4+4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-0.048116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0.048117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CentralAir_Y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0.049257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MSZoning_RL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0.053233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Functional_Typ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0.057430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Shape 116" descr=""/>
          <p:cNvPicPr/>
          <p:nvPr/>
        </p:nvPicPr>
        <p:blipFill>
          <a:blip r:embed="rId1"/>
          <a:stretch/>
        </p:blipFill>
        <p:spPr>
          <a:xfrm>
            <a:off x="932040" y="1838880"/>
            <a:ext cx="8345520" cy="450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73840" y="1755360"/>
            <a:ext cx="906732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7" name="Table 3"/>
          <p:cNvGraphicFramePr/>
          <p:nvPr/>
        </p:nvGraphicFramePr>
        <p:xfrm>
          <a:off x="692640" y="2267640"/>
          <a:ext cx="8689320" cy="2700000"/>
        </p:xfrm>
        <a:graphic>
          <a:graphicData uri="http://schemas.openxmlformats.org/drawingml/2006/table">
            <a:tbl>
              <a:tblPr/>
              <a:tblGrid>
                <a:gridCol w="2896560"/>
                <a:gridCol w="2896560"/>
                <a:gridCol w="2896200"/>
              </a:tblGrid>
              <a:tr h="67464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R^2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RMSE (Training Set)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SUB-TRAINING SET (80%)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46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TEST SET (20%)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0.838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0.137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760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 TRAINING SET (100%)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0.843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0.159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3640" y="301320"/>
            <a:ext cx="9067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Lasso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2"/>
          <p:cNvGraphicFramePr/>
          <p:nvPr/>
        </p:nvGraphicFramePr>
        <p:xfrm>
          <a:off x="1477080" y="1647360"/>
          <a:ext cx="7230600" cy="4861800"/>
        </p:xfrm>
        <a:graphic>
          <a:graphicData uri="http://schemas.openxmlformats.org/drawingml/2006/table">
            <a:tbl>
              <a:tblPr/>
              <a:tblGrid>
                <a:gridCol w="4424400"/>
                <a:gridCol w="2806200"/>
              </a:tblGrid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Features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Coefficient Value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Neighborhood_IDOTRR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-0.106394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Neighborhood_OldTown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-0.098231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 + OverallCond _5+3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-0.088836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Neighborhood_MeadowV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-0.075524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BsmtQual + BsmtCond_Ta+FA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-0.072136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Heating + HeatingQC_GasA+Ex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0.066236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Neighborhood_Crawford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0.068795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TotalFinishedSF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0.075379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6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OverallQual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0.098205</a:t>
                      </a:r>
                      <a:br/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98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SaleType+SaleCondtion_New+Partial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0.128627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68000" y="27007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Shape 278" descr=""/>
          <p:cNvPicPr/>
          <p:nvPr/>
        </p:nvPicPr>
        <p:blipFill>
          <a:blip r:embed="rId1"/>
          <a:stretch/>
        </p:blipFill>
        <p:spPr>
          <a:xfrm>
            <a:off x="62280" y="2110320"/>
            <a:ext cx="9772200" cy="40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8000" y="27007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4" name="Shape 284" descr=""/>
          <p:cNvPicPr/>
          <p:nvPr/>
        </p:nvPicPr>
        <p:blipFill>
          <a:blip r:embed="rId1"/>
          <a:stretch/>
        </p:blipFill>
        <p:spPr>
          <a:xfrm>
            <a:off x="1300320" y="1980360"/>
            <a:ext cx="7142760" cy="437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289" descr=""/>
          <p:cNvPicPr/>
          <p:nvPr/>
        </p:nvPicPr>
        <p:blipFill>
          <a:blip r:embed="rId1"/>
          <a:stretch/>
        </p:blipFill>
        <p:spPr>
          <a:xfrm>
            <a:off x="1073160" y="1829160"/>
            <a:ext cx="7911720" cy="462060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503640" y="301320"/>
            <a:ext cx="90669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Shape 296" descr=""/>
          <p:cNvPicPr/>
          <p:nvPr/>
        </p:nvPicPr>
        <p:blipFill>
          <a:blip r:embed="rId1"/>
          <a:stretch/>
        </p:blipFill>
        <p:spPr>
          <a:xfrm>
            <a:off x="60120" y="2120040"/>
            <a:ext cx="9773280" cy="399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1" descr=""/>
          <p:cNvPicPr/>
          <p:nvPr/>
        </p:nvPicPr>
        <p:blipFill>
          <a:blip r:embed="rId1"/>
          <a:stretch/>
        </p:blipFill>
        <p:spPr>
          <a:xfrm>
            <a:off x="205200" y="1427400"/>
            <a:ext cx="9589320" cy="560052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503640" y="301320"/>
            <a:ext cx="90669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Random Forests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Shape 308" descr=""/>
          <p:cNvPicPr/>
          <p:nvPr/>
        </p:nvPicPr>
        <p:blipFill>
          <a:blip r:embed="rId1"/>
          <a:stretch/>
        </p:blipFill>
        <p:spPr>
          <a:xfrm>
            <a:off x="62640" y="2108520"/>
            <a:ext cx="9757080" cy="40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 descr=""/>
          <p:cNvPicPr/>
          <p:nvPr/>
        </p:nvPicPr>
        <p:blipFill>
          <a:blip r:embed="rId1"/>
          <a:stretch/>
        </p:blipFill>
        <p:spPr>
          <a:xfrm>
            <a:off x="135000" y="1313640"/>
            <a:ext cx="9600480" cy="560700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503640" y="301320"/>
            <a:ext cx="906696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3640" y="301320"/>
            <a:ext cx="906660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Based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CV Grid Search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3640" y="1769040"/>
            <a:ext cx="9066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7" name="Object 3"/>
          <p:cNvGraphicFramePr/>
          <p:nvPr/>
        </p:nvGraphicFramePr>
        <p:xfrm>
          <a:off x="922320" y="2195280"/>
          <a:ext cx="8454240" cy="22863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1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22320" y="2195280"/>
                    <a:ext cx="8454240" cy="2286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82520" y="1920600"/>
            <a:ext cx="2649600" cy="2468520"/>
          </a:xfrm>
          <a:prstGeom prst="rect">
            <a:avLst/>
          </a:prstGeom>
          <a:solidFill>
            <a:srgbClr val="b0c4d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"/>
          <p:cNvSpPr/>
          <p:nvPr/>
        </p:nvSpPr>
        <p:spPr>
          <a:xfrm>
            <a:off x="833760" y="277200"/>
            <a:ext cx="840852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Stacking Regressor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747240" y="1554840"/>
            <a:ext cx="5848920" cy="478836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273960" y="2286720"/>
            <a:ext cx="3289320" cy="16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Ridge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Lasso Regression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Forests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924640" y="2926800"/>
            <a:ext cx="1004400" cy="456120"/>
          </a:xfrm>
          <a:custGeom>
            <a:avLst/>
            <a:gdLst/>
            <a:ahLst/>
            <a:rect l="l" t="t" r="r" b="b"/>
            <a:pathLst>
              <a:path w="2796" h="1272">
                <a:moveTo>
                  <a:pt x="0" y="317"/>
                </a:moveTo>
                <a:lnTo>
                  <a:pt x="2096" y="317"/>
                </a:lnTo>
                <a:lnTo>
                  <a:pt x="2096" y="0"/>
                </a:lnTo>
                <a:lnTo>
                  <a:pt x="2795" y="635"/>
                </a:lnTo>
                <a:lnTo>
                  <a:pt x="2096" y="1271"/>
                </a:lnTo>
                <a:lnTo>
                  <a:pt x="2096" y="953"/>
                </a:lnTo>
                <a:lnTo>
                  <a:pt x="0" y="953"/>
                </a:lnTo>
                <a:lnTo>
                  <a:pt x="349" y="635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456840" y="6585840"/>
            <a:ext cx="32896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 Package MLXTEND ]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227680" y="1063080"/>
            <a:ext cx="5997600" cy="13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Ensemble Model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6" name="Object 2"/>
          <p:cNvGraphicFramePr/>
          <p:nvPr/>
        </p:nvGraphicFramePr>
        <p:xfrm>
          <a:off x="1333800" y="3056400"/>
          <a:ext cx="7877880" cy="151632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2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33800" y="3056400"/>
                    <a:ext cx="7877880" cy="1516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Object 1"/>
          <p:cNvGraphicFramePr/>
          <p:nvPr/>
        </p:nvGraphicFramePr>
        <p:xfrm>
          <a:off x="1279440" y="3018240"/>
          <a:ext cx="7687800" cy="26571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2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79440" y="3018240"/>
                    <a:ext cx="7687800" cy="2657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0" name="CustomShape 2"/>
          <p:cNvSpPr/>
          <p:nvPr/>
        </p:nvSpPr>
        <p:spPr>
          <a:xfrm>
            <a:off x="503640" y="30168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 Results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3640" y="301320"/>
            <a:ext cx="90662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Sale Price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Shape 132" descr=""/>
          <p:cNvPicPr/>
          <p:nvPr/>
        </p:nvPicPr>
        <p:blipFill>
          <a:blip r:embed="rId1"/>
          <a:stretch/>
        </p:blipFill>
        <p:spPr>
          <a:xfrm>
            <a:off x="456840" y="1486800"/>
            <a:ext cx="9236160" cy="57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3640" y="2108520"/>
            <a:ext cx="906804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Vital Steps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Surprising results with respect to most important features based on coefficients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Hyperparameters Tuning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Performance: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Lasso Regression (within ensembling process)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39640" y="18000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Shape 137" descr=""/>
          <p:cNvPicPr/>
          <p:nvPr/>
        </p:nvPicPr>
        <p:blipFill>
          <a:blip r:embed="rId1"/>
          <a:stretch/>
        </p:blipFill>
        <p:spPr>
          <a:xfrm>
            <a:off x="539640" y="1224720"/>
            <a:ext cx="9283320" cy="592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3" descr=""/>
          <p:cNvPicPr/>
          <p:nvPr/>
        </p:nvPicPr>
        <p:blipFill>
          <a:blip r:embed="rId1"/>
          <a:stretch/>
        </p:blipFill>
        <p:spPr>
          <a:xfrm>
            <a:off x="1079280" y="1440360"/>
            <a:ext cx="8157600" cy="52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3640" y="301320"/>
            <a:ext cx="906552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Shape 149" descr=""/>
          <p:cNvPicPr/>
          <p:nvPr/>
        </p:nvPicPr>
        <p:blipFill>
          <a:blip r:embed="rId1"/>
          <a:stretch/>
        </p:blipFill>
        <p:spPr>
          <a:xfrm>
            <a:off x="1233360" y="1800360"/>
            <a:ext cx="7391160" cy="47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OverallQual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Shape 155" descr=""/>
          <p:cNvPicPr/>
          <p:nvPr/>
        </p:nvPicPr>
        <p:blipFill>
          <a:blip r:embed="rId1"/>
          <a:stretch/>
        </p:blipFill>
        <p:spPr>
          <a:xfrm>
            <a:off x="955440" y="1756080"/>
            <a:ext cx="788796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3640" y="301320"/>
            <a:ext cx="90666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EDA - Neighborhood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Shape 161" descr=""/>
          <p:cNvPicPr/>
          <p:nvPr/>
        </p:nvPicPr>
        <p:blipFill>
          <a:blip r:embed="rId1"/>
          <a:stretch/>
        </p:blipFill>
        <p:spPr>
          <a:xfrm>
            <a:off x="966600" y="1563840"/>
            <a:ext cx="7826040" cy="566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2017-11-12T18:31:18Z</dcterms:modified>
  <cp:revision>23</cp:revision>
  <dc:subject/>
  <dc:title/>
</cp:coreProperties>
</file>