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56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8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A591BF-61C4-418D-9376-3FEC166E2B39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0599B1-BB46-49D8-A6F9-27FC0EF22A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73040" y="6887160"/>
            <a:ext cx="234828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416040" y="6887160"/>
            <a:ext cx="31946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7196040" y="6887160"/>
            <a:ext cx="234828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89E7E98-1C1D-4541-9021-DAAAD53B6349}" type="slidenum"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60800" y="301320"/>
            <a:ext cx="907164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58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Click to edit the title text format</a:t>
            </a:r>
            <a:endParaRPr b="0" lang="en-US" sz="858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4400" y="5216400"/>
            <a:ext cx="906444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file:///C:/Users/cmlim/Dropbox/NYC%20Data%20Science/Class/Web%20Scraping%20Project/review_sa/posneg_review.csv" TargetMode="External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C:/Users/cmlim/Dropbox/NYC%20Data%20Science/Class/Web%20Scraping%20Project/jpytr_notebook/wetdogfood_clean.csv" TargetMode="External"/><Relationship Id="rId2" Type="http://schemas.openxmlformats.org/officeDocument/2006/relationships/hyperlink" Target="https://github.com/chun9men9/pet_webscrap/blob/master/jpytr_notebook/wetdog_clean_df.csv" TargetMode="External"/><Relationship Id="rId3" Type="http://schemas.openxmlformats.org/officeDocument/2006/relationships/hyperlink" Target="file:///C:/Users/cmlim/Dropbox/NYC%20Data%20Science/Class/Web%20Scraping%20Project/jpytr_notebook/review_wetdogfood.csv" TargetMode="External"/><Relationship Id="rId4" Type="http://schemas.openxmlformats.org/officeDocument/2006/relationships/hyperlink" Target="https://github.com/chun9men9/pet_webscrap/blob/master/jpytr_notebook/review_wetdogfood.csv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americanpetproducts.org/press_industrytrends.asp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68360" y="1270440"/>
            <a:ext cx="9071640" cy="57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Scraping Project</a:t>
            </a:r>
            <a:br/>
            <a:r>
              <a:rPr b="1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Pet Supplies</a:t>
            </a:r>
            <a:br/>
            <a:br/>
            <a:br/>
            <a:br/>
            <a:br/>
            <a:br/>
            <a:br/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Oct 2017</a:t>
            </a:r>
            <a:br/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Lim, Chung Meng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40000" y="3060000"/>
            <a:ext cx="9360000" cy="26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Ratings  </a:t>
            </a:r>
            <a:br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Reviews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37680" y="2265120"/>
            <a:ext cx="9561960" cy="410652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159640" y="1979640"/>
            <a:ext cx="1800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Ratings: 0 –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659640" y="1979640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Reviews: 0-600+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 Distribution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320120" y="1914840"/>
            <a:ext cx="7139520" cy="43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Cream of the Crop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917280" y="1574280"/>
            <a:ext cx="8262360" cy="59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Analysis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053720" y="1799640"/>
            <a:ext cx="7945920" cy="5074560"/>
          </a:xfrm>
          <a:prstGeom prst="rect">
            <a:avLst/>
          </a:prstGeom>
          <a:ln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9000000" y="7036560"/>
            <a:ext cx="720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80000" y="2340000"/>
            <a:ext cx="4778640" cy="432000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382000" y="2340360"/>
            <a:ext cx="4526640" cy="4319640"/>
          </a:xfrm>
          <a:prstGeom prst="rect">
            <a:avLst/>
          </a:prstGeom>
          <a:ln>
            <a:noFill/>
          </a:ln>
        </p:spPr>
      </p:pic>
      <p:sp>
        <p:nvSpPr>
          <p:cNvPr id="186" name="TextShape 2"/>
          <p:cNvSpPr txBox="1"/>
          <p:nvPr/>
        </p:nvSpPr>
        <p:spPr>
          <a:xfrm>
            <a:off x="1080000" y="1800000"/>
            <a:ext cx="342000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TextShape 3"/>
          <p:cNvSpPr txBox="1"/>
          <p:nvPr/>
        </p:nvSpPr>
        <p:spPr>
          <a:xfrm>
            <a:off x="1440000" y="1618560"/>
            <a:ext cx="1980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6660000" y="1620000"/>
            <a:ext cx="1980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Benefits by Producers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519640" y="1689120"/>
            <a:ext cx="5605920" cy="51505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3640" y="280440"/>
            <a:ext cx="9071640" cy="130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  <a:endParaRPr b="0" lang="zxx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3640" y="176868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1289 Rows (Products), 10 Columns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Product Detail Scrape (Local)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Product Detail Scrape CSV (Git)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585 (Rows) Products Reviews, 4 Columns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Product Reviews Scrape CSV (Local)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Product Reviews Scrape CSV (Git)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 Industry, Best Industry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439640" y="6479640"/>
            <a:ext cx="738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http://www.americanpetproducts.org/press_industrytrends.asp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19640" y="1439640"/>
            <a:ext cx="9001800" cy="47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Aims &amp; Objectives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360" y="3780000"/>
            <a:ext cx="9071640" cy="361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Canned Dog Food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&amp; Insights :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 Share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Segments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User Ratings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Marketing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098440" y="1878480"/>
            <a:ext cx="5461560" cy="15415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991640" y="1800000"/>
            <a:ext cx="1548360" cy="16545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991640" y="5580000"/>
            <a:ext cx="1548360" cy="16545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7992000" y="3745440"/>
            <a:ext cx="1548000" cy="16545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5"/>
          <a:stretch/>
        </p:blipFill>
        <p:spPr>
          <a:xfrm>
            <a:off x="360000" y="1800000"/>
            <a:ext cx="1411920" cy="16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640" y="300960"/>
            <a:ext cx="9036000" cy="59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Scraping with Scrapy</a:t>
            </a:r>
            <a:endParaRPr b="0" lang="zxx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3640" y="176868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29040" y="4911840"/>
            <a:ext cx="7950600" cy="26478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220040" y="899640"/>
            <a:ext cx="7950600" cy="4103280"/>
          </a:xfrm>
          <a:prstGeom prst="rect">
            <a:avLst/>
          </a:prstGeom>
          <a:ln>
            <a:noFill/>
          </a:ln>
        </p:spPr>
      </p:pic>
      <p:sp>
        <p:nvSpPr>
          <p:cNvPr id="139" name="TextShape 3"/>
          <p:cNvSpPr txBox="1"/>
          <p:nvPr/>
        </p:nvSpPr>
        <p:spPr>
          <a:xfrm>
            <a:off x="5838480" y="2232360"/>
            <a:ext cx="19015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title, Maker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5759640" y="2879640"/>
            <a:ext cx="244080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Rating, Number of Reviews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4140000" y="3239640"/>
            <a:ext cx="7196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6"/>
          <p:cNvSpPr txBox="1"/>
          <p:nvPr/>
        </p:nvSpPr>
        <p:spPr>
          <a:xfrm>
            <a:off x="2959200" y="5759640"/>
            <a:ext cx="244080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Benefits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7"/>
          <p:cNvSpPr txBox="1"/>
          <p:nvPr/>
        </p:nvSpPr>
        <p:spPr>
          <a:xfrm>
            <a:off x="6739200" y="4932360"/>
            <a:ext cx="154044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Details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4679640" y="2555640"/>
            <a:ext cx="3780000" cy="360000"/>
          </a:xfrm>
          <a:custGeom>
            <a:avLst/>
            <a:gdLst/>
            <a:ahLst/>
            <a:rect l="0" t="0" r="r" b="b"/>
            <a:pathLst>
              <a:path w="105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0334" y="1001"/>
                </a:lnTo>
                <a:cubicBezTo>
                  <a:pt x="10417" y="1001"/>
                  <a:pt x="10501" y="917"/>
                  <a:pt x="10501" y="834"/>
                </a:cubicBezTo>
                <a:lnTo>
                  <a:pt x="10501" y="166"/>
                </a:lnTo>
                <a:cubicBezTo>
                  <a:pt x="10501" y="83"/>
                  <a:pt x="10417" y="0"/>
                  <a:pt x="10334" y="0"/>
                </a:cubicBezTo>
                <a:lnTo>
                  <a:pt x="166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4679640" y="2915640"/>
            <a:ext cx="1080000" cy="180000"/>
          </a:xfrm>
          <a:custGeom>
            <a:avLst/>
            <a:gdLst/>
            <a:ahLst/>
            <a:rect l="0" t="0" r="r" b="b"/>
            <a:pathLst>
              <a:path w="3002" h="502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417"/>
                </a:lnTo>
                <a:cubicBezTo>
                  <a:pt x="0" y="459"/>
                  <a:pt x="41" y="501"/>
                  <a:pt x="83" y="501"/>
                </a:cubicBezTo>
                <a:lnTo>
                  <a:pt x="2917" y="501"/>
                </a:lnTo>
                <a:cubicBezTo>
                  <a:pt x="2959" y="501"/>
                  <a:pt x="3001" y="459"/>
                  <a:pt x="3001" y="417"/>
                </a:cubicBezTo>
                <a:lnTo>
                  <a:pt x="3001" y="83"/>
                </a:lnTo>
                <a:cubicBezTo>
                  <a:pt x="3001" y="41"/>
                  <a:pt x="2959" y="0"/>
                  <a:pt x="2917" y="0"/>
                </a:cubicBezTo>
                <a:lnTo>
                  <a:pt x="8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4679640" y="3311640"/>
            <a:ext cx="1080000" cy="180000"/>
          </a:xfrm>
          <a:custGeom>
            <a:avLst/>
            <a:gdLst/>
            <a:ahLst/>
            <a:rect l="0" t="0" r="r" b="b"/>
            <a:pathLst>
              <a:path w="3002" h="502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417"/>
                </a:lnTo>
                <a:cubicBezTo>
                  <a:pt x="0" y="459"/>
                  <a:pt x="41" y="501"/>
                  <a:pt x="83" y="501"/>
                </a:cubicBezTo>
                <a:lnTo>
                  <a:pt x="2917" y="501"/>
                </a:lnTo>
                <a:cubicBezTo>
                  <a:pt x="2959" y="501"/>
                  <a:pt x="3001" y="459"/>
                  <a:pt x="3001" y="417"/>
                </a:cubicBezTo>
                <a:lnTo>
                  <a:pt x="3001" y="83"/>
                </a:lnTo>
                <a:cubicBezTo>
                  <a:pt x="3001" y="41"/>
                  <a:pt x="2959" y="0"/>
                  <a:pt x="2917" y="0"/>
                </a:cubicBezTo>
                <a:lnTo>
                  <a:pt x="8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6695640" y="5219640"/>
            <a:ext cx="1800000" cy="2160000"/>
          </a:xfrm>
          <a:custGeom>
            <a:avLst/>
            <a:gdLst/>
            <a:ahLst/>
            <a:rect l="0" t="0" r="r" b="b"/>
            <a:pathLst>
              <a:path w="5002" h="6002">
                <a:moveTo>
                  <a:pt x="833" y="0"/>
                </a:moveTo>
                <a:cubicBezTo>
                  <a:pt x="416" y="0"/>
                  <a:pt x="0" y="416"/>
                  <a:pt x="0" y="833"/>
                </a:cubicBezTo>
                <a:lnTo>
                  <a:pt x="0" y="5167"/>
                </a:lnTo>
                <a:cubicBezTo>
                  <a:pt x="0" y="5584"/>
                  <a:pt x="416" y="6001"/>
                  <a:pt x="833" y="6001"/>
                </a:cubicBezTo>
                <a:lnTo>
                  <a:pt x="4167" y="6001"/>
                </a:lnTo>
                <a:cubicBezTo>
                  <a:pt x="4584" y="6001"/>
                  <a:pt x="5001" y="5584"/>
                  <a:pt x="5001" y="5167"/>
                </a:cubicBezTo>
                <a:lnTo>
                  <a:pt x="5001" y="833"/>
                </a:lnTo>
                <a:cubicBezTo>
                  <a:pt x="5001" y="416"/>
                  <a:pt x="4584" y="0"/>
                  <a:pt x="4167" y="0"/>
                </a:cubicBezTo>
                <a:lnTo>
                  <a:pt x="83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1799640" y="5759640"/>
            <a:ext cx="4680000" cy="1260000"/>
          </a:xfrm>
          <a:custGeom>
            <a:avLst/>
            <a:gdLst/>
            <a:ahLst/>
            <a:rect l="0" t="0" r="r" b="b"/>
            <a:pathLst>
              <a:path w="13001" h="3502">
                <a:moveTo>
                  <a:pt x="583" y="0"/>
                </a:moveTo>
                <a:cubicBezTo>
                  <a:pt x="291" y="0"/>
                  <a:pt x="0" y="291"/>
                  <a:pt x="0" y="583"/>
                </a:cubicBezTo>
                <a:lnTo>
                  <a:pt x="0" y="2917"/>
                </a:lnTo>
                <a:cubicBezTo>
                  <a:pt x="0" y="3209"/>
                  <a:pt x="291" y="3501"/>
                  <a:pt x="583" y="3501"/>
                </a:cubicBezTo>
                <a:lnTo>
                  <a:pt x="12417" y="3501"/>
                </a:lnTo>
                <a:cubicBezTo>
                  <a:pt x="12708" y="3501"/>
                  <a:pt x="13000" y="3209"/>
                  <a:pt x="13000" y="2917"/>
                </a:cubicBezTo>
                <a:lnTo>
                  <a:pt x="13000" y="583"/>
                </a:lnTo>
                <a:cubicBezTo>
                  <a:pt x="13000" y="291"/>
                  <a:pt x="12708" y="0"/>
                  <a:pt x="12417" y="0"/>
                </a:cubicBezTo>
                <a:lnTo>
                  <a:pt x="58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13"/>
          <p:cNvSpPr txBox="1"/>
          <p:nvPr/>
        </p:nvSpPr>
        <p:spPr>
          <a:xfrm>
            <a:off x="4679640" y="2159640"/>
            <a:ext cx="126000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14"/>
          <p:cNvSpPr/>
          <p:nvPr/>
        </p:nvSpPr>
        <p:spPr>
          <a:xfrm>
            <a:off x="6731640" y="2736000"/>
            <a:ext cx="1188000" cy="180000"/>
          </a:xfrm>
          <a:custGeom>
            <a:avLst/>
            <a:gdLst/>
            <a:ahLst/>
            <a:rect l="0" t="0" r="r" b="b"/>
            <a:pathLst>
              <a:path w="3302" h="502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417"/>
                </a:lnTo>
                <a:cubicBezTo>
                  <a:pt x="0" y="459"/>
                  <a:pt x="41" y="501"/>
                  <a:pt x="83" y="501"/>
                </a:cubicBezTo>
                <a:lnTo>
                  <a:pt x="3217" y="501"/>
                </a:lnTo>
                <a:cubicBezTo>
                  <a:pt x="3259" y="501"/>
                  <a:pt x="3301" y="459"/>
                  <a:pt x="3301" y="417"/>
                </a:cubicBezTo>
                <a:lnTo>
                  <a:pt x="3301" y="83"/>
                </a:lnTo>
                <a:cubicBezTo>
                  <a:pt x="3301" y="41"/>
                  <a:pt x="3259" y="0"/>
                  <a:pt x="3217" y="0"/>
                </a:cubicBezTo>
                <a:lnTo>
                  <a:pt x="8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Reviews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86960" y="1439640"/>
            <a:ext cx="8787600" cy="486000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5219640" y="5399640"/>
            <a:ext cx="3780000" cy="720000"/>
          </a:xfrm>
          <a:custGeom>
            <a:avLst/>
            <a:gdLst/>
            <a:ahLst/>
            <a:rect l="0" t="0" r="r" b="b"/>
            <a:pathLst>
              <a:path w="105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10167" y="2001"/>
                </a:lnTo>
                <a:cubicBezTo>
                  <a:pt x="10334" y="2001"/>
                  <a:pt x="10501" y="1834"/>
                  <a:pt x="10501" y="1667"/>
                </a:cubicBezTo>
                <a:lnTo>
                  <a:pt x="10501" y="333"/>
                </a:lnTo>
                <a:cubicBezTo>
                  <a:pt x="10501" y="166"/>
                  <a:pt x="10334" y="0"/>
                  <a:pt x="10167" y="0"/>
                </a:cubicBezTo>
                <a:lnTo>
                  <a:pt x="333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260000" y="5399640"/>
            <a:ext cx="3780000" cy="756360"/>
          </a:xfrm>
          <a:custGeom>
            <a:avLst/>
            <a:gdLst/>
            <a:ahLst/>
            <a:rect l="0" t="0" r="r" b="b"/>
            <a:pathLst>
              <a:path w="10502" h="2103">
                <a:moveTo>
                  <a:pt x="350" y="0"/>
                </a:moveTo>
                <a:cubicBezTo>
                  <a:pt x="175" y="0"/>
                  <a:pt x="0" y="175"/>
                  <a:pt x="0" y="350"/>
                </a:cubicBezTo>
                <a:lnTo>
                  <a:pt x="0" y="1751"/>
                </a:lnTo>
                <a:cubicBezTo>
                  <a:pt x="0" y="1926"/>
                  <a:pt x="175" y="2102"/>
                  <a:pt x="350" y="2102"/>
                </a:cubicBezTo>
                <a:lnTo>
                  <a:pt x="10150" y="2102"/>
                </a:lnTo>
                <a:cubicBezTo>
                  <a:pt x="10325" y="2102"/>
                  <a:pt x="10501" y="1926"/>
                  <a:pt x="10501" y="1751"/>
                </a:cubicBezTo>
                <a:lnTo>
                  <a:pt x="10501" y="350"/>
                </a:lnTo>
                <a:cubicBezTo>
                  <a:pt x="10501" y="175"/>
                  <a:pt x="10325" y="0"/>
                  <a:pt x="10150" y="0"/>
                </a:cubicBezTo>
                <a:lnTo>
                  <a:pt x="350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1979640" y="5183640"/>
            <a:ext cx="720000" cy="216000"/>
          </a:xfrm>
          <a:custGeom>
            <a:avLst/>
            <a:gdLst/>
            <a:ahLst/>
            <a:rect l="0" t="0" r="r" b="b"/>
            <a:pathLst>
              <a:path w="20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1900" y="601"/>
                </a:lnTo>
                <a:cubicBezTo>
                  <a:pt x="1950" y="601"/>
                  <a:pt x="2001" y="550"/>
                  <a:pt x="2001" y="500"/>
                </a:cubicBezTo>
                <a:lnTo>
                  <a:pt x="2001" y="100"/>
                </a:lnTo>
                <a:cubicBezTo>
                  <a:pt x="2001" y="50"/>
                  <a:pt x="1950" y="0"/>
                  <a:pt x="1900" y="0"/>
                </a:cubicBezTo>
                <a:lnTo>
                  <a:pt x="100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5796000" y="5184000"/>
            <a:ext cx="1403640" cy="216000"/>
          </a:xfrm>
          <a:custGeom>
            <a:avLst/>
            <a:gdLst/>
            <a:ahLst/>
            <a:rect l="0" t="0" r="r" b="b"/>
            <a:pathLst>
              <a:path w="3900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799" y="601"/>
                </a:lnTo>
                <a:cubicBezTo>
                  <a:pt x="3849" y="601"/>
                  <a:pt x="3899" y="550"/>
                  <a:pt x="3899" y="500"/>
                </a:cubicBezTo>
                <a:lnTo>
                  <a:pt x="3899" y="100"/>
                </a:lnTo>
                <a:cubicBezTo>
                  <a:pt x="3899" y="50"/>
                  <a:pt x="3849" y="0"/>
                  <a:pt x="3799" y="0"/>
                </a:cubicBezTo>
                <a:lnTo>
                  <a:pt x="100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1980000" y="5184000"/>
            <a:ext cx="720000" cy="216000"/>
          </a:xfrm>
          <a:custGeom>
            <a:avLst/>
            <a:gdLst/>
            <a:ahLst/>
            <a:rect l="0" t="0" r="r" b="b"/>
            <a:pathLst>
              <a:path w="20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1900" y="601"/>
                </a:lnTo>
                <a:cubicBezTo>
                  <a:pt x="1950" y="601"/>
                  <a:pt x="2001" y="550"/>
                  <a:pt x="2001" y="500"/>
                </a:cubicBezTo>
                <a:lnTo>
                  <a:pt x="2001" y="100"/>
                </a:lnTo>
                <a:cubicBezTo>
                  <a:pt x="2001" y="50"/>
                  <a:pt x="1950" y="0"/>
                  <a:pt x="1900" y="0"/>
                </a:cubicBezTo>
                <a:lnTo>
                  <a:pt x="100" y="0"/>
                </a:lnTo>
              </a:path>
            </a:pathLst>
          </a:custGeom>
          <a:noFill/>
          <a:ln w="18360">
            <a:solidFill>
              <a:srgbClr val="d933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7"/>
          <p:cNvSpPr txBox="1"/>
          <p:nvPr/>
        </p:nvSpPr>
        <p:spPr>
          <a:xfrm>
            <a:off x="3059640" y="5112360"/>
            <a:ext cx="288000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d9335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Title &amp; Contents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Biggest Brands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55400" y="1799640"/>
            <a:ext cx="9444240" cy="48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Popularity by Textures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159640" y="1564560"/>
            <a:ext cx="5580000" cy="55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059640" y="2051640"/>
            <a:ext cx="3780000" cy="353520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Ratings / Number of Reviews</a:t>
            </a:r>
            <a:br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Conundrum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0" y="3095640"/>
            <a:ext cx="3240000" cy="9662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659640" y="3230640"/>
            <a:ext cx="3420000" cy="76500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2555640" y="5939640"/>
            <a:ext cx="5400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is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Choice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364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Formulated Score 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088000" y="5759640"/>
            <a:ext cx="6371640" cy="1770840"/>
          </a:xfrm>
          <a:prstGeom prst="rect">
            <a:avLst/>
          </a:prstGeom>
          <a:noFill/>
          <a:ln w="36720">
            <a:solidFill>
              <a:srgbClr val="d93355"/>
            </a:solidFill>
            <a:round/>
          </a:ln>
        </p:spPr>
        <p:txBody>
          <a:bodyPr lIns="18360" rIns="18360" tIns="18360" bIns="18360"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Score=Rating + 5*(1−e</a:t>
            </a:r>
            <a:r>
              <a:rPr b="0" lang="zxx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(Reviews/Q)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Q is a tuning constant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(Score : 0 - 10)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0" y="1979640"/>
            <a:ext cx="10079640" cy="363204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4751640" y="3203640"/>
            <a:ext cx="540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2017-10-25T10:13:29Z</dcterms:modified>
  <cp:revision>33</cp:revision>
  <dc:subject/>
  <dc:title/>
</cp:coreProperties>
</file>