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 id="2147483934" r:id="rId2"/>
  </p:sldMasterIdLst>
  <p:sldIdLst>
    <p:sldId id="256" r:id="rId3"/>
    <p:sldId id="257" r:id="rId4"/>
    <p:sldId id="258" r:id="rId5"/>
    <p:sldId id="261" r:id="rId6"/>
    <p:sldId id="262" r:id="rId7"/>
    <p:sldId id="263" r:id="rId8"/>
    <p:sldId id="272" r:id="rId9"/>
    <p:sldId id="264" r:id="rId10"/>
    <p:sldId id="266" r:id="rId11"/>
    <p:sldId id="267" r:id="rId12"/>
    <p:sldId id="265" r:id="rId13"/>
    <p:sldId id="268" r:id="rId14"/>
    <p:sldId id="271" r:id="rId15"/>
    <p:sldId id="270" r:id="rId16"/>
    <p:sldId id="273"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372817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810025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82800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342859586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511102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35141182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409869738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24341084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366927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298691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9" name="Date Placeholder 8"/>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42623339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7627150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8AE6406-1AA9-466A-BB26-4173F06B2034}" type="datetimeFigureOut">
              <a:rPr lang="zh-CN" altLang="en-US" smtClean="0"/>
              <a:t>2020/7/21</a:t>
            </a:fld>
            <a:endParaRPr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5915685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818512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021368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661838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65008174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92615504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93555BA-6C63-4939-A665-245D1FC00EDD}"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45186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347643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6923448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8AE6406-1AA9-466A-BB26-4173F06B2034}" type="datetimeFigureOut">
              <a:rPr lang="zh-CN" altLang="en-US" smtClean="0"/>
              <a:t>2020/7/21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27865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8AE6406-1AA9-466A-BB26-4173F06B2034}" type="datetimeFigureOut">
              <a:rPr lang="zh-CN" altLang="en-US" smtClean="0"/>
              <a:t>2020/7/21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894167099"/>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8AE6406-1AA9-466A-BB26-4173F06B2034}" type="datetimeFigureOut">
              <a:rPr lang="zh-CN" altLang="en-US" smtClean="0"/>
              <a:t>2020/7/21</a:t>
            </a:fld>
            <a:endParaRPr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346249687"/>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8E403-7238-4AA4-AF12-EB6CABEEEA2B}"/>
              </a:ext>
            </a:extLst>
          </p:cNvPr>
          <p:cNvSpPr>
            <a:spLocks noGrp="1"/>
          </p:cNvSpPr>
          <p:nvPr>
            <p:ph type="ctrTitle"/>
          </p:nvPr>
        </p:nvSpPr>
        <p:spPr/>
        <p:txBody>
          <a:bodyPr/>
          <a:lstStyle/>
          <a:p>
            <a:pPr algn="r"/>
            <a:r>
              <a:rPr lang="zh-CN" altLang="en-US" dirty="0"/>
              <a:t>智能写作课题报告</a:t>
            </a:r>
            <a:br>
              <a:rPr lang="en-US" altLang="zh-CN" dirty="0"/>
            </a:br>
            <a:br>
              <a:rPr lang="en-US" altLang="zh-CN" sz="2000" dirty="0"/>
            </a:br>
            <a:r>
              <a:rPr lang="en-US" altLang="zh-CN" sz="2000" dirty="0"/>
              <a:t>——</a:t>
            </a:r>
            <a:r>
              <a:rPr lang="zh-CN" altLang="en-US" sz="2000" dirty="0"/>
              <a:t>中文纠错技术调研</a:t>
            </a:r>
            <a:endParaRPr lang="zh-CN" altLang="en-US" dirty="0"/>
          </a:p>
        </p:txBody>
      </p:sp>
      <p:sp>
        <p:nvSpPr>
          <p:cNvPr id="3" name="副标题 2">
            <a:extLst>
              <a:ext uri="{FF2B5EF4-FFF2-40B4-BE49-F238E27FC236}">
                <a16:creationId xmlns:a16="http://schemas.microsoft.com/office/drawing/2014/main" id="{B42BCAF8-2816-43EE-93E7-533577C13933}"/>
              </a:ext>
            </a:extLst>
          </p:cNvPr>
          <p:cNvSpPr>
            <a:spLocks noGrp="1"/>
          </p:cNvSpPr>
          <p:nvPr>
            <p:ph type="subTitle" idx="1"/>
          </p:nvPr>
        </p:nvSpPr>
        <p:spPr/>
        <p:txBody>
          <a:bodyPr>
            <a:normAutofit/>
          </a:bodyPr>
          <a:lstStyle/>
          <a:p>
            <a:r>
              <a:rPr lang="zh-CN" altLang="en-US" dirty="0"/>
              <a:t>报告人：李英豪</a:t>
            </a:r>
            <a:endParaRPr lang="en-US" altLang="zh-CN" dirty="0"/>
          </a:p>
          <a:p>
            <a:r>
              <a:rPr lang="zh-CN" altLang="en-US" dirty="0"/>
              <a:t>报告时间：</a:t>
            </a:r>
            <a:r>
              <a:rPr lang="en-US" altLang="zh-CN" dirty="0"/>
              <a:t>2020.7.21</a:t>
            </a:r>
            <a:endParaRPr lang="zh-CN" altLang="en-US" dirty="0"/>
          </a:p>
        </p:txBody>
      </p:sp>
    </p:spTree>
    <p:extLst>
      <p:ext uri="{BB962C8B-B14F-4D97-AF65-F5344CB8AC3E}">
        <p14:creationId xmlns:p14="http://schemas.microsoft.com/office/powerpoint/2010/main" val="4219812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8554" y="443830"/>
            <a:ext cx="5361856" cy="1188720"/>
          </a:xfrm>
        </p:spPr>
        <p:txBody>
          <a:bodyPr/>
          <a:lstStyle/>
          <a:p>
            <a:r>
              <a:rPr lang="zh-CN" altLang="en-US" dirty="0"/>
              <a:t>中文纠错相关方法</a:t>
            </a:r>
          </a:p>
        </p:txBody>
      </p:sp>
      <p:sp>
        <p:nvSpPr>
          <p:cNvPr id="3" name="内容占位符 2"/>
          <p:cNvSpPr>
            <a:spLocks noGrp="1"/>
          </p:cNvSpPr>
          <p:nvPr>
            <p:ph idx="1"/>
          </p:nvPr>
        </p:nvSpPr>
        <p:spPr>
          <a:xfrm>
            <a:off x="668554" y="2117183"/>
            <a:ext cx="5466028" cy="3101983"/>
          </a:xfrm>
        </p:spPr>
        <p:txBody>
          <a:bodyPr/>
          <a:lstStyle/>
          <a:p>
            <a:r>
              <a:rPr lang="en-US" altLang="zh-CN" dirty="0"/>
              <a:t>NLPCC 2018</a:t>
            </a:r>
            <a:r>
              <a:rPr lang="zh-CN" altLang="en-US" dirty="0"/>
              <a:t>的数据量较大，虽然如此，其</a:t>
            </a:r>
            <a:r>
              <a:rPr lang="en-US" altLang="zh-CN" dirty="0"/>
              <a:t>F0.5</a:t>
            </a:r>
            <a:r>
              <a:rPr lang="zh-CN" altLang="en-US" dirty="0"/>
              <a:t>值仍然较低</a:t>
            </a:r>
            <a:endParaRPr lang="en-US" altLang="zh-CN" dirty="0"/>
          </a:p>
          <a:p>
            <a:endParaRPr lang="en-US" altLang="zh-CN" dirty="0"/>
          </a:p>
          <a:p>
            <a:r>
              <a:rPr lang="zh-CN" altLang="en-US" dirty="0"/>
              <a:t>在该数据集上使用的模型也多是基于</a:t>
            </a:r>
            <a:r>
              <a:rPr lang="en-US" altLang="zh-CN" dirty="0"/>
              <a:t>seq2seq</a:t>
            </a:r>
            <a:r>
              <a:rPr lang="zh-CN" altLang="en-US" dirty="0"/>
              <a:t>或基于</a:t>
            </a:r>
            <a:r>
              <a:rPr lang="en-US" altLang="zh-CN" dirty="0"/>
              <a:t>SMT</a:t>
            </a:r>
            <a:r>
              <a:rPr lang="zh-CN" altLang="en-US" dirty="0"/>
              <a:t>和</a:t>
            </a:r>
            <a:r>
              <a:rPr lang="en-US" altLang="zh-CN" dirty="0"/>
              <a:t>NMT</a:t>
            </a:r>
            <a:r>
              <a:rPr lang="zh-CN" altLang="en-US" dirty="0"/>
              <a:t>的混合模型</a:t>
            </a:r>
            <a:endParaRPr lang="en-US" altLang="zh-CN" dirty="0"/>
          </a:p>
          <a:p>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68358436"/>
              </p:ext>
            </p:extLst>
          </p:nvPr>
        </p:nvGraphicFramePr>
        <p:xfrm>
          <a:off x="7002720" y="443830"/>
          <a:ext cx="4340469" cy="6084291"/>
        </p:xfrm>
        <a:graphic>
          <a:graphicData uri="http://schemas.openxmlformats.org/drawingml/2006/table">
            <a:tbl>
              <a:tblPr/>
              <a:tblGrid>
                <a:gridCol w="3087501">
                  <a:extLst>
                    <a:ext uri="{9D8B030D-6E8A-4147-A177-3AD203B41FA5}">
                      <a16:colId xmlns:a16="http://schemas.microsoft.com/office/drawing/2014/main" val="754899385"/>
                    </a:ext>
                  </a:extLst>
                </a:gridCol>
                <a:gridCol w="1252968">
                  <a:extLst>
                    <a:ext uri="{9D8B030D-6E8A-4147-A177-3AD203B41FA5}">
                      <a16:colId xmlns:a16="http://schemas.microsoft.com/office/drawing/2014/main" val="4239655509"/>
                    </a:ext>
                  </a:extLst>
                </a:gridCol>
              </a:tblGrid>
              <a:tr h="605718">
                <a:tc>
                  <a:txBody>
                    <a:bodyPr/>
                    <a:lstStyle/>
                    <a:p>
                      <a:pPr algn="l"/>
                      <a:r>
                        <a:rPr lang="en-US" sz="2800" b="1">
                          <a:effectLst/>
                        </a:rPr>
                        <a:t>Model</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2800" b="1" dirty="0">
                          <a:effectLst/>
                        </a:rPr>
                        <a:t>F0.5</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03499703"/>
                  </a:ext>
                </a:extLst>
              </a:tr>
              <a:tr h="1651838">
                <a:tc>
                  <a:txBody>
                    <a:bodyPr/>
                    <a:lstStyle/>
                    <a:p>
                      <a:pPr algn="l"/>
                      <a:r>
                        <a:rPr lang="en-US" sz="2800" dirty="0">
                          <a:effectLst/>
                        </a:rPr>
                        <a:t>CNN seq2seq + Pre-train + ensemble</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800">
                          <a:effectLst/>
                        </a:rPr>
                        <a:t>30.57</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32253130"/>
                  </a:ext>
                </a:extLst>
              </a:tr>
              <a:tr h="2174897">
                <a:tc>
                  <a:txBody>
                    <a:bodyPr/>
                    <a:lstStyle/>
                    <a:p>
                      <a:pPr algn="l"/>
                      <a:r>
                        <a:rPr lang="en-US" sz="2800">
                          <a:effectLst/>
                        </a:rPr>
                        <a:t>seq2seq + LM (spelling error) + NMT (GEC) + Ensemble</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2800">
                          <a:effectLst/>
                        </a:rPr>
                        <a:t>29.91</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4812574"/>
                  </a:ext>
                </a:extLst>
              </a:tr>
              <a:tr h="1651838">
                <a:tc>
                  <a:txBody>
                    <a:bodyPr/>
                    <a:lstStyle/>
                    <a:p>
                      <a:pPr algn="l"/>
                      <a:r>
                        <a:rPr lang="en-US" sz="2800">
                          <a:effectLst/>
                        </a:rPr>
                        <a:t>rule + SMT + NMT(LSTM) + ensemble</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800" dirty="0">
                          <a:effectLst/>
                        </a:rPr>
                        <a:t>29.36</a:t>
                      </a:r>
                    </a:p>
                  </a:txBody>
                  <a:tcPr marL="73054" marR="73054" marT="33717" marB="337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49612995"/>
                  </a:ext>
                </a:extLst>
              </a:tr>
            </a:tbl>
          </a:graphicData>
        </a:graphic>
      </p:graphicFrame>
    </p:spTree>
    <p:extLst>
      <p:ext uri="{BB962C8B-B14F-4D97-AF65-F5344CB8AC3E}">
        <p14:creationId xmlns:p14="http://schemas.microsoft.com/office/powerpoint/2010/main" val="28054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中文纠错相关方法</a:t>
            </a:r>
          </a:p>
        </p:txBody>
      </p:sp>
      <p:sp>
        <p:nvSpPr>
          <p:cNvPr id="3" name="内容占位符 2"/>
          <p:cNvSpPr>
            <a:spLocks noGrp="1"/>
          </p:cNvSpPr>
          <p:nvPr>
            <p:ph idx="1"/>
          </p:nvPr>
        </p:nvSpPr>
        <p:spPr/>
        <p:txBody>
          <a:bodyPr/>
          <a:lstStyle/>
          <a:p>
            <a:r>
              <a:rPr lang="zh-CN" altLang="en-US" dirty="0"/>
              <a:t>因为语料库一直是制约</a:t>
            </a:r>
            <a:r>
              <a:rPr lang="en-US" altLang="zh-CN" dirty="0"/>
              <a:t>NLP</a:t>
            </a:r>
            <a:r>
              <a:rPr lang="zh-CN" altLang="en-US" dirty="0"/>
              <a:t>发展的一个瓶颈，在纠错任务上更是如此。</a:t>
            </a:r>
            <a:endParaRPr lang="en-US" altLang="zh-CN" dirty="0"/>
          </a:p>
          <a:p>
            <a:endParaRPr lang="en-US" altLang="zh-CN" dirty="0"/>
          </a:p>
          <a:p>
            <a:r>
              <a:rPr lang="zh-CN" altLang="en-US" dirty="0"/>
              <a:t>所以有一些针对数据增强来生成更大语料库从而得到更好性能的方法，如：</a:t>
            </a:r>
            <a:endParaRPr lang="en-US" altLang="zh-CN" dirty="0"/>
          </a:p>
          <a:p>
            <a:pPr lvl="1"/>
            <a:r>
              <a:rPr lang="zh-CN" altLang="en-US" dirty="0"/>
              <a:t>（</a:t>
            </a:r>
            <a:r>
              <a:rPr lang="en-US" altLang="zh-CN" dirty="0" err="1"/>
              <a:t>Dingmin</a:t>
            </a:r>
            <a:r>
              <a:rPr lang="en-US" altLang="zh-CN" dirty="0"/>
              <a:t> </a:t>
            </a:r>
            <a:r>
              <a:rPr lang="en-US" altLang="zh-CN" dirty="0" err="1"/>
              <a:t>wang</a:t>
            </a:r>
            <a:r>
              <a:rPr lang="zh-CN" altLang="en-US" dirty="0"/>
              <a:t>，</a:t>
            </a:r>
            <a:r>
              <a:rPr lang="en-US" altLang="zh-CN" dirty="0"/>
              <a:t>2018</a:t>
            </a:r>
            <a:r>
              <a:rPr lang="zh-CN" altLang="en-US" dirty="0"/>
              <a:t>）使用基于</a:t>
            </a:r>
            <a:r>
              <a:rPr lang="en-US" altLang="zh-CN" dirty="0"/>
              <a:t>OCR</a:t>
            </a:r>
            <a:r>
              <a:rPr lang="zh-CN" altLang="en-US" dirty="0"/>
              <a:t>和</a:t>
            </a:r>
            <a:r>
              <a:rPr lang="en-US" altLang="zh-CN" dirty="0"/>
              <a:t>ASR</a:t>
            </a:r>
            <a:r>
              <a:rPr lang="zh-CN" altLang="en-US" dirty="0"/>
              <a:t>的方法，通过替换视觉和语音上相似的字符来生成标记的拼写错误，从而生成更大的</a:t>
            </a:r>
            <a:r>
              <a:rPr lang="en-US" altLang="zh-CN" dirty="0"/>
              <a:t>CSC</a:t>
            </a:r>
            <a:r>
              <a:rPr lang="zh-CN" altLang="en-US" dirty="0"/>
              <a:t>语料库。</a:t>
            </a:r>
            <a:endParaRPr lang="en-US" altLang="zh-CN" dirty="0"/>
          </a:p>
          <a:p>
            <a:pPr lvl="1"/>
            <a:r>
              <a:rPr lang="zh-CN" altLang="en-US" dirty="0"/>
              <a:t>（</a:t>
            </a:r>
            <a:r>
              <a:rPr lang="en-US" altLang="zh-CN" dirty="0" err="1"/>
              <a:t>Jianyong</a:t>
            </a:r>
            <a:r>
              <a:rPr lang="en-US" altLang="zh-CN" dirty="0"/>
              <a:t> </a:t>
            </a:r>
            <a:r>
              <a:rPr lang="en-US" altLang="zh-CN" dirty="0" err="1"/>
              <a:t>Duan</a:t>
            </a:r>
            <a:r>
              <a:rPr lang="en-US" altLang="zh-CN" dirty="0"/>
              <a:t> and Pan</a:t>
            </a:r>
            <a:r>
              <a:rPr lang="zh-CN" altLang="en-US" dirty="0"/>
              <a:t>，</a:t>
            </a:r>
            <a:r>
              <a:rPr lang="en-US" altLang="zh-CN" dirty="0"/>
              <a:t>2019</a:t>
            </a:r>
            <a:r>
              <a:rPr lang="zh-CN" altLang="en-US" dirty="0"/>
              <a:t>）提出了基于输入法自动构建</a:t>
            </a:r>
            <a:r>
              <a:rPr lang="en-US" altLang="zh-CN" dirty="0"/>
              <a:t>CSC</a:t>
            </a:r>
            <a:r>
              <a:rPr lang="zh-CN" altLang="en-US" dirty="0"/>
              <a:t>语料库。</a:t>
            </a:r>
          </a:p>
        </p:txBody>
      </p:sp>
    </p:spTree>
    <p:extLst>
      <p:ext uri="{BB962C8B-B14F-4D97-AF65-F5344CB8AC3E}">
        <p14:creationId xmlns:p14="http://schemas.microsoft.com/office/powerpoint/2010/main" val="136367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中文纠错相关方法</a:t>
            </a:r>
          </a:p>
        </p:txBody>
      </p:sp>
      <p:sp>
        <p:nvSpPr>
          <p:cNvPr id="3" name="内容占位符 2"/>
          <p:cNvSpPr>
            <a:spLocks noGrp="1"/>
          </p:cNvSpPr>
          <p:nvPr>
            <p:ph idx="1"/>
          </p:nvPr>
        </p:nvSpPr>
        <p:spPr/>
        <p:txBody>
          <a:bodyPr/>
          <a:lstStyle/>
          <a:p>
            <a:r>
              <a:rPr lang="zh-CN" altLang="en-US" dirty="0"/>
              <a:t>除了模型框架外，还有一些常用到的特征，如：</a:t>
            </a:r>
            <a:endParaRPr lang="en-US" altLang="zh-CN" dirty="0"/>
          </a:p>
          <a:p>
            <a:pPr lvl="1"/>
            <a:endParaRPr lang="en-US" altLang="zh-CN" dirty="0"/>
          </a:p>
          <a:p>
            <a:pPr lvl="1"/>
            <a:r>
              <a:rPr lang="en-US" altLang="zh-CN" dirty="0"/>
              <a:t>Edit distance</a:t>
            </a:r>
          </a:p>
          <a:p>
            <a:pPr lvl="1"/>
            <a:r>
              <a:rPr lang="en-US" altLang="zh-CN" dirty="0"/>
              <a:t>Confusion set</a:t>
            </a:r>
          </a:p>
          <a:p>
            <a:pPr lvl="1"/>
            <a:r>
              <a:rPr lang="en-US" altLang="zh-CN" dirty="0"/>
              <a:t>Dictionary</a:t>
            </a:r>
          </a:p>
          <a:p>
            <a:pPr lvl="1"/>
            <a:r>
              <a:rPr lang="en-US" altLang="zh-CN" dirty="0"/>
              <a:t>Character similarity</a:t>
            </a:r>
            <a:endParaRPr lang="zh-CN" altLang="en-US" dirty="0"/>
          </a:p>
        </p:txBody>
      </p:sp>
    </p:spTree>
    <p:extLst>
      <p:ext uri="{BB962C8B-B14F-4D97-AF65-F5344CB8AC3E}">
        <p14:creationId xmlns:p14="http://schemas.microsoft.com/office/powerpoint/2010/main" val="8249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618F5-C6DA-4AEF-A614-9A68B3964B8F}"/>
              </a:ext>
            </a:extLst>
          </p:cNvPr>
          <p:cNvSpPr>
            <a:spLocks noGrp="1"/>
          </p:cNvSpPr>
          <p:nvPr>
            <p:ph type="title"/>
          </p:nvPr>
        </p:nvSpPr>
        <p:spPr>
          <a:xfrm>
            <a:off x="1955800" y="964692"/>
            <a:ext cx="8140700" cy="1188720"/>
          </a:xfrm>
        </p:spPr>
        <p:txBody>
          <a:bodyPr>
            <a:normAutofit fontScale="90000"/>
          </a:bodyPr>
          <a:lstStyle/>
          <a:p>
            <a:r>
              <a:rPr lang="en-US" altLang="zh-CN" cap="none" dirty="0"/>
              <a:t>ACL 2020</a:t>
            </a:r>
            <a:br>
              <a:rPr lang="en-US" altLang="zh-CN" cap="none" dirty="0"/>
            </a:br>
            <a:r>
              <a:rPr lang="en-US" altLang="zh-CN" cap="none" dirty="0"/>
              <a:t> Spelling Error Correction with Soft-Masked BERT</a:t>
            </a:r>
            <a:endParaRPr lang="zh-CN" altLang="en-US" cap="none" dirty="0"/>
          </a:p>
        </p:txBody>
      </p:sp>
      <p:sp>
        <p:nvSpPr>
          <p:cNvPr id="3" name="内容占位符 2">
            <a:extLst>
              <a:ext uri="{FF2B5EF4-FFF2-40B4-BE49-F238E27FC236}">
                <a16:creationId xmlns:a16="http://schemas.microsoft.com/office/drawing/2014/main" id="{1EE10D71-FAE1-442A-B1C2-EF9226F45C2E}"/>
              </a:ext>
            </a:extLst>
          </p:cNvPr>
          <p:cNvSpPr>
            <a:spLocks noGrp="1"/>
          </p:cNvSpPr>
          <p:nvPr>
            <p:ph idx="1"/>
          </p:nvPr>
        </p:nvSpPr>
        <p:spPr/>
        <p:txBody>
          <a:bodyPr/>
          <a:lstStyle/>
          <a:p>
            <a:r>
              <a:rPr lang="en-US" altLang="zh-CN" dirty="0"/>
              <a:t>Soft-Masked BERT</a:t>
            </a:r>
            <a:r>
              <a:rPr lang="zh-CN" altLang="en-US" dirty="0"/>
              <a:t>包括两部分：</a:t>
            </a:r>
            <a:endParaRPr lang="en-US" altLang="zh-CN" dirty="0"/>
          </a:p>
          <a:p>
            <a:pPr lvl="1"/>
            <a:r>
              <a:rPr lang="zh-CN" altLang="en-US" dirty="0"/>
              <a:t>检测网络：</a:t>
            </a:r>
            <a:r>
              <a:rPr lang="en-US" altLang="zh-CN" dirty="0"/>
              <a:t>Bi-GRU</a:t>
            </a:r>
            <a:r>
              <a:rPr lang="zh-CN" altLang="en-US" dirty="0"/>
              <a:t>网络，预测每个字符是错误的概率，然后利用概率对嵌入的特征进行</a:t>
            </a:r>
            <a:r>
              <a:rPr lang="en-US" altLang="zh-CN" dirty="0"/>
              <a:t>soft-masked</a:t>
            </a:r>
            <a:r>
              <a:rPr lang="zh-CN" altLang="en-US" dirty="0"/>
              <a:t>，即概率等于</a:t>
            </a:r>
            <a:r>
              <a:rPr lang="en-US" altLang="zh-CN" dirty="0"/>
              <a:t>1</a:t>
            </a:r>
            <a:r>
              <a:rPr lang="zh-CN" altLang="en-US" dirty="0"/>
              <a:t>时，</a:t>
            </a:r>
            <a:r>
              <a:rPr lang="en-US" altLang="zh-CN" dirty="0" err="1"/>
              <a:t>sotf</a:t>
            </a:r>
            <a:r>
              <a:rPr lang="en-US" altLang="zh-CN" dirty="0"/>
              <a:t>-masked</a:t>
            </a:r>
            <a:r>
              <a:rPr lang="zh-CN" altLang="en-US" dirty="0"/>
              <a:t>即为传统的</a:t>
            </a:r>
            <a:r>
              <a:rPr lang="en-US" altLang="zh-CN" dirty="0"/>
              <a:t>”hard-masked”</a:t>
            </a:r>
            <a:r>
              <a:rPr lang="zh-CN" altLang="en-US" dirty="0"/>
              <a:t>。</a:t>
            </a:r>
            <a:endParaRPr lang="en-US" altLang="zh-CN" dirty="0"/>
          </a:p>
          <a:p>
            <a:pPr lvl="1"/>
            <a:r>
              <a:rPr lang="zh-CN" altLang="en-US" dirty="0"/>
              <a:t>纠正网络：基于</a:t>
            </a:r>
            <a:r>
              <a:rPr lang="en-US" altLang="zh-CN" dirty="0"/>
              <a:t>BERT</a:t>
            </a:r>
            <a:r>
              <a:rPr lang="zh-CN" altLang="en-US" dirty="0"/>
              <a:t>端到端联合训练，使模型在检测网络的帮助下学习正确的纠错上下文。</a:t>
            </a:r>
            <a:endParaRPr lang="en-US" altLang="zh-CN" dirty="0"/>
          </a:p>
          <a:p>
            <a:r>
              <a:rPr lang="zh-CN" altLang="en-US" dirty="0"/>
              <a:t>在</a:t>
            </a:r>
            <a:r>
              <a:rPr lang="en-US" altLang="zh-CN" dirty="0"/>
              <a:t>SIGHAN 2015</a:t>
            </a:r>
            <a:r>
              <a:rPr lang="zh-CN" altLang="en-US" dirty="0"/>
              <a:t>上</a:t>
            </a:r>
            <a:r>
              <a:rPr lang="en-US" altLang="zh-CN" dirty="0"/>
              <a:t>F1</a:t>
            </a:r>
            <a:r>
              <a:rPr lang="zh-CN" altLang="en-US" dirty="0"/>
              <a:t>值达</a:t>
            </a:r>
            <a:r>
              <a:rPr lang="en-US" altLang="zh-CN" dirty="0"/>
              <a:t>66.4</a:t>
            </a:r>
          </a:p>
        </p:txBody>
      </p:sp>
    </p:spTree>
    <p:extLst>
      <p:ext uri="{BB962C8B-B14F-4D97-AF65-F5344CB8AC3E}">
        <p14:creationId xmlns:p14="http://schemas.microsoft.com/office/powerpoint/2010/main" val="996674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23D88-6B61-4F95-B602-76927ACCE7EC}"/>
              </a:ext>
            </a:extLst>
          </p:cNvPr>
          <p:cNvSpPr>
            <a:spLocks noGrp="1"/>
          </p:cNvSpPr>
          <p:nvPr>
            <p:ph type="title"/>
          </p:nvPr>
        </p:nvSpPr>
        <p:spPr>
          <a:xfrm>
            <a:off x="1040167" y="964692"/>
            <a:ext cx="10111666" cy="1188720"/>
          </a:xfrm>
        </p:spPr>
        <p:txBody>
          <a:bodyPr>
            <a:normAutofit fontScale="90000"/>
          </a:bodyPr>
          <a:lstStyle/>
          <a:p>
            <a:r>
              <a:rPr lang="en-US" altLang="zh-CN" cap="none" dirty="0"/>
              <a:t>ACL 2020 </a:t>
            </a:r>
            <a:br>
              <a:rPr lang="en-US" altLang="zh-CN" cap="none" dirty="0"/>
            </a:br>
            <a:r>
              <a:rPr lang="en-US" altLang="zh-CN" cap="none" dirty="0" err="1"/>
              <a:t>SpellGCN</a:t>
            </a:r>
            <a:r>
              <a:rPr lang="en-US" altLang="zh-CN" cap="none" dirty="0"/>
              <a:t>: Incorporating Phonological and Visual Similarities into Language Models for Chinese Spelling Check</a:t>
            </a:r>
            <a:endParaRPr lang="zh-CN" altLang="en-US" cap="none" dirty="0"/>
          </a:p>
        </p:txBody>
      </p:sp>
      <p:sp>
        <p:nvSpPr>
          <p:cNvPr id="3" name="内容占位符 2">
            <a:extLst>
              <a:ext uri="{FF2B5EF4-FFF2-40B4-BE49-F238E27FC236}">
                <a16:creationId xmlns:a16="http://schemas.microsoft.com/office/drawing/2014/main" id="{461751B5-256F-44DE-883C-A5EB717087E8}"/>
              </a:ext>
            </a:extLst>
          </p:cNvPr>
          <p:cNvSpPr>
            <a:spLocks noGrp="1"/>
          </p:cNvSpPr>
          <p:nvPr>
            <p:ph idx="1"/>
          </p:nvPr>
        </p:nvSpPr>
        <p:spPr/>
        <p:txBody>
          <a:bodyPr/>
          <a:lstStyle/>
          <a:p>
            <a:r>
              <a:rPr lang="zh-CN" altLang="en-US" dirty="0"/>
              <a:t>目前</a:t>
            </a:r>
            <a:r>
              <a:rPr lang="en-US" altLang="zh-CN" dirty="0"/>
              <a:t>CSC</a:t>
            </a:r>
            <a:r>
              <a:rPr lang="zh-CN" altLang="en-US" dirty="0"/>
              <a:t>的</a:t>
            </a:r>
            <a:r>
              <a:rPr lang="en-US" altLang="zh-CN" dirty="0"/>
              <a:t>SOTA</a:t>
            </a:r>
          </a:p>
          <a:p>
            <a:r>
              <a:rPr lang="zh-CN" altLang="en-US" dirty="0"/>
              <a:t>之前的方法试图利用相似信息来限制候选字符，而不是明确地建模字符之间的关系。</a:t>
            </a:r>
            <a:endParaRPr lang="en-US" altLang="zh-CN" dirty="0"/>
          </a:p>
          <a:p>
            <a:r>
              <a:rPr lang="zh-CN" altLang="en-US" dirty="0"/>
              <a:t>使用</a:t>
            </a:r>
            <a:r>
              <a:rPr lang="en-US" altLang="zh-CN" dirty="0"/>
              <a:t>GCN</a:t>
            </a:r>
            <a:r>
              <a:rPr lang="zh-CN" altLang="en-US" dirty="0"/>
              <a:t>将发音和形状的相似性整合到语义空间中</a:t>
            </a:r>
            <a:endParaRPr lang="en-US" altLang="zh-CN" dirty="0"/>
          </a:p>
          <a:p>
            <a:endParaRPr lang="en-US" altLang="zh-CN" dirty="0"/>
          </a:p>
          <a:p>
            <a:r>
              <a:rPr lang="zh-CN" altLang="en-US" dirty="0"/>
              <a:t>具体结果如下：</a:t>
            </a:r>
          </a:p>
        </p:txBody>
      </p:sp>
    </p:spTree>
    <p:extLst>
      <p:ext uri="{BB962C8B-B14F-4D97-AF65-F5344CB8AC3E}">
        <p14:creationId xmlns:p14="http://schemas.microsoft.com/office/powerpoint/2010/main" val="2291574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18A87F96-029D-4EE4-BBFF-B62806B08084}"/>
              </a:ext>
            </a:extLst>
          </p:cNvPr>
          <p:cNvPicPr>
            <a:picLocks noChangeAspect="1"/>
          </p:cNvPicPr>
          <p:nvPr/>
        </p:nvPicPr>
        <p:blipFill>
          <a:blip r:embed="rId2"/>
          <a:stretch>
            <a:fillRect/>
          </a:stretch>
        </p:blipFill>
        <p:spPr>
          <a:xfrm>
            <a:off x="1669381" y="0"/>
            <a:ext cx="8853237" cy="6858000"/>
          </a:xfrm>
          <a:prstGeom prst="rect">
            <a:avLst/>
          </a:prstGeom>
        </p:spPr>
      </p:pic>
    </p:spTree>
    <p:extLst>
      <p:ext uri="{BB962C8B-B14F-4D97-AF65-F5344CB8AC3E}">
        <p14:creationId xmlns:p14="http://schemas.microsoft.com/office/powerpoint/2010/main" val="3319368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a:t>中文纠错分为</a:t>
            </a:r>
            <a:r>
              <a:rPr lang="en-US" altLang="zh-CN" dirty="0"/>
              <a:t>CSC</a:t>
            </a:r>
            <a:r>
              <a:rPr lang="zh-CN" altLang="en-US" dirty="0"/>
              <a:t>和</a:t>
            </a:r>
            <a:r>
              <a:rPr lang="en-US" altLang="zh-CN" dirty="0"/>
              <a:t>GEC</a:t>
            </a:r>
            <a:r>
              <a:rPr lang="zh-CN" altLang="en-US" dirty="0"/>
              <a:t>，可以使用</a:t>
            </a:r>
            <a:r>
              <a:rPr lang="en-US" altLang="zh-CN" dirty="0"/>
              <a:t>pipeline</a:t>
            </a:r>
            <a:r>
              <a:rPr lang="zh-CN" altLang="en-US" dirty="0"/>
              <a:t>的方法，也可以使用端到端的方法将两者同时处理。</a:t>
            </a:r>
            <a:endParaRPr lang="en-US" altLang="zh-CN" dirty="0"/>
          </a:p>
          <a:p>
            <a:r>
              <a:rPr lang="zh-CN" altLang="en-US" dirty="0"/>
              <a:t>中文纠错很多时候没有标准答案，且人工都难以处理。</a:t>
            </a:r>
            <a:endParaRPr lang="en-US" altLang="zh-CN" dirty="0"/>
          </a:p>
          <a:p>
            <a:r>
              <a:rPr lang="zh-CN" altLang="en-US" dirty="0"/>
              <a:t>鉴于中文的难度较高且发展较晚，目前中文纠错的性能整体较差。</a:t>
            </a:r>
            <a:endParaRPr lang="en-US" altLang="zh-CN" dirty="0"/>
          </a:p>
          <a:p>
            <a:endParaRPr lang="en-US" altLang="zh-CN" dirty="0"/>
          </a:p>
          <a:p>
            <a:r>
              <a:rPr lang="zh-CN" altLang="en-US" dirty="0"/>
              <a:t>本周计划：完成一个更详细的中文纠错综述</a:t>
            </a:r>
            <a:endParaRPr lang="en-US" altLang="zh-CN" dirty="0"/>
          </a:p>
        </p:txBody>
      </p:sp>
    </p:spTree>
    <p:extLst>
      <p:ext uri="{BB962C8B-B14F-4D97-AF65-F5344CB8AC3E}">
        <p14:creationId xmlns:p14="http://schemas.microsoft.com/office/powerpoint/2010/main" val="182448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EFFC7-4E04-4437-9421-F6C8A8552FAF}"/>
              </a:ext>
            </a:extLst>
          </p:cNvPr>
          <p:cNvSpPr>
            <a:spLocks noGrp="1"/>
          </p:cNvSpPr>
          <p:nvPr>
            <p:ph type="title"/>
          </p:nvPr>
        </p:nvSpPr>
        <p:spPr/>
        <p:txBody>
          <a:bodyPr/>
          <a:lstStyle/>
          <a:p>
            <a:r>
              <a:rPr lang="zh-CN" altLang="en-US" dirty="0"/>
              <a:t>概述</a:t>
            </a:r>
          </a:p>
        </p:txBody>
      </p:sp>
      <p:sp>
        <p:nvSpPr>
          <p:cNvPr id="3" name="内容占位符 2">
            <a:extLst>
              <a:ext uri="{FF2B5EF4-FFF2-40B4-BE49-F238E27FC236}">
                <a16:creationId xmlns:a16="http://schemas.microsoft.com/office/drawing/2014/main" id="{4A399C4C-926B-4C15-8CB8-3082C57BA764}"/>
              </a:ext>
            </a:extLst>
          </p:cNvPr>
          <p:cNvSpPr>
            <a:spLocks noGrp="1"/>
          </p:cNvSpPr>
          <p:nvPr>
            <p:ph idx="1"/>
          </p:nvPr>
        </p:nvSpPr>
        <p:spPr/>
        <p:txBody>
          <a:bodyPr/>
          <a:lstStyle/>
          <a:p>
            <a:r>
              <a:rPr lang="zh-CN" altLang="en-US" dirty="0"/>
              <a:t>在我们日常汉语书写过程中，总是会出现各种各样的错误，同时以汉语为第二语言的学习者也越来越多，发展与改进如纠错系统的辅助工具的必要性也在增加。</a:t>
            </a:r>
            <a:endParaRPr lang="en-US" altLang="zh-CN" dirty="0"/>
          </a:p>
          <a:p>
            <a:endParaRPr lang="en-US" altLang="zh-CN" dirty="0"/>
          </a:p>
          <a:p>
            <a:r>
              <a:rPr lang="zh-CN" altLang="en-US" dirty="0"/>
              <a:t>智能纠正书面文本中的各种错误可以极大地加快写作的流畅性，使写作者不用再过分担心出现的错别字或语法错误，同时也会降低第二语言学习者的学习难度。</a:t>
            </a:r>
            <a:endParaRPr lang="en-US" altLang="zh-CN" dirty="0"/>
          </a:p>
          <a:p>
            <a:endParaRPr lang="en-US" altLang="zh-CN" dirty="0"/>
          </a:p>
          <a:p>
            <a:r>
              <a:rPr lang="zh-CN" altLang="en-US" dirty="0"/>
              <a:t>所以开发和改进智能纠错的系统是十分必要且有意义的。</a:t>
            </a:r>
            <a:endParaRPr lang="en-US" altLang="zh-CN" dirty="0"/>
          </a:p>
          <a:p>
            <a:endParaRPr lang="zh-CN" altLang="en-US" dirty="0"/>
          </a:p>
        </p:txBody>
      </p:sp>
    </p:spTree>
    <p:extLst>
      <p:ext uri="{BB962C8B-B14F-4D97-AF65-F5344CB8AC3E}">
        <p14:creationId xmlns:p14="http://schemas.microsoft.com/office/powerpoint/2010/main" val="352405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4358E-7594-494F-80B1-A7BCEF9CAD0D}"/>
              </a:ext>
            </a:extLst>
          </p:cNvPr>
          <p:cNvSpPr>
            <a:spLocks noGrp="1"/>
          </p:cNvSpPr>
          <p:nvPr>
            <p:ph type="title"/>
          </p:nvPr>
        </p:nvSpPr>
        <p:spPr/>
        <p:txBody>
          <a:bodyPr/>
          <a:lstStyle/>
          <a:p>
            <a:r>
              <a:rPr lang="zh-CN" altLang="en-US" dirty="0"/>
              <a:t>中文纠错任务</a:t>
            </a:r>
          </a:p>
        </p:txBody>
      </p:sp>
      <p:sp>
        <p:nvSpPr>
          <p:cNvPr id="3" name="内容占位符 2">
            <a:extLst>
              <a:ext uri="{FF2B5EF4-FFF2-40B4-BE49-F238E27FC236}">
                <a16:creationId xmlns:a16="http://schemas.microsoft.com/office/drawing/2014/main" id="{FFED7654-3E00-429C-AABD-31CD902CC9B3}"/>
              </a:ext>
            </a:extLst>
          </p:cNvPr>
          <p:cNvSpPr>
            <a:spLocks noGrp="1"/>
          </p:cNvSpPr>
          <p:nvPr>
            <p:ph idx="1"/>
          </p:nvPr>
        </p:nvSpPr>
        <p:spPr/>
        <p:txBody>
          <a:bodyPr/>
          <a:lstStyle/>
          <a:p>
            <a:r>
              <a:rPr lang="zh-CN" altLang="en-US" dirty="0"/>
              <a:t>中文纠错发展相对较慢</a:t>
            </a:r>
            <a:endParaRPr lang="en-US" altLang="zh-CN" dirty="0"/>
          </a:p>
          <a:p>
            <a:endParaRPr lang="en-US" altLang="zh-CN" dirty="0"/>
          </a:p>
          <a:p>
            <a:r>
              <a:rPr lang="zh-CN" altLang="en-US" dirty="0"/>
              <a:t>由于文字在声音，形状或含义等方面的相似性，总会出现拼写或者语法等不同类型的错误。</a:t>
            </a:r>
            <a:endParaRPr lang="en-US" altLang="zh-CN" dirty="0"/>
          </a:p>
          <a:p>
            <a:endParaRPr lang="en-US" altLang="zh-CN" dirty="0"/>
          </a:p>
          <a:p>
            <a:r>
              <a:rPr lang="zh-CN" altLang="en-US" dirty="0"/>
              <a:t>中文文本纠错可以大概分为两类，中文拼写检查（</a:t>
            </a:r>
            <a:r>
              <a:rPr lang="en-US" altLang="zh-CN" dirty="0"/>
              <a:t>Chinese Spelling Check</a:t>
            </a:r>
            <a:r>
              <a:rPr lang="zh-CN" altLang="en-US" dirty="0"/>
              <a:t>，</a:t>
            </a:r>
            <a:r>
              <a:rPr lang="en-US" altLang="zh-CN" dirty="0"/>
              <a:t>CSC</a:t>
            </a:r>
            <a:r>
              <a:rPr lang="zh-CN" altLang="en-US" dirty="0"/>
              <a:t>）和语法错误纠正（</a:t>
            </a:r>
            <a:r>
              <a:rPr lang="en-US" altLang="zh-CN" dirty="0"/>
              <a:t>Grammatical Error Correction</a:t>
            </a:r>
            <a:r>
              <a:rPr lang="zh-CN" altLang="en-US" dirty="0"/>
              <a:t>，</a:t>
            </a:r>
            <a:r>
              <a:rPr lang="en-US" altLang="zh-CN" dirty="0"/>
              <a:t>GEC</a:t>
            </a:r>
            <a:r>
              <a:rPr lang="zh-CN" altLang="en-US" dirty="0"/>
              <a:t>）</a:t>
            </a:r>
            <a:endParaRPr lang="en-US" altLang="zh-CN" dirty="0"/>
          </a:p>
          <a:p>
            <a:pPr lvl="1"/>
            <a:r>
              <a:rPr lang="en-US" altLang="zh-CN" dirty="0"/>
              <a:t>CSC</a:t>
            </a:r>
            <a:r>
              <a:rPr lang="zh-CN" altLang="en-US" dirty="0"/>
              <a:t>专注于检测和纠正字符错误，而</a:t>
            </a:r>
            <a:r>
              <a:rPr lang="en-US" altLang="zh-CN" dirty="0"/>
              <a:t>GEC</a:t>
            </a:r>
            <a:r>
              <a:rPr lang="zh-CN" altLang="en-US" dirty="0"/>
              <a:t>还包含了需要删除和插入的错误等。</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73200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中文纠错的特点</a:t>
            </a:r>
          </a:p>
        </p:txBody>
      </p:sp>
      <p:sp>
        <p:nvSpPr>
          <p:cNvPr id="3" name="内容占位符 2"/>
          <p:cNvSpPr>
            <a:spLocks noGrp="1"/>
          </p:cNvSpPr>
          <p:nvPr>
            <p:ph idx="1"/>
          </p:nvPr>
        </p:nvSpPr>
        <p:spPr>
          <a:xfrm>
            <a:off x="2231136" y="2638044"/>
            <a:ext cx="7729728" cy="3618377"/>
          </a:xfrm>
        </p:spPr>
        <p:txBody>
          <a:bodyPr>
            <a:normAutofit/>
          </a:bodyPr>
          <a:lstStyle/>
          <a:p>
            <a:pPr lvl="1"/>
            <a:r>
              <a:rPr lang="zh-CN" altLang="en-US" dirty="0"/>
              <a:t>大多数拼写错误是由音位相似、视觉相似和语义混乱的字符引起的</a:t>
            </a:r>
            <a:endParaRPr lang="en-US" altLang="zh-CN" dirty="0"/>
          </a:p>
          <a:p>
            <a:pPr lvl="1"/>
            <a:r>
              <a:rPr lang="en-US" altLang="zh-CN" dirty="0"/>
              <a:t>GEC</a:t>
            </a:r>
            <a:r>
              <a:rPr lang="zh-CN" altLang="en-US" dirty="0"/>
              <a:t>中常见错误类型：</a:t>
            </a:r>
            <a:r>
              <a:rPr lang="en-US" altLang="zh-CN" dirty="0"/>
              <a:t>redundant words</a:t>
            </a:r>
            <a:r>
              <a:rPr lang="zh-CN" altLang="en-US" dirty="0"/>
              <a:t>，</a:t>
            </a:r>
            <a:r>
              <a:rPr lang="en-US" altLang="zh-CN" dirty="0"/>
              <a:t>missing words</a:t>
            </a:r>
            <a:r>
              <a:rPr lang="zh-CN" altLang="en-US" dirty="0"/>
              <a:t>，</a:t>
            </a:r>
            <a:r>
              <a:rPr lang="en-US" altLang="zh-CN" dirty="0"/>
              <a:t>word selection </a:t>
            </a:r>
            <a:r>
              <a:rPr lang="en-US" altLang="zh-CN" dirty="0" err="1"/>
              <a:t>erors</a:t>
            </a:r>
            <a:r>
              <a:rPr lang="zh-CN" altLang="en-US" dirty="0"/>
              <a:t>，</a:t>
            </a:r>
            <a:r>
              <a:rPr lang="en-US" altLang="zh-CN" dirty="0"/>
              <a:t>word ordering errors</a:t>
            </a:r>
          </a:p>
          <a:p>
            <a:pPr lvl="1"/>
            <a:endParaRPr lang="en-US" altLang="zh-CN" dirty="0"/>
          </a:p>
          <a:p>
            <a:pPr lvl="1"/>
            <a:r>
              <a:rPr lang="zh-CN" altLang="en-US" dirty="0"/>
              <a:t>中文没有分隔符，分词错误可能导致错误累积</a:t>
            </a:r>
            <a:endParaRPr lang="en-US" altLang="zh-CN" dirty="0"/>
          </a:p>
          <a:p>
            <a:pPr lvl="1"/>
            <a:r>
              <a:rPr lang="zh-CN" altLang="en-US" dirty="0"/>
              <a:t>与字母语言不同，汉字的每个字符都有含义</a:t>
            </a:r>
            <a:endParaRPr lang="en-US" altLang="zh-CN" dirty="0"/>
          </a:p>
          <a:p>
            <a:pPr lvl="1"/>
            <a:r>
              <a:rPr lang="zh-CN" altLang="en-US" dirty="0"/>
              <a:t>相同的字符或单词有时会属于不同的词性，并具有不同的含义，所以拼写检查必须建立在上下文中</a:t>
            </a:r>
            <a:endParaRPr lang="en-US" altLang="zh-CN" dirty="0"/>
          </a:p>
          <a:p>
            <a:pPr lvl="1"/>
            <a:r>
              <a:rPr lang="zh-CN" altLang="en-US" dirty="0"/>
              <a:t>中文繁简问题</a:t>
            </a:r>
            <a:endParaRPr lang="en-US" altLang="zh-CN" dirty="0"/>
          </a:p>
          <a:p>
            <a:pPr lvl="1"/>
            <a:endParaRPr lang="en-US" altLang="zh-CN" dirty="0"/>
          </a:p>
        </p:txBody>
      </p:sp>
    </p:spTree>
    <p:extLst>
      <p:ext uri="{BB962C8B-B14F-4D97-AF65-F5344CB8AC3E}">
        <p14:creationId xmlns:p14="http://schemas.microsoft.com/office/powerpoint/2010/main" val="3834080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8458" y="293360"/>
            <a:ext cx="7729728" cy="1339366"/>
          </a:xfrm>
        </p:spPr>
        <p:txBody>
          <a:bodyPr/>
          <a:lstStyle/>
          <a:p>
            <a:r>
              <a:rPr lang="zh-CN" altLang="en-US" cap="none" dirty="0"/>
              <a:t>中文纠错相关</a:t>
            </a:r>
            <a:r>
              <a:rPr lang="en-US" altLang="zh-CN" cap="none" dirty="0"/>
              <a:t>Shared Task</a:t>
            </a:r>
            <a:endParaRPr lang="zh-CN" altLang="en-US" cap="none" dirty="0"/>
          </a:p>
        </p:txBody>
      </p:sp>
      <p:sp>
        <p:nvSpPr>
          <p:cNvPr id="3" name="内容占位符 2"/>
          <p:cNvSpPr>
            <a:spLocks noGrp="1"/>
          </p:cNvSpPr>
          <p:nvPr>
            <p:ph idx="1"/>
          </p:nvPr>
        </p:nvSpPr>
        <p:spPr>
          <a:xfrm>
            <a:off x="2358458" y="1966712"/>
            <a:ext cx="7729728" cy="4630858"/>
          </a:xfrm>
        </p:spPr>
        <p:txBody>
          <a:bodyPr>
            <a:normAutofit/>
          </a:bodyPr>
          <a:lstStyle/>
          <a:p>
            <a:r>
              <a:rPr lang="en-US" altLang="zh-CN" dirty="0"/>
              <a:t>SIGHAN 2013-2015</a:t>
            </a:r>
          </a:p>
          <a:p>
            <a:pPr lvl="1"/>
            <a:r>
              <a:rPr lang="en-US" altLang="zh-CN" dirty="0"/>
              <a:t>SIGHAN 2013</a:t>
            </a:r>
            <a:r>
              <a:rPr lang="zh-CN" altLang="en-US" dirty="0"/>
              <a:t>第一次为</a:t>
            </a:r>
            <a:r>
              <a:rPr lang="en-US" altLang="zh-CN" dirty="0"/>
              <a:t>CSC</a:t>
            </a:r>
            <a:r>
              <a:rPr lang="zh-CN" altLang="en-US" dirty="0"/>
              <a:t>提供数据集作为</a:t>
            </a:r>
            <a:r>
              <a:rPr lang="en-US" altLang="zh-CN" dirty="0"/>
              <a:t>benchmark</a:t>
            </a:r>
            <a:r>
              <a:rPr lang="zh-CN" altLang="en-US" dirty="0"/>
              <a:t>，该任务不关心语法错误</a:t>
            </a:r>
            <a:endParaRPr lang="en-US" altLang="zh-CN" dirty="0"/>
          </a:p>
          <a:p>
            <a:pPr lvl="1"/>
            <a:r>
              <a:rPr lang="zh-CN" altLang="en-US" dirty="0"/>
              <a:t>虽然有了统一的数据集，但数量仍然较小，三次任务的训练集加测试集共有约</a:t>
            </a:r>
            <a:r>
              <a:rPr lang="en-US" altLang="zh-CN" dirty="0"/>
              <a:t>3,000</a:t>
            </a:r>
            <a:r>
              <a:rPr lang="zh-CN" altLang="en-US" dirty="0"/>
              <a:t>篇文章</a:t>
            </a:r>
            <a:endParaRPr lang="en-US" altLang="zh-CN" dirty="0"/>
          </a:p>
          <a:p>
            <a:r>
              <a:rPr lang="en-US" altLang="zh-CN" dirty="0"/>
              <a:t>NLPTEA 2014-2019</a:t>
            </a:r>
          </a:p>
          <a:p>
            <a:pPr lvl="1"/>
            <a:r>
              <a:rPr lang="zh-CN" altLang="en-US" dirty="0"/>
              <a:t>第一个关于汉语语法错误诊断的任务</a:t>
            </a:r>
            <a:endParaRPr lang="en-US" altLang="zh-CN" dirty="0"/>
          </a:p>
          <a:p>
            <a:pPr lvl="1"/>
            <a:r>
              <a:rPr lang="zh-CN" altLang="en-US" dirty="0"/>
              <a:t>数据量加起来约</a:t>
            </a:r>
            <a:r>
              <a:rPr lang="en-US" altLang="zh-CN" dirty="0"/>
              <a:t>50,000</a:t>
            </a:r>
            <a:r>
              <a:rPr lang="zh-CN" altLang="en-US" dirty="0"/>
              <a:t>个句子</a:t>
            </a:r>
            <a:endParaRPr lang="en-US" altLang="zh-CN" dirty="0"/>
          </a:p>
          <a:p>
            <a:pPr lvl="1"/>
            <a:r>
              <a:rPr lang="zh-CN" altLang="en-US" dirty="0"/>
              <a:t>更偏向于错误检测</a:t>
            </a:r>
            <a:endParaRPr lang="en-US" altLang="zh-CN" dirty="0"/>
          </a:p>
          <a:p>
            <a:r>
              <a:rPr lang="en-US" altLang="zh-CN" dirty="0"/>
              <a:t>NLPCC 2018</a:t>
            </a:r>
          </a:p>
          <a:p>
            <a:pPr lvl="1"/>
            <a:r>
              <a:rPr lang="zh-CN" altLang="en-US" dirty="0"/>
              <a:t>第一个面向普通话的</a:t>
            </a:r>
            <a:r>
              <a:rPr lang="en-US" altLang="zh-CN" dirty="0"/>
              <a:t>GEC</a:t>
            </a:r>
            <a:r>
              <a:rPr lang="zh-CN" altLang="en-US" dirty="0"/>
              <a:t>共享任务</a:t>
            </a:r>
            <a:endParaRPr lang="en-US" altLang="zh-CN" dirty="0"/>
          </a:p>
          <a:p>
            <a:pPr lvl="1"/>
            <a:r>
              <a:rPr lang="zh-CN" altLang="en-US" dirty="0"/>
              <a:t>数据量有七十万个句子</a:t>
            </a:r>
            <a:endParaRPr lang="en-US" altLang="zh-CN" dirty="0"/>
          </a:p>
          <a:p>
            <a:pPr lvl="1"/>
            <a:r>
              <a:rPr lang="zh-CN" altLang="en-US" dirty="0"/>
              <a:t>强调了错误纠正</a:t>
            </a:r>
            <a:endParaRPr lang="en-US" altLang="zh-CN" dirty="0"/>
          </a:p>
        </p:txBody>
      </p:sp>
    </p:spTree>
    <p:extLst>
      <p:ext uri="{BB962C8B-B14F-4D97-AF65-F5344CB8AC3E}">
        <p14:creationId xmlns:p14="http://schemas.microsoft.com/office/powerpoint/2010/main" val="414715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纠错评价指标</a:t>
            </a:r>
          </a:p>
        </p:txBody>
      </p:sp>
      <p:sp>
        <p:nvSpPr>
          <p:cNvPr id="3" name="内容占位符 2"/>
          <p:cNvSpPr>
            <a:spLocks noGrp="1"/>
          </p:cNvSpPr>
          <p:nvPr>
            <p:ph idx="1"/>
          </p:nvPr>
        </p:nvSpPr>
        <p:spPr/>
        <p:txBody>
          <a:bodyPr/>
          <a:lstStyle/>
          <a:p>
            <a:r>
              <a:rPr lang="en-US" altLang="zh-CN" dirty="0"/>
              <a:t>Precision</a:t>
            </a:r>
          </a:p>
          <a:p>
            <a:r>
              <a:rPr lang="en-US" altLang="zh-CN" dirty="0"/>
              <a:t>Recall</a:t>
            </a:r>
          </a:p>
          <a:p>
            <a:r>
              <a:rPr lang="en-US" altLang="zh-CN" dirty="0"/>
              <a:t>F value</a:t>
            </a:r>
          </a:p>
          <a:p>
            <a:endParaRPr lang="en-US" altLang="zh-CN" dirty="0"/>
          </a:p>
          <a:p>
            <a:r>
              <a:rPr lang="zh-CN" altLang="en-US" dirty="0"/>
              <a:t>常用 </a:t>
            </a:r>
            <a:r>
              <a:rPr lang="en-US" altLang="zh-CN" dirty="0"/>
              <a:t>F1 = Precision * Recall * 2 / (Precision + Recall)</a:t>
            </a:r>
          </a:p>
          <a:p>
            <a:r>
              <a:rPr lang="zh-CN" altLang="en-US" dirty="0"/>
              <a:t>为了强调精度的权重使用 </a:t>
            </a:r>
            <a:r>
              <a:rPr lang="en-US" altLang="zh-CN" dirty="0"/>
              <a:t>F0.5 = (1+0.5</a:t>
            </a:r>
            <a:r>
              <a:rPr lang="en-US" altLang="zh-CN" baseline="30000" dirty="0"/>
              <a:t>2</a:t>
            </a:r>
            <a:r>
              <a:rPr lang="en-US" altLang="zh-CN" dirty="0"/>
              <a:t>) * P * R / (0.5</a:t>
            </a:r>
            <a:r>
              <a:rPr lang="en-US" altLang="zh-CN" baseline="30000" dirty="0"/>
              <a:t>2</a:t>
            </a:r>
            <a:r>
              <a:rPr lang="en-US" altLang="zh-CN" dirty="0"/>
              <a:t> * P + R)</a:t>
            </a:r>
          </a:p>
          <a:p>
            <a:r>
              <a:rPr lang="zh-CN" altLang="en-US" dirty="0"/>
              <a:t>在不同</a:t>
            </a:r>
            <a:r>
              <a:rPr lang="en-US" altLang="zh-CN" dirty="0"/>
              <a:t>benchmark</a:t>
            </a:r>
            <a:r>
              <a:rPr lang="zh-CN" altLang="en-US" dirty="0"/>
              <a:t>下，</a:t>
            </a:r>
            <a:r>
              <a:rPr lang="en-US" altLang="zh-CN" dirty="0"/>
              <a:t>F1</a:t>
            </a:r>
            <a:r>
              <a:rPr lang="zh-CN" altLang="en-US" dirty="0"/>
              <a:t>的最佳值差别较大</a:t>
            </a:r>
          </a:p>
        </p:txBody>
      </p:sp>
    </p:spTree>
    <p:extLst>
      <p:ext uri="{BB962C8B-B14F-4D97-AF65-F5344CB8AC3E}">
        <p14:creationId xmlns:p14="http://schemas.microsoft.com/office/powerpoint/2010/main" val="261591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45B24-6B1D-4B20-91C5-0184E7E903D7}"/>
              </a:ext>
            </a:extLst>
          </p:cNvPr>
          <p:cNvSpPr>
            <a:spLocks noGrp="1"/>
          </p:cNvSpPr>
          <p:nvPr>
            <p:ph type="title"/>
          </p:nvPr>
        </p:nvSpPr>
        <p:spPr/>
        <p:txBody>
          <a:bodyPr/>
          <a:lstStyle/>
          <a:p>
            <a:r>
              <a:rPr lang="zh-CN" altLang="en-US" dirty="0"/>
              <a:t>中文纠错相关方法</a:t>
            </a:r>
          </a:p>
        </p:txBody>
      </p:sp>
      <p:sp>
        <p:nvSpPr>
          <p:cNvPr id="3" name="内容占位符 2">
            <a:extLst>
              <a:ext uri="{FF2B5EF4-FFF2-40B4-BE49-F238E27FC236}">
                <a16:creationId xmlns:a16="http://schemas.microsoft.com/office/drawing/2014/main" id="{E1AB4D5A-1374-4221-BE8F-CB9CE5334B1C}"/>
              </a:ext>
            </a:extLst>
          </p:cNvPr>
          <p:cNvSpPr>
            <a:spLocks noGrp="1"/>
          </p:cNvSpPr>
          <p:nvPr>
            <p:ph idx="1"/>
          </p:nvPr>
        </p:nvSpPr>
        <p:spPr/>
        <p:txBody>
          <a:bodyPr/>
          <a:lstStyle/>
          <a:p>
            <a:pPr lvl="1"/>
            <a:r>
              <a:rPr lang="zh-CN" altLang="en-US" dirty="0"/>
              <a:t>基于规则</a:t>
            </a:r>
            <a:endParaRPr lang="en-US" altLang="zh-CN" dirty="0"/>
          </a:p>
          <a:p>
            <a:pPr lvl="1"/>
            <a:r>
              <a:rPr lang="en-US" altLang="zh-CN" dirty="0"/>
              <a:t>n-gram</a:t>
            </a:r>
          </a:p>
          <a:p>
            <a:pPr lvl="1"/>
            <a:r>
              <a:rPr lang="zh-CN" altLang="en-US" dirty="0"/>
              <a:t>机器翻译的方法</a:t>
            </a:r>
            <a:endParaRPr lang="en-US" altLang="zh-CN" dirty="0"/>
          </a:p>
          <a:p>
            <a:pPr lvl="2"/>
            <a:r>
              <a:rPr lang="en-US" altLang="zh-CN" dirty="0"/>
              <a:t>SMT</a:t>
            </a:r>
          </a:p>
          <a:p>
            <a:pPr lvl="2"/>
            <a:r>
              <a:rPr lang="en-US" altLang="zh-CN" dirty="0"/>
              <a:t>NMT</a:t>
            </a:r>
            <a:r>
              <a:rPr lang="zh-CN" altLang="en-US" dirty="0"/>
              <a:t>：</a:t>
            </a:r>
            <a:r>
              <a:rPr lang="en-US" altLang="zh-CN" dirty="0"/>
              <a:t>RNN</a:t>
            </a:r>
            <a:r>
              <a:rPr lang="zh-CN" altLang="en-US" dirty="0"/>
              <a:t>，</a:t>
            </a:r>
            <a:r>
              <a:rPr lang="en-US" altLang="zh-CN" dirty="0"/>
              <a:t>CNN</a:t>
            </a:r>
            <a:r>
              <a:rPr lang="zh-CN" altLang="en-US" dirty="0"/>
              <a:t>，</a:t>
            </a:r>
            <a:r>
              <a:rPr lang="en-US" altLang="zh-CN" dirty="0"/>
              <a:t>Transformer</a:t>
            </a:r>
          </a:p>
          <a:p>
            <a:pPr lvl="1"/>
            <a:r>
              <a:rPr lang="en-US" altLang="zh-CN" dirty="0"/>
              <a:t>Pre-train</a:t>
            </a:r>
            <a:r>
              <a:rPr lang="zh-CN" altLang="en-US" dirty="0"/>
              <a:t>，</a:t>
            </a:r>
            <a:r>
              <a:rPr lang="en-US" altLang="zh-CN" dirty="0"/>
              <a:t>BERT</a:t>
            </a:r>
          </a:p>
          <a:p>
            <a:pPr lvl="1"/>
            <a:r>
              <a:rPr lang="zh-CN" altLang="en-US" dirty="0"/>
              <a:t>数据增强</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237439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8554" y="443831"/>
            <a:ext cx="5361856" cy="1188720"/>
          </a:xfrm>
        </p:spPr>
        <p:txBody>
          <a:bodyPr/>
          <a:lstStyle/>
          <a:p>
            <a:r>
              <a:rPr lang="zh-CN" altLang="en-US" dirty="0"/>
              <a:t>中文纠错相关方法</a:t>
            </a:r>
          </a:p>
        </p:txBody>
      </p:sp>
      <p:sp>
        <p:nvSpPr>
          <p:cNvPr id="3" name="内容占位符 2"/>
          <p:cNvSpPr>
            <a:spLocks noGrp="1"/>
          </p:cNvSpPr>
          <p:nvPr>
            <p:ph idx="1"/>
          </p:nvPr>
        </p:nvSpPr>
        <p:spPr>
          <a:xfrm>
            <a:off x="668554" y="2117183"/>
            <a:ext cx="5466028" cy="4541069"/>
          </a:xfrm>
        </p:spPr>
        <p:txBody>
          <a:bodyPr>
            <a:normAutofit lnSpcReduction="10000"/>
          </a:bodyPr>
          <a:lstStyle/>
          <a:p>
            <a:r>
              <a:rPr lang="en-US" altLang="zh-CN" dirty="0"/>
              <a:t>SIGHAN 2015</a:t>
            </a:r>
            <a:r>
              <a:rPr lang="zh-CN" altLang="en-US" dirty="0"/>
              <a:t>常被用作</a:t>
            </a:r>
            <a:r>
              <a:rPr lang="en-US" altLang="zh-CN" dirty="0"/>
              <a:t>benchmark</a:t>
            </a:r>
            <a:r>
              <a:rPr lang="zh-CN" altLang="en-US" dirty="0"/>
              <a:t>，在该数据集上的最高</a:t>
            </a:r>
            <a:r>
              <a:rPr lang="en-US" altLang="zh-CN" dirty="0"/>
              <a:t>F1</a:t>
            </a:r>
            <a:r>
              <a:rPr lang="zh-CN" altLang="en-US" dirty="0"/>
              <a:t>为</a:t>
            </a:r>
            <a:r>
              <a:rPr lang="en-US" altLang="zh-CN" dirty="0"/>
              <a:t>65.28</a:t>
            </a:r>
            <a:r>
              <a:rPr lang="zh-CN" altLang="en-US" dirty="0"/>
              <a:t>。</a:t>
            </a:r>
            <a:endParaRPr lang="en-US" altLang="zh-CN" dirty="0"/>
          </a:p>
          <a:p>
            <a:r>
              <a:rPr lang="zh-CN" altLang="en-US" dirty="0"/>
              <a:t>所有的方法都是用了混合模型，没有单独使用某一种模型就能达到较高分数的。</a:t>
            </a:r>
            <a:endParaRPr lang="en-US" altLang="zh-CN" dirty="0"/>
          </a:p>
          <a:p>
            <a:r>
              <a:rPr lang="zh-CN" altLang="en-US" dirty="0"/>
              <a:t>排名靠前的模型一般都基于</a:t>
            </a:r>
            <a:r>
              <a:rPr lang="en-US" altLang="zh-CN" dirty="0"/>
              <a:t>Seq2seq</a:t>
            </a:r>
            <a:r>
              <a:rPr lang="zh-CN" altLang="en-US" dirty="0"/>
              <a:t>模型</a:t>
            </a:r>
            <a:endParaRPr lang="en-US" altLang="zh-CN" dirty="0"/>
          </a:p>
          <a:p>
            <a:endParaRPr lang="en-US" altLang="zh-CN" dirty="0"/>
          </a:p>
          <a:p>
            <a:r>
              <a:rPr lang="zh-CN" altLang="en-US" dirty="0"/>
              <a:t>最近</a:t>
            </a:r>
            <a:r>
              <a:rPr lang="en-US" altLang="zh-CN" dirty="0"/>
              <a:t>BERT</a:t>
            </a:r>
            <a:r>
              <a:rPr lang="zh-CN" altLang="en-US" dirty="0"/>
              <a:t>也被应用在了</a:t>
            </a:r>
            <a:r>
              <a:rPr lang="en-US" altLang="zh-CN" dirty="0"/>
              <a:t>CSC</a:t>
            </a:r>
            <a:r>
              <a:rPr lang="zh-CN" altLang="en-US" dirty="0"/>
              <a:t>上，成为了</a:t>
            </a:r>
            <a:r>
              <a:rPr lang="en-US" altLang="zh-CN" dirty="0"/>
              <a:t>SOTA</a:t>
            </a:r>
            <a:r>
              <a:rPr lang="zh-CN" altLang="en-US" dirty="0"/>
              <a:t>方法，大概思路如下：</a:t>
            </a:r>
            <a:endParaRPr lang="en-US" altLang="zh-CN" dirty="0"/>
          </a:p>
          <a:p>
            <a:pPr lvl="1"/>
            <a:r>
              <a:rPr lang="zh-CN" altLang="en-US" dirty="0"/>
              <a:t>先使用大型未标记数据集来训练一个字符级的</a:t>
            </a:r>
            <a:r>
              <a:rPr lang="en-US" altLang="zh-CN" dirty="0"/>
              <a:t>BERT</a:t>
            </a:r>
            <a:r>
              <a:rPr lang="zh-CN" altLang="en-US" dirty="0"/>
              <a:t>，然后使用标记数据进行微调</a:t>
            </a:r>
            <a:endParaRPr lang="en-US" altLang="zh-CN" dirty="0"/>
          </a:p>
          <a:p>
            <a:pPr lvl="1"/>
            <a:r>
              <a:rPr lang="zh-CN" altLang="en-US" dirty="0"/>
              <a:t>标记数据可以通过数据增强的方法来增加，如使用混淆拼写</a:t>
            </a:r>
            <a:endParaRPr lang="en-US" altLang="zh-CN" dirty="0"/>
          </a:p>
          <a:p>
            <a:pPr lvl="1"/>
            <a:r>
              <a:rPr lang="zh-CN" altLang="en-US" dirty="0"/>
              <a:t>最后，利用该模型预测句子中每个位置的候选字符中最可能出现的字符</a:t>
            </a:r>
            <a:endParaRPr lang="en-US" altLang="zh-CN" dirty="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647891868"/>
              </p:ext>
            </p:extLst>
          </p:nvPr>
        </p:nvGraphicFramePr>
        <p:xfrm>
          <a:off x="6658252" y="443831"/>
          <a:ext cx="5237825" cy="5997428"/>
        </p:xfrm>
        <a:graphic>
          <a:graphicData uri="http://schemas.openxmlformats.org/drawingml/2006/table">
            <a:tbl>
              <a:tblPr/>
              <a:tblGrid>
                <a:gridCol w="3713183">
                  <a:extLst>
                    <a:ext uri="{9D8B030D-6E8A-4147-A177-3AD203B41FA5}">
                      <a16:colId xmlns:a16="http://schemas.microsoft.com/office/drawing/2014/main" val="3393111147"/>
                    </a:ext>
                  </a:extLst>
                </a:gridCol>
                <a:gridCol w="1524642">
                  <a:extLst>
                    <a:ext uri="{9D8B030D-6E8A-4147-A177-3AD203B41FA5}">
                      <a16:colId xmlns:a16="http://schemas.microsoft.com/office/drawing/2014/main" val="656868879"/>
                    </a:ext>
                  </a:extLst>
                </a:gridCol>
              </a:tblGrid>
              <a:tr h="554005">
                <a:tc>
                  <a:txBody>
                    <a:bodyPr/>
                    <a:lstStyle/>
                    <a:p>
                      <a:pPr algn="l"/>
                      <a:r>
                        <a:rPr lang="en-US" sz="1800" b="1" dirty="0">
                          <a:effectLst/>
                        </a:rPr>
                        <a:t>Model</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1800" b="1">
                          <a:effectLst/>
                        </a:rPr>
                        <a:t>Correction F1</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87726373"/>
                  </a:ext>
                </a:extLst>
              </a:tr>
              <a:tr h="705049">
                <a:tc>
                  <a:txBody>
                    <a:bodyPr/>
                    <a:lstStyle/>
                    <a:p>
                      <a:pPr algn="l"/>
                      <a:r>
                        <a:rPr lang="en-US" sz="1800" dirty="0">
                          <a:effectLst/>
                        </a:rPr>
                        <a:t>Pre-train + Sequence labeling + Masked LM</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800" dirty="0">
                          <a:effectLst/>
                        </a:rPr>
                        <a:t>65.28</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059105619"/>
                  </a:ext>
                </a:extLst>
              </a:tr>
              <a:tr h="1159909">
                <a:tc>
                  <a:txBody>
                    <a:bodyPr/>
                    <a:lstStyle/>
                    <a:p>
                      <a:pPr algn="l"/>
                      <a:r>
                        <a:rPr lang="en-US" sz="1800" dirty="0">
                          <a:effectLst/>
                        </a:rPr>
                        <a:t>Pointer Networks + Seq2seq + </a:t>
                      </a:r>
                      <a:r>
                        <a:rPr lang="en-US" sz="1800" dirty="0" err="1">
                          <a:effectLst/>
                        </a:rPr>
                        <a:t>Confusionset</a:t>
                      </a:r>
                      <a:r>
                        <a:rPr lang="en-US" sz="1800" dirty="0">
                          <a:effectLst/>
                        </a:rPr>
                        <a:t>-guided copy mechanism</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800" dirty="0">
                          <a:effectLst/>
                        </a:rPr>
                        <a:t>64.9</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905504567"/>
                  </a:ext>
                </a:extLst>
              </a:tr>
              <a:tr h="1159909">
                <a:tc>
                  <a:txBody>
                    <a:bodyPr/>
                    <a:lstStyle/>
                    <a:p>
                      <a:pPr algn="l"/>
                      <a:r>
                        <a:rPr lang="en-US" sz="1800" dirty="0">
                          <a:effectLst/>
                        </a:rPr>
                        <a:t>DAE-decoder + Pre-train + Masked-LM + Character similarity</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800" dirty="0">
                          <a:effectLst/>
                        </a:rPr>
                        <a:t>62.6</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74796613"/>
                  </a:ext>
                </a:extLst>
              </a:tr>
              <a:tr h="1183510">
                <a:tc>
                  <a:txBody>
                    <a:bodyPr/>
                    <a:lstStyle/>
                    <a:p>
                      <a:pPr algn="l"/>
                      <a:r>
                        <a:rPr lang="en-US" sz="1800" dirty="0">
                          <a:effectLst/>
                        </a:rPr>
                        <a:t>Candidate Generation + Candidate Re</a:t>
                      </a:r>
                      <a:r>
                        <a:rPr lang="en-US" altLang="zh-CN" sz="1800" dirty="0">
                          <a:effectLst/>
                        </a:rPr>
                        <a:t>-</a:t>
                      </a:r>
                      <a:r>
                        <a:rPr lang="en-US" sz="1800" dirty="0">
                          <a:effectLst/>
                        </a:rPr>
                        <a:t>ranking(Classification) + Rule-based Correction + Global Decision Making</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800" dirty="0">
                          <a:effectLst/>
                        </a:rPr>
                        <a:t>62.54</a:t>
                      </a:r>
                    </a:p>
                  </a:txBody>
                  <a:tcPr marL="29739" marR="29739" marT="13726" marB="13726"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274601702"/>
                  </a:ext>
                </a:extLst>
              </a:tr>
              <a:tr h="1212959">
                <a:tc>
                  <a:txBody>
                    <a:bodyPr/>
                    <a:lstStyle/>
                    <a:p>
                      <a:pPr algn="l"/>
                      <a:r>
                        <a:rPr lang="en-US" sz="1800" dirty="0">
                          <a:effectLst/>
                        </a:rPr>
                        <a:t>Data generation (OCR + ASR) + Sequence labeling + </a:t>
                      </a:r>
                      <a:r>
                        <a:rPr lang="en-US" sz="1800" dirty="0" err="1">
                          <a:effectLst/>
                        </a:rPr>
                        <a:t>BiLSTM</a:t>
                      </a:r>
                      <a:endParaRPr lang="en-US" sz="1800" dirty="0">
                        <a:effectLst/>
                      </a:endParaRP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800" dirty="0">
                          <a:effectLst/>
                        </a:rPr>
                        <a:t>56.3</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733704839"/>
                  </a:ext>
                </a:extLst>
              </a:tr>
            </a:tbl>
          </a:graphicData>
        </a:graphic>
      </p:graphicFrame>
    </p:spTree>
    <p:extLst>
      <p:ext uri="{BB962C8B-B14F-4D97-AF65-F5344CB8AC3E}">
        <p14:creationId xmlns:p14="http://schemas.microsoft.com/office/powerpoint/2010/main" val="276503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8554" y="443831"/>
            <a:ext cx="5361856" cy="1188720"/>
          </a:xfrm>
        </p:spPr>
        <p:txBody>
          <a:bodyPr/>
          <a:lstStyle/>
          <a:p>
            <a:r>
              <a:rPr lang="zh-CN" altLang="en-US" dirty="0"/>
              <a:t>中文纠错相关方法</a:t>
            </a:r>
          </a:p>
        </p:txBody>
      </p:sp>
      <p:sp>
        <p:nvSpPr>
          <p:cNvPr id="3" name="内容占位符 2"/>
          <p:cNvSpPr>
            <a:spLocks noGrp="1"/>
          </p:cNvSpPr>
          <p:nvPr>
            <p:ph idx="1"/>
          </p:nvPr>
        </p:nvSpPr>
        <p:spPr>
          <a:xfrm>
            <a:off x="668554" y="2117183"/>
            <a:ext cx="5466028" cy="3101983"/>
          </a:xfrm>
        </p:spPr>
        <p:txBody>
          <a:bodyPr/>
          <a:lstStyle/>
          <a:p>
            <a:r>
              <a:rPr lang="zh-CN" altLang="en-US" dirty="0"/>
              <a:t>在</a:t>
            </a:r>
            <a:r>
              <a:rPr lang="en-US" altLang="zh-CN" dirty="0"/>
              <a:t>NLPTEA 2018</a:t>
            </a:r>
            <a:r>
              <a:rPr lang="zh-CN" altLang="en-US" dirty="0"/>
              <a:t>数据集上的</a:t>
            </a:r>
            <a:r>
              <a:rPr lang="en-US" altLang="zh-CN" dirty="0"/>
              <a:t>F1</a:t>
            </a:r>
            <a:r>
              <a:rPr lang="zh-CN" altLang="en-US" dirty="0"/>
              <a:t>值整体较低</a:t>
            </a:r>
            <a:endParaRPr lang="en-US" altLang="zh-CN" dirty="0"/>
          </a:p>
          <a:p>
            <a:endParaRPr lang="en-US" altLang="zh-CN" dirty="0"/>
          </a:p>
          <a:p>
            <a:r>
              <a:rPr lang="zh-CN" altLang="en-US" dirty="0"/>
              <a:t>前三届的</a:t>
            </a:r>
            <a:r>
              <a:rPr lang="en-US" altLang="zh-CN" dirty="0"/>
              <a:t>CGED</a:t>
            </a:r>
            <a:r>
              <a:rPr lang="zh-CN" altLang="en-US" dirty="0"/>
              <a:t>没有纠错任务，只有后两届才加了进来</a:t>
            </a:r>
            <a:endParaRPr lang="en-US" altLang="zh-CN" dirty="0"/>
          </a:p>
          <a:p>
            <a:pPr marL="0" indent="0">
              <a:buNone/>
            </a:pPr>
            <a:endParaRPr lang="en-US" altLang="zh-CN" dirty="0"/>
          </a:p>
          <a:p>
            <a:r>
              <a:rPr lang="zh-CN" altLang="en-US" dirty="0"/>
              <a:t>本次任务上多食用</a:t>
            </a:r>
            <a:r>
              <a:rPr lang="en-US" altLang="zh-CN" dirty="0" err="1"/>
              <a:t>BiLSTM</a:t>
            </a:r>
            <a:r>
              <a:rPr lang="zh-CN" altLang="en-US" dirty="0"/>
              <a:t>和</a:t>
            </a:r>
            <a:r>
              <a:rPr lang="en-US" altLang="zh-CN" dirty="0"/>
              <a:t>CRF</a:t>
            </a:r>
          </a:p>
          <a:p>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2247412764"/>
              </p:ext>
            </p:extLst>
          </p:nvPr>
        </p:nvGraphicFramePr>
        <p:xfrm>
          <a:off x="7095281" y="601884"/>
          <a:ext cx="4340506" cy="5831362"/>
        </p:xfrm>
        <a:graphic>
          <a:graphicData uri="http://schemas.openxmlformats.org/drawingml/2006/table">
            <a:tbl>
              <a:tblPr/>
              <a:tblGrid>
                <a:gridCol w="2708476">
                  <a:extLst>
                    <a:ext uri="{9D8B030D-6E8A-4147-A177-3AD203B41FA5}">
                      <a16:colId xmlns:a16="http://schemas.microsoft.com/office/drawing/2014/main" val="3110929031"/>
                    </a:ext>
                  </a:extLst>
                </a:gridCol>
                <a:gridCol w="1632030">
                  <a:extLst>
                    <a:ext uri="{9D8B030D-6E8A-4147-A177-3AD203B41FA5}">
                      <a16:colId xmlns:a16="http://schemas.microsoft.com/office/drawing/2014/main" val="343679678"/>
                    </a:ext>
                  </a:extLst>
                </a:gridCol>
              </a:tblGrid>
              <a:tr h="298977">
                <a:tc>
                  <a:txBody>
                    <a:bodyPr/>
                    <a:lstStyle/>
                    <a:p>
                      <a:pPr algn="l"/>
                      <a:r>
                        <a:rPr lang="en-US" sz="2400" b="1">
                          <a:effectLst/>
                        </a:rPr>
                        <a:t>Model</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2400" b="1">
                          <a:effectLst/>
                        </a:rPr>
                        <a:t>Correction F1</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475062455"/>
                  </a:ext>
                </a:extLst>
              </a:tr>
              <a:tr h="1375294">
                <a:tc>
                  <a:txBody>
                    <a:bodyPr/>
                    <a:lstStyle/>
                    <a:p>
                      <a:pPr algn="l"/>
                      <a:r>
                        <a:rPr lang="en-US" sz="2400" dirty="0" err="1">
                          <a:effectLst/>
                        </a:rPr>
                        <a:t>BiLSTM+CRF</a:t>
                      </a:r>
                      <a:endParaRPr lang="en-US" sz="2400" dirty="0">
                        <a:effectLst/>
                      </a:endParaRP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400" dirty="0">
                          <a:effectLst/>
                        </a:rPr>
                        <a:t>25.27</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44083316"/>
                  </a:ext>
                </a:extLst>
              </a:tr>
              <a:tr h="926828">
                <a:tc>
                  <a:txBody>
                    <a:bodyPr/>
                    <a:lstStyle/>
                    <a:p>
                      <a:pPr algn="l"/>
                      <a:r>
                        <a:rPr lang="en-US" sz="2400" dirty="0">
                          <a:effectLst/>
                        </a:rPr>
                        <a:t>LSTM+CRF (Seq2Seq &amp; </a:t>
                      </a:r>
                      <a:r>
                        <a:rPr lang="en-US" sz="2400" dirty="0" err="1">
                          <a:effectLst/>
                        </a:rPr>
                        <a:t>Seq</a:t>
                      </a:r>
                      <a:r>
                        <a:rPr lang="en-US" sz="2400" dirty="0">
                          <a:effectLst/>
                        </a:rPr>
                        <a:t> Label)</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2400">
                          <a:effectLst/>
                        </a:rPr>
                        <a:t>17.35</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153084452"/>
                  </a:ext>
                </a:extLst>
              </a:tr>
              <a:tr h="747443">
                <a:tc>
                  <a:txBody>
                    <a:bodyPr/>
                    <a:lstStyle/>
                    <a:p>
                      <a:pPr algn="l"/>
                      <a:r>
                        <a:rPr lang="en-US" sz="2400" dirty="0" err="1">
                          <a:effectLst/>
                        </a:rPr>
                        <a:t>BiLSTM+CRF</a:t>
                      </a:r>
                      <a:endParaRPr lang="en-US" sz="2400" dirty="0">
                        <a:effectLst/>
                      </a:endParaRP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400">
                          <a:effectLst/>
                        </a:rPr>
                        <a:t>5.19</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51095634"/>
                  </a:ext>
                </a:extLst>
              </a:tr>
              <a:tr h="837135">
                <a:tc>
                  <a:txBody>
                    <a:bodyPr/>
                    <a:lstStyle/>
                    <a:p>
                      <a:pPr algn="l"/>
                      <a:r>
                        <a:rPr lang="en-US" sz="2400" dirty="0">
                          <a:effectLst/>
                        </a:rPr>
                        <a:t>bi-LSTM</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2400">
                          <a:effectLst/>
                        </a:rPr>
                        <a:t>0.9</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512558285"/>
                  </a:ext>
                </a:extLst>
              </a:tr>
              <a:tr h="1195908">
                <a:tc>
                  <a:txBody>
                    <a:bodyPr/>
                    <a:lstStyle/>
                    <a:p>
                      <a:pPr algn="l"/>
                      <a:r>
                        <a:rPr lang="en-US" sz="2400">
                          <a:effectLst/>
                        </a:rPr>
                        <a:t>LSTM</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400" dirty="0">
                          <a:effectLst/>
                        </a:rPr>
                        <a:t>0.14</a:t>
                      </a:r>
                    </a:p>
                  </a:txBody>
                  <a:tcPr marL="18669" marR="18669" marT="8617" marB="8617"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17165444"/>
                  </a:ext>
                </a:extLst>
              </a:tr>
            </a:tbl>
          </a:graphicData>
        </a:graphic>
      </p:graphicFrame>
    </p:spTree>
    <p:extLst>
      <p:ext uri="{BB962C8B-B14F-4D97-AF65-F5344CB8AC3E}">
        <p14:creationId xmlns:p14="http://schemas.microsoft.com/office/powerpoint/2010/main" val="211059868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1343</TotalTime>
  <Words>1119</Words>
  <Application>Microsoft Office PowerPoint</Application>
  <PresentationFormat>宽屏</PresentationFormat>
  <Paragraphs>133</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16</vt:i4>
      </vt:variant>
    </vt:vector>
  </HeadingPairs>
  <TitlesOfParts>
    <vt:vector size="23" baseType="lpstr">
      <vt:lpstr>Arial</vt:lpstr>
      <vt:lpstr>Calibri</vt:lpstr>
      <vt:lpstr>Calibri Light</vt:lpstr>
      <vt:lpstr>Gill Sans MT</vt:lpstr>
      <vt:lpstr>Wingdings 2</vt:lpstr>
      <vt:lpstr>HDOfficeLightV0</vt:lpstr>
      <vt:lpstr>Parcel</vt:lpstr>
      <vt:lpstr>智能写作课题报告  ——中文纠错技术调研</vt:lpstr>
      <vt:lpstr>概述</vt:lpstr>
      <vt:lpstr>中文纠错任务</vt:lpstr>
      <vt:lpstr>中文纠错的特点</vt:lpstr>
      <vt:lpstr>中文纠错相关Shared Task</vt:lpstr>
      <vt:lpstr>纠错评价指标</vt:lpstr>
      <vt:lpstr>中文纠错相关方法</vt:lpstr>
      <vt:lpstr>中文纠错相关方法</vt:lpstr>
      <vt:lpstr>中文纠错相关方法</vt:lpstr>
      <vt:lpstr>中文纠错相关方法</vt:lpstr>
      <vt:lpstr>中文纠错相关方法</vt:lpstr>
      <vt:lpstr>中文纠错相关方法</vt:lpstr>
      <vt:lpstr>ACL 2020  Spelling Error Correction with Soft-Masked BERT</vt:lpstr>
      <vt:lpstr>ACL 2020  SpellGCN: Incorporating Phonological and Visual Similarities into Language Models for Chinese Spelling Check</vt:lpstr>
      <vt:lpstr>PowerPoint 演示文稿</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中文文本纠错相关技术</dc:title>
  <dc:creator>DELL</dc:creator>
  <cp:lastModifiedBy>DELL</cp:lastModifiedBy>
  <cp:revision>93</cp:revision>
  <dcterms:created xsi:type="dcterms:W3CDTF">2020-07-19T14:44:53Z</dcterms:created>
  <dcterms:modified xsi:type="dcterms:W3CDTF">2020-07-21T09:44:47Z</dcterms:modified>
</cp:coreProperties>
</file>