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8" r:id="rId1"/>
    <p:sldMasterId id="2147483934" r:id="rId2"/>
  </p:sldMasterIdLst>
  <p:sldIdLst>
    <p:sldId id="256" r:id="rId3"/>
    <p:sldId id="257" r:id="rId4"/>
    <p:sldId id="258" r:id="rId5"/>
    <p:sldId id="259" r:id="rId6"/>
    <p:sldId id="260" r:id="rId7"/>
    <p:sldId id="261" r:id="rId8"/>
    <p:sldId id="262" r:id="rId9"/>
    <p:sldId id="263" r:id="rId10"/>
    <p:sldId id="264" r:id="rId11"/>
    <p:sldId id="266" r:id="rId12"/>
    <p:sldId id="267" r:id="rId13"/>
    <p:sldId id="265"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38" y="3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08AE6406-1AA9-466A-BB26-4173F06B2034}" type="datetimeFigureOut">
              <a:rPr lang="zh-CN" altLang="en-US" smtClean="0"/>
              <a:t>2020/7/20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3728178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8AE6406-1AA9-466A-BB26-4173F06B2034}" type="datetimeFigureOut">
              <a:rPr lang="zh-CN" altLang="en-US" smtClean="0"/>
              <a:t>2020/7/20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810025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08AE6406-1AA9-466A-BB26-4173F06B2034}" type="datetimeFigureOut">
              <a:rPr lang="zh-CN" altLang="en-US" smtClean="0"/>
              <a:t>2020/7/20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282800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7" name="Date Placeholder 6"/>
          <p:cNvSpPr>
            <a:spLocks noGrp="1"/>
          </p:cNvSpPr>
          <p:nvPr>
            <p:ph type="dt" sz="half" idx="10"/>
          </p:nvPr>
        </p:nvSpPr>
        <p:spPr/>
        <p:txBody>
          <a:bodyPr/>
          <a:lstStyle/>
          <a:p>
            <a:fld id="{08AE6406-1AA9-466A-BB26-4173F06B2034}" type="datetimeFigureOut">
              <a:rPr lang="zh-CN" altLang="en-US" smtClean="0"/>
              <a:t>2020/7/20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3428595869"/>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8AE6406-1AA9-466A-BB26-4173F06B2034}" type="datetimeFigureOut">
              <a:rPr lang="zh-CN" altLang="en-US" smtClean="0"/>
              <a:t>2020/7/20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2511102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7" name="Date Placeholder 6"/>
          <p:cNvSpPr>
            <a:spLocks noGrp="1"/>
          </p:cNvSpPr>
          <p:nvPr>
            <p:ph type="dt" sz="half" idx="10"/>
          </p:nvPr>
        </p:nvSpPr>
        <p:spPr/>
        <p:txBody>
          <a:bodyPr/>
          <a:lstStyle/>
          <a:p>
            <a:fld id="{08AE6406-1AA9-466A-BB26-4173F06B2034}" type="datetimeFigureOut">
              <a:rPr lang="zh-CN" altLang="en-US" smtClean="0"/>
              <a:t>2020/7/20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351411827"/>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Date Placeholder 7"/>
          <p:cNvSpPr>
            <a:spLocks noGrp="1"/>
          </p:cNvSpPr>
          <p:nvPr>
            <p:ph type="dt" sz="half" idx="10"/>
          </p:nvPr>
        </p:nvSpPr>
        <p:spPr/>
        <p:txBody>
          <a:bodyPr/>
          <a:lstStyle/>
          <a:p>
            <a:fld id="{08AE6406-1AA9-466A-BB26-4173F06B2034}" type="datetimeFigureOut">
              <a:rPr lang="zh-CN" altLang="en-US" smtClean="0"/>
              <a:t>2020/7/20</a:t>
            </a:fld>
            <a:endParaRPr lang="zh-CN" altLang="en-US"/>
          </a:p>
        </p:txBody>
      </p:sp>
      <p:sp>
        <p:nvSpPr>
          <p:cNvPr id="9" name="Footer Placeholder 8"/>
          <p:cNvSpPr>
            <a:spLocks noGrp="1"/>
          </p:cNvSpPr>
          <p:nvPr>
            <p:ph type="ftr" sz="quarter" idx="11"/>
          </p:nvPr>
        </p:nvSpPr>
        <p:spPr/>
        <p:txBody>
          <a:bodyPr/>
          <a:lstStyle/>
          <a:p>
            <a:endParaRPr lang="zh-CN" altLang="en-US"/>
          </a:p>
        </p:txBody>
      </p:sp>
      <p:sp>
        <p:nvSpPr>
          <p:cNvPr id="10" name="Slide Number Placeholder 9"/>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4098697387"/>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583436" y="3143250"/>
            <a:ext cx="4270248" cy="2596776"/>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7" name="Date Placeholder 6"/>
          <p:cNvSpPr>
            <a:spLocks noGrp="1"/>
          </p:cNvSpPr>
          <p:nvPr>
            <p:ph type="dt" sz="half" idx="10"/>
          </p:nvPr>
        </p:nvSpPr>
        <p:spPr/>
        <p:txBody>
          <a:bodyPr/>
          <a:lstStyle/>
          <a:p>
            <a:fld id="{08AE6406-1AA9-466A-BB26-4173F06B2034}" type="datetimeFigureOut">
              <a:rPr lang="zh-CN" altLang="en-US" smtClean="0"/>
              <a:t>2020/7/20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93555BA-6C63-4939-A665-245D1FC00EDD}" type="slidenum">
              <a:rPr lang="zh-CN" altLang="en-US" smtClean="0"/>
              <a:t>‹#›</a:t>
            </a:fld>
            <a:endParaRPr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2243410843"/>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08AE6406-1AA9-466A-BB26-4173F06B2034}" type="datetimeFigureOut">
              <a:rPr lang="zh-CN" altLang="en-US" smtClean="0"/>
              <a:t>2020/7/20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23669276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AE6406-1AA9-466A-BB26-4173F06B2034}" type="datetimeFigureOut">
              <a:rPr lang="zh-CN" altLang="en-US" smtClean="0"/>
              <a:t>2020/7/20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12986913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9" name="Date Placeholder 8"/>
          <p:cNvSpPr>
            <a:spLocks noGrp="1"/>
          </p:cNvSpPr>
          <p:nvPr>
            <p:ph type="dt" sz="half" idx="10"/>
          </p:nvPr>
        </p:nvSpPr>
        <p:spPr/>
        <p:txBody>
          <a:bodyPr/>
          <a:lstStyle/>
          <a:p>
            <a:fld id="{08AE6406-1AA9-466A-BB26-4173F06B2034}" type="datetimeFigureOut">
              <a:rPr lang="zh-CN" altLang="en-US" smtClean="0"/>
              <a:t>2020/7/20</a:t>
            </a:fld>
            <a:endParaRPr lang="zh-CN" alt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zh-CN" altLang="en-US"/>
          </a:p>
        </p:txBody>
      </p:sp>
      <p:sp>
        <p:nvSpPr>
          <p:cNvPr id="11" name="Slide Number Placeholder 10"/>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242623339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8AE6406-1AA9-466A-BB26-4173F06B2034}" type="datetimeFigureOut">
              <a:rPr lang="zh-CN" altLang="en-US" smtClean="0"/>
              <a:t>2020/7/20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7627150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8AE6406-1AA9-466A-BB26-4173F06B2034}" type="datetimeFigureOut">
              <a:rPr lang="zh-CN" altLang="en-US" smtClean="0"/>
              <a:t>2020/7/20</a:t>
            </a:fld>
            <a:endParaRPr lang="zh-CN" alt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zh-CN" altLang="en-US"/>
          </a:p>
        </p:txBody>
      </p:sp>
      <p:sp>
        <p:nvSpPr>
          <p:cNvPr id="10" name="Slide Number Placeholder 9"/>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5915685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8AE6406-1AA9-466A-BB26-4173F06B2034}" type="datetimeFigureOut">
              <a:rPr lang="zh-CN" altLang="en-US" smtClean="0"/>
              <a:t>2020/7/20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18185129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8AE6406-1AA9-466A-BB26-4173F06B2034}" type="datetimeFigureOut">
              <a:rPr lang="zh-CN" altLang="en-US" smtClean="0"/>
              <a:t>2020/7/20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2021368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08AE6406-1AA9-466A-BB26-4173F06B2034}" type="datetimeFigureOut">
              <a:rPr lang="zh-CN" altLang="en-US" smtClean="0"/>
              <a:t>2020/7/20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1661838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8AE6406-1AA9-466A-BB26-4173F06B2034}" type="datetimeFigureOut">
              <a:rPr lang="zh-CN" altLang="en-US" smtClean="0"/>
              <a:t>2020/7/20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65008174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08AE6406-1AA9-466A-BB26-4173F06B2034}" type="datetimeFigureOut">
              <a:rPr lang="zh-CN" altLang="en-US" smtClean="0"/>
              <a:t>2020/7/20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93555BA-6C63-4939-A665-245D1FC00EDD}" type="slidenum">
              <a:rPr lang="zh-CN" altLang="en-US" smtClean="0"/>
              <a:t>‹#›</a:t>
            </a:fld>
            <a:endParaRPr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292615504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8AE6406-1AA9-466A-BB26-4173F06B2034}" type="datetimeFigureOut">
              <a:rPr lang="zh-CN" altLang="en-US" smtClean="0"/>
              <a:t>2020/7/20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93555BA-6C63-4939-A665-245D1FC00EDD}" type="slidenum">
              <a:rPr lang="zh-CN" altLang="en-US" smtClean="0"/>
              <a:t>‹#›</a:t>
            </a:fld>
            <a:endParaRPr lang="zh-CN" altLang="en-US"/>
          </a:p>
        </p:txBody>
      </p:sp>
      <p:sp>
        <p:nvSpPr>
          <p:cNvPr id="6" name="Title 5"/>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3451869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AE6406-1AA9-466A-BB26-4173F06B2034}" type="datetimeFigureOut">
              <a:rPr lang="zh-CN" altLang="en-US" smtClean="0"/>
              <a:t>2020/7/20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3476435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08AE6406-1AA9-466A-BB26-4173F06B2034}" type="datetimeFigureOut">
              <a:rPr lang="zh-CN" altLang="en-US" smtClean="0"/>
              <a:t>2020/7/20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169234487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08AE6406-1AA9-466A-BB26-4173F06B2034}" type="datetimeFigureOut">
              <a:rPr lang="zh-CN" altLang="en-US" smtClean="0"/>
              <a:t>2020/7/20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2278651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08AE6406-1AA9-466A-BB26-4173F06B2034}" type="datetimeFigureOut">
              <a:rPr lang="zh-CN" altLang="en-US" smtClean="0"/>
              <a:t>2020/7/20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1894167099"/>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8AE6406-1AA9-466A-BB26-4173F06B2034}" type="datetimeFigureOut">
              <a:rPr lang="zh-CN" altLang="en-US" smtClean="0"/>
              <a:t>2020/7/20</a:t>
            </a:fld>
            <a:endParaRPr lang="zh-CN" alt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zh-CN" alt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2346249687"/>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F8E403-7238-4AA4-AF12-EB6CABEEEA2B}"/>
              </a:ext>
            </a:extLst>
          </p:cNvPr>
          <p:cNvSpPr>
            <a:spLocks noGrp="1"/>
          </p:cNvSpPr>
          <p:nvPr>
            <p:ph type="ctrTitle"/>
          </p:nvPr>
        </p:nvSpPr>
        <p:spPr/>
        <p:txBody>
          <a:bodyPr/>
          <a:lstStyle/>
          <a:p>
            <a:r>
              <a:rPr lang="zh-CN" altLang="en-US" dirty="0"/>
              <a:t>中文文本纠错</a:t>
            </a:r>
            <a:r>
              <a:rPr lang="zh-CN" altLang="en-US" dirty="0" smtClean="0"/>
              <a:t>相关</a:t>
            </a:r>
            <a:r>
              <a:rPr lang="zh-CN" altLang="en-US" dirty="0"/>
              <a:t>介绍</a:t>
            </a:r>
            <a:endParaRPr lang="zh-CN" altLang="en-US" dirty="0"/>
          </a:p>
        </p:txBody>
      </p:sp>
      <p:sp>
        <p:nvSpPr>
          <p:cNvPr id="3" name="副标题 2">
            <a:extLst>
              <a:ext uri="{FF2B5EF4-FFF2-40B4-BE49-F238E27FC236}">
                <a16:creationId xmlns:a16="http://schemas.microsoft.com/office/drawing/2014/main" id="{B42BCAF8-2816-43EE-93E7-533577C13933}"/>
              </a:ext>
            </a:extLst>
          </p:cNvPr>
          <p:cNvSpPr>
            <a:spLocks noGrp="1"/>
          </p:cNvSpPr>
          <p:nvPr>
            <p:ph type="subTitle" idx="1"/>
          </p:nvPr>
        </p:nvSpPr>
        <p:spPr/>
        <p:txBody>
          <a:bodyPr>
            <a:normAutofit/>
          </a:bodyPr>
          <a:lstStyle/>
          <a:p>
            <a:r>
              <a:rPr lang="zh-CN" altLang="en-US" dirty="0"/>
              <a:t>报告人：李英豪</a:t>
            </a:r>
            <a:endParaRPr lang="en-US" altLang="zh-CN" dirty="0"/>
          </a:p>
          <a:p>
            <a:r>
              <a:rPr lang="zh-CN" altLang="en-US" dirty="0"/>
              <a:t>报告时间：</a:t>
            </a:r>
            <a:r>
              <a:rPr lang="en-US" altLang="zh-CN" dirty="0"/>
              <a:t>2020.7.19</a:t>
            </a:r>
            <a:endParaRPr lang="zh-CN" altLang="en-US" dirty="0"/>
          </a:p>
        </p:txBody>
      </p:sp>
    </p:spTree>
    <p:extLst>
      <p:ext uri="{BB962C8B-B14F-4D97-AF65-F5344CB8AC3E}">
        <p14:creationId xmlns:p14="http://schemas.microsoft.com/office/powerpoint/2010/main" val="4219812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8554" y="443831"/>
            <a:ext cx="5361856" cy="1188720"/>
          </a:xfrm>
        </p:spPr>
        <p:txBody>
          <a:bodyPr/>
          <a:lstStyle/>
          <a:p>
            <a:r>
              <a:rPr lang="zh-CN" altLang="en-US" dirty="0" smtClean="0"/>
              <a:t>中文纠错相关方法</a:t>
            </a:r>
            <a:endParaRPr lang="zh-CN" altLang="en-US" dirty="0"/>
          </a:p>
        </p:txBody>
      </p:sp>
      <p:sp>
        <p:nvSpPr>
          <p:cNvPr id="3" name="内容占位符 2"/>
          <p:cNvSpPr>
            <a:spLocks noGrp="1"/>
          </p:cNvSpPr>
          <p:nvPr>
            <p:ph idx="1"/>
          </p:nvPr>
        </p:nvSpPr>
        <p:spPr>
          <a:xfrm>
            <a:off x="668554" y="2117183"/>
            <a:ext cx="5466028" cy="3101983"/>
          </a:xfrm>
        </p:spPr>
        <p:txBody>
          <a:bodyPr/>
          <a:lstStyle/>
          <a:p>
            <a:r>
              <a:rPr lang="zh-CN" altLang="en-US" dirty="0" smtClean="0"/>
              <a:t>前</a:t>
            </a:r>
            <a:r>
              <a:rPr lang="zh-CN" altLang="en-US" dirty="0"/>
              <a:t>三</a:t>
            </a:r>
            <a:r>
              <a:rPr lang="zh-CN" altLang="en-US" dirty="0" smtClean="0"/>
              <a:t>届的</a:t>
            </a:r>
            <a:r>
              <a:rPr lang="en-US" altLang="zh-CN" dirty="0" smtClean="0"/>
              <a:t>CGED</a:t>
            </a:r>
            <a:r>
              <a:rPr lang="zh-CN" altLang="en-US" dirty="0" smtClean="0"/>
              <a:t>没有纠错任务，只有后两届才加了进来</a:t>
            </a:r>
            <a:endParaRPr lang="en-US" altLang="zh-CN" dirty="0" smtClean="0"/>
          </a:p>
          <a:p>
            <a:endParaRPr lang="en-US" altLang="zh-CN" dirty="0" smtClean="0"/>
          </a:p>
          <a:p>
            <a:r>
              <a:rPr lang="zh-CN" altLang="en-US" dirty="0" smtClean="0"/>
              <a:t>在</a:t>
            </a:r>
            <a:r>
              <a:rPr lang="en-US" altLang="zh-CN" dirty="0" smtClean="0"/>
              <a:t>NLPTEA 2018</a:t>
            </a:r>
            <a:r>
              <a:rPr lang="zh-CN" altLang="en-US" dirty="0" smtClean="0"/>
              <a:t>数据集上的</a:t>
            </a:r>
            <a:r>
              <a:rPr lang="en-US" altLang="zh-CN" dirty="0" smtClean="0"/>
              <a:t>F1</a:t>
            </a:r>
            <a:r>
              <a:rPr lang="zh-CN" altLang="en-US" dirty="0" smtClean="0"/>
              <a:t>值整体较低</a:t>
            </a:r>
            <a:endParaRPr lang="en-US" altLang="zh-CN" dirty="0" smtClean="0"/>
          </a:p>
          <a:p>
            <a:endParaRPr lang="en-US" altLang="zh-CN" dirty="0" smtClean="0"/>
          </a:p>
          <a:p>
            <a:r>
              <a:rPr lang="zh-CN" altLang="en-US" dirty="0" smtClean="0"/>
              <a:t>本次任务上多食用</a:t>
            </a:r>
            <a:r>
              <a:rPr lang="en-US" altLang="zh-CN" dirty="0" err="1" smtClean="0"/>
              <a:t>BiLSTM</a:t>
            </a:r>
            <a:r>
              <a:rPr lang="zh-CN" altLang="en-US" dirty="0" smtClean="0"/>
              <a:t>和</a:t>
            </a:r>
            <a:r>
              <a:rPr lang="en-US" altLang="zh-CN" dirty="0" smtClean="0"/>
              <a:t>CRF</a:t>
            </a:r>
          </a:p>
          <a:p>
            <a:endParaRPr lang="en-US" altLang="zh-CN" dirty="0" smtClean="0"/>
          </a:p>
        </p:txBody>
      </p:sp>
      <p:graphicFrame>
        <p:nvGraphicFramePr>
          <p:cNvPr id="4" name="表格 3"/>
          <p:cNvGraphicFramePr>
            <a:graphicFrameLocks noGrp="1"/>
          </p:cNvGraphicFramePr>
          <p:nvPr>
            <p:extLst>
              <p:ext uri="{D42A27DB-BD31-4B8C-83A1-F6EECF244321}">
                <p14:modId xmlns:p14="http://schemas.microsoft.com/office/powerpoint/2010/main" val="2247412764"/>
              </p:ext>
            </p:extLst>
          </p:nvPr>
        </p:nvGraphicFramePr>
        <p:xfrm>
          <a:off x="7095281" y="601884"/>
          <a:ext cx="4340506" cy="5831362"/>
        </p:xfrm>
        <a:graphic>
          <a:graphicData uri="http://schemas.openxmlformats.org/drawingml/2006/table">
            <a:tbl>
              <a:tblPr/>
              <a:tblGrid>
                <a:gridCol w="2708476">
                  <a:extLst>
                    <a:ext uri="{9D8B030D-6E8A-4147-A177-3AD203B41FA5}">
                      <a16:colId xmlns:a16="http://schemas.microsoft.com/office/drawing/2014/main" val="3110929031"/>
                    </a:ext>
                  </a:extLst>
                </a:gridCol>
                <a:gridCol w="1632030">
                  <a:extLst>
                    <a:ext uri="{9D8B030D-6E8A-4147-A177-3AD203B41FA5}">
                      <a16:colId xmlns:a16="http://schemas.microsoft.com/office/drawing/2014/main" val="343679678"/>
                    </a:ext>
                  </a:extLst>
                </a:gridCol>
              </a:tblGrid>
              <a:tr h="298977">
                <a:tc>
                  <a:txBody>
                    <a:bodyPr/>
                    <a:lstStyle/>
                    <a:p>
                      <a:pPr algn="l"/>
                      <a:r>
                        <a:rPr lang="en-US" sz="2400" b="1">
                          <a:effectLst/>
                        </a:rPr>
                        <a:t>Model</a:t>
                      </a:r>
                    </a:p>
                  </a:txBody>
                  <a:tcPr marL="18669" marR="18669" marT="8617" marB="86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sz="2400" b="1">
                          <a:effectLst/>
                        </a:rPr>
                        <a:t>Correction F1</a:t>
                      </a:r>
                    </a:p>
                  </a:txBody>
                  <a:tcPr marL="18669" marR="18669" marT="8617" marB="86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475062455"/>
                  </a:ext>
                </a:extLst>
              </a:tr>
              <a:tr h="1375294">
                <a:tc>
                  <a:txBody>
                    <a:bodyPr/>
                    <a:lstStyle/>
                    <a:p>
                      <a:pPr algn="l"/>
                      <a:r>
                        <a:rPr lang="en-US" sz="2400" dirty="0" err="1">
                          <a:effectLst/>
                        </a:rPr>
                        <a:t>BiLSTM+CRF</a:t>
                      </a:r>
                      <a:endParaRPr lang="en-US" sz="2400" dirty="0">
                        <a:effectLst/>
                      </a:endParaRPr>
                    </a:p>
                  </a:txBody>
                  <a:tcPr marL="18669" marR="18669" marT="8617" marB="86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2400" dirty="0">
                          <a:effectLst/>
                        </a:rPr>
                        <a:t>25.27</a:t>
                      </a:r>
                    </a:p>
                  </a:txBody>
                  <a:tcPr marL="18669" marR="18669" marT="8617" marB="86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144083316"/>
                  </a:ext>
                </a:extLst>
              </a:tr>
              <a:tr h="926828">
                <a:tc>
                  <a:txBody>
                    <a:bodyPr/>
                    <a:lstStyle/>
                    <a:p>
                      <a:pPr algn="l"/>
                      <a:r>
                        <a:rPr lang="en-US" sz="2400" dirty="0">
                          <a:effectLst/>
                        </a:rPr>
                        <a:t>LSTM+CRF (Seq2Seq &amp; </a:t>
                      </a:r>
                      <a:r>
                        <a:rPr lang="en-US" sz="2400" dirty="0" err="1">
                          <a:effectLst/>
                        </a:rPr>
                        <a:t>Seq</a:t>
                      </a:r>
                      <a:r>
                        <a:rPr lang="en-US" sz="2400" dirty="0">
                          <a:effectLst/>
                        </a:rPr>
                        <a:t> Label)</a:t>
                      </a:r>
                    </a:p>
                  </a:txBody>
                  <a:tcPr marL="18669" marR="18669" marT="8617" marB="86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2400">
                          <a:effectLst/>
                        </a:rPr>
                        <a:t>17.35</a:t>
                      </a:r>
                    </a:p>
                  </a:txBody>
                  <a:tcPr marL="18669" marR="18669" marT="8617" marB="86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153084452"/>
                  </a:ext>
                </a:extLst>
              </a:tr>
              <a:tr h="747443">
                <a:tc>
                  <a:txBody>
                    <a:bodyPr/>
                    <a:lstStyle/>
                    <a:p>
                      <a:pPr algn="l"/>
                      <a:r>
                        <a:rPr lang="en-US" sz="2400" dirty="0" err="1">
                          <a:effectLst/>
                        </a:rPr>
                        <a:t>BiLSTM+CRF</a:t>
                      </a:r>
                      <a:endParaRPr lang="en-US" sz="2400" dirty="0">
                        <a:effectLst/>
                      </a:endParaRPr>
                    </a:p>
                  </a:txBody>
                  <a:tcPr marL="18669" marR="18669" marT="8617" marB="86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2400">
                          <a:effectLst/>
                        </a:rPr>
                        <a:t>5.19</a:t>
                      </a:r>
                    </a:p>
                  </a:txBody>
                  <a:tcPr marL="18669" marR="18669" marT="8617" marB="86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951095634"/>
                  </a:ext>
                </a:extLst>
              </a:tr>
              <a:tr h="837135">
                <a:tc>
                  <a:txBody>
                    <a:bodyPr/>
                    <a:lstStyle/>
                    <a:p>
                      <a:pPr algn="l"/>
                      <a:r>
                        <a:rPr lang="en-US" sz="2400" dirty="0">
                          <a:effectLst/>
                        </a:rPr>
                        <a:t>bi-LSTM</a:t>
                      </a:r>
                    </a:p>
                  </a:txBody>
                  <a:tcPr marL="18669" marR="18669" marT="8617" marB="86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2400">
                          <a:effectLst/>
                        </a:rPr>
                        <a:t>0.9</a:t>
                      </a:r>
                    </a:p>
                  </a:txBody>
                  <a:tcPr marL="18669" marR="18669" marT="8617" marB="86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512558285"/>
                  </a:ext>
                </a:extLst>
              </a:tr>
              <a:tr h="1195908">
                <a:tc>
                  <a:txBody>
                    <a:bodyPr/>
                    <a:lstStyle/>
                    <a:p>
                      <a:pPr algn="l"/>
                      <a:r>
                        <a:rPr lang="en-US" sz="2400">
                          <a:effectLst/>
                        </a:rPr>
                        <a:t>LSTM</a:t>
                      </a:r>
                    </a:p>
                  </a:txBody>
                  <a:tcPr marL="18669" marR="18669" marT="8617" marB="86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2400" dirty="0">
                          <a:effectLst/>
                        </a:rPr>
                        <a:t>0.14</a:t>
                      </a:r>
                    </a:p>
                  </a:txBody>
                  <a:tcPr marL="18669" marR="18669" marT="8617" marB="86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717165444"/>
                  </a:ext>
                </a:extLst>
              </a:tr>
            </a:tbl>
          </a:graphicData>
        </a:graphic>
      </p:graphicFrame>
    </p:spTree>
    <p:extLst>
      <p:ext uri="{BB962C8B-B14F-4D97-AF65-F5344CB8AC3E}">
        <p14:creationId xmlns:p14="http://schemas.microsoft.com/office/powerpoint/2010/main" val="2110598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8554" y="443830"/>
            <a:ext cx="5361856" cy="1188720"/>
          </a:xfrm>
        </p:spPr>
        <p:txBody>
          <a:bodyPr/>
          <a:lstStyle/>
          <a:p>
            <a:r>
              <a:rPr lang="zh-CN" altLang="en-US" dirty="0" smtClean="0"/>
              <a:t>中文纠错相关方法</a:t>
            </a:r>
            <a:endParaRPr lang="zh-CN" altLang="en-US" dirty="0"/>
          </a:p>
        </p:txBody>
      </p:sp>
      <p:sp>
        <p:nvSpPr>
          <p:cNvPr id="3" name="内容占位符 2"/>
          <p:cNvSpPr>
            <a:spLocks noGrp="1"/>
          </p:cNvSpPr>
          <p:nvPr>
            <p:ph idx="1"/>
          </p:nvPr>
        </p:nvSpPr>
        <p:spPr>
          <a:xfrm>
            <a:off x="668554" y="2117183"/>
            <a:ext cx="5466028" cy="3101983"/>
          </a:xfrm>
        </p:spPr>
        <p:txBody>
          <a:bodyPr/>
          <a:lstStyle/>
          <a:p>
            <a:r>
              <a:rPr lang="en-US" altLang="zh-CN" dirty="0" smtClean="0"/>
              <a:t>NLPCC 2018</a:t>
            </a:r>
            <a:r>
              <a:rPr lang="zh-CN" altLang="en-US" dirty="0" smtClean="0"/>
              <a:t>的数据量较大，虽然如此，其</a:t>
            </a:r>
            <a:r>
              <a:rPr lang="en-US" altLang="zh-CN" dirty="0" smtClean="0"/>
              <a:t>F0.5</a:t>
            </a:r>
            <a:r>
              <a:rPr lang="zh-CN" altLang="en-US" dirty="0" smtClean="0"/>
              <a:t>值仍然较低</a:t>
            </a:r>
            <a:endParaRPr lang="en-US" altLang="zh-CN" dirty="0" smtClean="0"/>
          </a:p>
          <a:p>
            <a:endParaRPr lang="en-US" altLang="zh-CN" dirty="0" smtClean="0"/>
          </a:p>
          <a:p>
            <a:r>
              <a:rPr lang="zh-CN" altLang="en-US" dirty="0" smtClean="0"/>
              <a:t>在该数据集上使用的模型也多是基于</a:t>
            </a:r>
            <a:r>
              <a:rPr lang="en-US" altLang="zh-CN" dirty="0" smtClean="0"/>
              <a:t>seq2seq</a:t>
            </a:r>
            <a:r>
              <a:rPr lang="zh-CN" altLang="en-US" dirty="0" smtClean="0"/>
              <a:t>或基于</a:t>
            </a:r>
            <a:r>
              <a:rPr lang="en-US" altLang="zh-CN" dirty="0" smtClean="0"/>
              <a:t>SMT</a:t>
            </a:r>
            <a:r>
              <a:rPr lang="zh-CN" altLang="en-US" dirty="0" smtClean="0"/>
              <a:t>和</a:t>
            </a:r>
            <a:r>
              <a:rPr lang="en-US" altLang="zh-CN" dirty="0" smtClean="0"/>
              <a:t>NMT</a:t>
            </a:r>
            <a:r>
              <a:rPr lang="zh-CN" altLang="en-US" dirty="0" smtClean="0"/>
              <a:t>的混合模型</a:t>
            </a:r>
            <a:endParaRPr lang="en-US" altLang="zh-CN" dirty="0" smtClean="0"/>
          </a:p>
          <a:p>
            <a:endParaRPr lang="en-US" altLang="zh-CN" dirty="0" smtClean="0"/>
          </a:p>
        </p:txBody>
      </p:sp>
      <p:graphicFrame>
        <p:nvGraphicFramePr>
          <p:cNvPr id="5" name="表格 4"/>
          <p:cNvGraphicFramePr>
            <a:graphicFrameLocks noGrp="1"/>
          </p:cNvGraphicFramePr>
          <p:nvPr>
            <p:extLst>
              <p:ext uri="{D42A27DB-BD31-4B8C-83A1-F6EECF244321}">
                <p14:modId xmlns:p14="http://schemas.microsoft.com/office/powerpoint/2010/main" val="368358436"/>
              </p:ext>
            </p:extLst>
          </p:nvPr>
        </p:nvGraphicFramePr>
        <p:xfrm>
          <a:off x="7002720" y="443830"/>
          <a:ext cx="4340469" cy="6084291"/>
        </p:xfrm>
        <a:graphic>
          <a:graphicData uri="http://schemas.openxmlformats.org/drawingml/2006/table">
            <a:tbl>
              <a:tblPr/>
              <a:tblGrid>
                <a:gridCol w="3087501">
                  <a:extLst>
                    <a:ext uri="{9D8B030D-6E8A-4147-A177-3AD203B41FA5}">
                      <a16:colId xmlns:a16="http://schemas.microsoft.com/office/drawing/2014/main" val="754899385"/>
                    </a:ext>
                  </a:extLst>
                </a:gridCol>
                <a:gridCol w="1252968">
                  <a:extLst>
                    <a:ext uri="{9D8B030D-6E8A-4147-A177-3AD203B41FA5}">
                      <a16:colId xmlns:a16="http://schemas.microsoft.com/office/drawing/2014/main" val="4239655509"/>
                    </a:ext>
                  </a:extLst>
                </a:gridCol>
              </a:tblGrid>
              <a:tr h="605718">
                <a:tc>
                  <a:txBody>
                    <a:bodyPr/>
                    <a:lstStyle/>
                    <a:p>
                      <a:pPr algn="l"/>
                      <a:r>
                        <a:rPr lang="en-US" sz="2800" b="1">
                          <a:effectLst/>
                        </a:rPr>
                        <a:t>Model</a:t>
                      </a:r>
                    </a:p>
                  </a:txBody>
                  <a:tcPr marL="73054" marR="73054" marT="33717" marB="337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sz="2800" b="1" dirty="0">
                          <a:effectLst/>
                        </a:rPr>
                        <a:t>F0.5</a:t>
                      </a:r>
                    </a:p>
                  </a:txBody>
                  <a:tcPr marL="73054" marR="73054" marT="33717" marB="337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003499703"/>
                  </a:ext>
                </a:extLst>
              </a:tr>
              <a:tr h="1651838">
                <a:tc>
                  <a:txBody>
                    <a:bodyPr/>
                    <a:lstStyle/>
                    <a:p>
                      <a:pPr algn="l"/>
                      <a:r>
                        <a:rPr lang="en-US" sz="2800" dirty="0">
                          <a:effectLst/>
                        </a:rPr>
                        <a:t>CNN seq2seq + Pre-train + ensemble</a:t>
                      </a:r>
                    </a:p>
                  </a:txBody>
                  <a:tcPr marL="73054" marR="73054" marT="33717" marB="337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2800">
                          <a:effectLst/>
                        </a:rPr>
                        <a:t>30.57</a:t>
                      </a:r>
                    </a:p>
                  </a:txBody>
                  <a:tcPr marL="73054" marR="73054" marT="33717" marB="337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32253130"/>
                  </a:ext>
                </a:extLst>
              </a:tr>
              <a:tr h="2174897">
                <a:tc>
                  <a:txBody>
                    <a:bodyPr/>
                    <a:lstStyle/>
                    <a:p>
                      <a:pPr algn="l"/>
                      <a:r>
                        <a:rPr lang="en-US" sz="2800">
                          <a:effectLst/>
                        </a:rPr>
                        <a:t>seq2seq + LM (spelling error) + NMT (GEC) + Ensemble</a:t>
                      </a:r>
                    </a:p>
                  </a:txBody>
                  <a:tcPr marL="73054" marR="73054" marT="33717" marB="337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2800">
                          <a:effectLst/>
                        </a:rPr>
                        <a:t>29.91</a:t>
                      </a:r>
                    </a:p>
                  </a:txBody>
                  <a:tcPr marL="73054" marR="73054" marT="33717" marB="337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04812574"/>
                  </a:ext>
                </a:extLst>
              </a:tr>
              <a:tr h="1651838">
                <a:tc>
                  <a:txBody>
                    <a:bodyPr/>
                    <a:lstStyle/>
                    <a:p>
                      <a:pPr algn="l"/>
                      <a:r>
                        <a:rPr lang="en-US" sz="2800">
                          <a:effectLst/>
                        </a:rPr>
                        <a:t>rule + SMT + NMT(LSTM) + ensemble</a:t>
                      </a:r>
                    </a:p>
                  </a:txBody>
                  <a:tcPr marL="73054" marR="73054" marT="33717" marB="337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2800" dirty="0">
                          <a:effectLst/>
                        </a:rPr>
                        <a:t>29.36</a:t>
                      </a:r>
                    </a:p>
                  </a:txBody>
                  <a:tcPr marL="73054" marR="73054" marT="33717" marB="337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749612995"/>
                  </a:ext>
                </a:extLst>
              </a:tr>
            </a:tbl>
          </a:graphicData>
        </a:graphic>
      </p:graphicFrame>
    </p:spTree>
    <p:extLst>
      <p:ext uri="{BB962C8B-B14F-4D97-AF65-F5344CB8AC3E}">
        <p14:creationId xmlns:p14="http://schemas.microsoft.com/office/powerpoint/2010/main" val="2805495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中文纠错相关方法</a:t>
            </a:r>
          </a:p>
        </p:txBody>
      </p:sp>
      <p:sp>
        <p:nvSpPr>
          <p:cNvPr id="3" name="内容占位符 2"/>
          <p:cNvSpPr>
            <a:spLocks noGrp="1"/>
          </p:cNvSpPr>
          <p:nvPr>
            <p:ph idx="1"/>
          </p:nvPr>
        </p:nvSpPr>
        <p:spPr/>
        <p:txBody>
          <a:bodyPr/>
          <a:lstStyle/>
          <a:p>
            <a:r>
              <a:rPr lang="zh-CN" altLang="en-US" dirty="0" smtClean="0"/>
              <a:t>因为语料库一直是制约</a:t>
            </a:r>
            <a:r>
              <a:rPr lang="en-US" altLang="zh-CN" dirty="0" smtClean="0"/>
              <a:t>NLP</a:t>
            </a:r>
            <a:r>
              <a:rPr lang="zh-CN" altLang="en-US" dirty="0" smtClean="0"/>
              <a:t>发展的一个瓶颈，在纠错任务上更是如此。</a:t>
            </a:r>
            <a:endParaRPr lang="en-US" altLang="zh-CN" dirty="0" smtClean="0"/>
          </a:p>
          <a:p>
            <a:endParaRPr lang="en-US" altLang="zh-CN" dirty="0" smtClean="0"/>
          </a:p>
          <a:p>
            <a:r>
              <a:rPr lang="zh-CN" altLang="en-US" dirty="0" smtClean="0"/>
              <a:t>所以有一些针对数据增强来生成更大语料库从而得到更好性能的方法，如：</a:t>
            </a:r>
            <a:endParaRPr lang="en-US" altLang="zh-CN" dirty="0" smtClean="0"/>
          </a:p>
          <a:p>
            <a:pPr lvl="1"/>
            <a:r>
              <a:rPr lang="zh-CN" altLang="en-US" dirty="0" smtClean="0"/>
              <a:t>（</a:t>
            </a:r>
            <a:r>
              <a:rPr lang="en-US" altLang="zh-CN" dirty="0" err="1"/>
              <a:t>Dingmin</a:t>
            </a:r>
            <a:r>
              <a:rPr lang="en-US" altLang="zh-CN" dirty="0"/>
              <a:t> </a:t>
            </a:r>
            <a:r>
              <a:rPr lang="en-US" altLang="zh-CN" dirty="0" err="1"/>
              <a:t>wang</a:t>
            </a:r>
            <a:r>
              <a:rPr lang="zh-CN" altLang="en-US" dirty="0"/>
              <a:t>，</a:t>
            </a:r>
            <a:r>
              <a:rPr lang="en-US" altLang="zh-CN" dirty="0"/>
              <a:t>2018</a:t>
            </a:r>
            <a:r>
              <a:rPr lang="zh-CN" altLang="en-US" dirty="0"/>
              <a:t>）使用基于</a:t>
            </a:r>
            <a:r>
              <a:rPr lang="en-US" altLang="zh-CN" dirty="0"/>
              <a:t>OCR</a:t>
            </a:r>
            <a:r>
              <a:rPr lang="zh-CN" altLang="en-US" dirty="0"/>
              <a:t>和</a:t>
            </a:r>
            <a:r>
              <a:rPr lang="en-US" altLang="zh-CN" dirty="0"/>
              <a:t>ASR</a:t>
            </a:r>
            <a:r>
              <a:rPr lang="zh-CN" altLang="en-US" dirty="0"/>
              <a:t>的</a:t>
            </a:r>
            <a:r>
              <a:rPr lang="zh-CN" altLang="en-US" dirty="0" smtClean="0"/>
              <a:t>方法，通过</a:t>
            </a:r>
            <a:r>
              <a:rPr lang="zh-CN" altLang="en-US" dirty="0"/>
              <a:t>替换视觉和语音上相似的字符来生成标记的拼写错误，从而生成更大的</a:t>
            </a:r>
            <a:r>
              <a:rPr lang="en-US" altLang="zh-CN" dirty="0"/>
              <a:t>CSC</a:t>
            </a:r>
            <a:r>
              <a:rPr lang="zh-CN" altLang="en-US" dirty="0" smtClean="0"/>
              <a:t>语料库。</a:t>
            </a:r>
            <a:endParaRPr lang="en-US" altLang="zh-CN" dirty="0" smtClean="0"/>
          </a:p>
          <a:p>
            <a:pPr lvl="1"/>
            <a:r>
              <a:rPr lang="zh-CN" altLang="en-US" dirty="0"/>
              <a:t>（</a:t>
            </a:r>
            <a:r>
              <a:rPr lang="en-US" altLang="zh-CN" dirty="0" err="1"/>
              <a:t>Jianyong</a:t>
            </a:r>
            <a:r>
              <a:rPr lang="en-US" altLang="zh-CN" dirty="0"/>
              <a:t> </a:t>
            </a:r>
            <a:r>
              <a:rPr lang="en-US" altLang="zh-CN" dirty="0" err="1"/>
              <a:t>Duan</a:t>
            </a:r>
            <a:r>
              <a:rPr lang="en-US" altLang="zh-CN" dirty="0"/>
              <a:t> and Pan</a:t>
            </a:r>
            <a:r>
              <a:rPr lang="zh-CN" altLang="en-US" dirty="0"/>
              <a:t>，</a:t>
            </a:r>
            <a:r>
              <a:rPr lang="en-US" altLang="zh-CN" dirty="0"/>
              <a:t>2019</a:t>
            </a:r>
            <a:r>
              <a:rPr lang="zh-CN" altLang="en-US" dirty="0"/>
              <a:t>）提出了基于输入法自动构建</a:t>
            </a:r>
            <a:r>
              <a:rPr lang="en-US" altLang="zh-CN" dirty="0"/>
              <a:t>CSC</a:t>
            </a:r>
            <a:r>
              <a:rPr lang="zh-CN" altLang="en-US" dirty="0" smtClean="0"/>
              <a:t>语料库。</a:t>
            </a:r>
            <a:endParaRPr lang="zh-CN" altLang="en-US" dirty="0"/>
          </a:p>
        </p:txBody>
      </p:sp>
    </p:spTree>
    <p:extLst>
      <p:ext uri="{BB962C8B-B14F-4D97-AF65-F5344CB8AC3E}">
        <p14:creationId xmlns:p14="http://schemas.microsoft.com/office/powerpoint/2010/main" val="136367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中文纠错相关方法</a:t>
            </a:r>
          </a:p>
        </p:txBody>
      </p:sp>
      <p:sp>
        <p:nvSpPr>
          <p:cNvPr id="3" name="内容占位符 2"/>
          <p:cNvSpPr>
            <a:spLocks noGrp="1"/>
          </p:cNvSpPr>
          <p:nvPr>
            <p:ph idx="1"/>
          </p:nvPr>
        </p:nvSpPr>
        <p:spPr/>
        <p:txBody>
          <a:bodyPr/>
          <a:lstStyle/>
          <a:p>
            <a:r>
              <a:rPr lang="zh-CN" altLang="en-US" dirty="0" smtClean="0"/>
              <a:t>除了模型框架外，还有一些常用到的特征，如：</a:t>
            </a:r>
            <a:endParaRPr lang="en-US" altLang="zh-CN" dirty="0" smtClean="0"/>
          </a:p>
          <a:p>
            <a:pPr lvl="1"/>
            <a:r>
              <a:rPr lang="en-US" altLang="zh-CN" dirty="0" smtClean="0"/>
              <a:t>N-gram</a:t>
            </a:r>
          </a:p>
          <a:p>
            <a:pPr lvl="1"/>
            <a:r>
              <a:rPr lang="en-US" altLang="zh-CN" dirty="0" smtClean="0"/>
              <a:t>Language model</a:t>
            </a:r>
          </a:p>
          <a:p>
            <a:pPr lvl="1"/>
            <a:r>
              <a:rPr lang="en-US" altLang="zh-CN" dirty="0" smtClean="0"/>
              <a:t>Edit distance</a:t>
            </a:r>
          </a:p>
          <a:p>
            <a:pPr lvl="1"/>
            <a:r>
              <a:rPr lang="en-US" altLang="zh-CN" dirty="0" smtClean="0"/>
              <a:t>Confusion set</a:t>
            </a:r>
            <a:endParaRPr lang="zh-CN" altLang="en-US" dirty="0"/>
          </a:p>
        </p:txBody>
      </p:sp>
    </p:spTree>
    <p:extLst>
      <p:ext uri="{BB962C8B-B14F-4D97-AF65-F5344CB8AC3E}">
        <p14:creationId xmlns:p14="http://schemas.microsoft.com/office/powerpoint/2010/main" val="8249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中文纠错分为</a:t>
            </a:r>
            <a:r>
              <a:rPr lang="en-US" altLang="zh-CN" dirty="0" smtClean="0"/>
              <a:t>CSC</a:t>
            </a:r>
            <a:r>
              <a:rPr lang="zh-CN" altLang="en-US" dirty="0" smtClean="0"/>
              <a:t>和</a:t>
            </a:r>
            <a:r>
              <a:rPr lang="en-US" altLang="zh-CN" dirty="0" smtClean="0"/>
              <a:t>GEC</a:t>
            </a:r>
            <a:r>
              <a:rPr lang="zh-CN" altLang="en-US" dirty="0" smtClean="0"/>
              <a:t>，对于实际文章来说，可以分开处理，也可以使用端到端的方法将两者同时处理。</a:t>
            </a:r>
            <a:endParaRPr lang="en-US" altLang="zh-CN" dirty="0" smtClean="0"/>
          </a:p>
          <a:p>
            <a:r>
              <a:rPr lang="zh-CN" altLang="en-US" dirty="0"/>
              <a:t>中文</a:t>
            </a:r>
            <a:r>
              <a:rPr lang="zh-CN" altLang="en-US" dirty="0" smtClean="0"/>
              <a:t>纠错很多时候没有标准答案，且人工都难以处理。</a:t>
            </a:r>
            <a:endParaRPr lang="en-US" altLang="zh-CN" dirty="0" smtClean="0"/>
          </a:p>
          <a:p>
            <a:r>
              <a:rPr lang="zh-CN" altLang="en-US" dirty="0" smtClean="0"/>
              <a:t>鉴于中文的难度较高且发展较晚，目前中文纠错的性能整体较差。</a:t>
            </a:r>
            <a:endParaRPr lang="en-US" altLang="zh-CN" dirty="0" smtClean="0"/>
          </a:p>
          <a:p>
            <a:r>
              <a:rPr lang="zh-CN" altLang="en-US" dirty="0" smtClean="0"/>
              <a:t>工程方法使用</a:t>
            </a:r>
            <a:r>
              <a:rPr lang="en-US" altLang="zh-CN" dirty="0" smtClean="0"/>
              <a:t>pipeline</a:t>
            </a:r>
            <a:r>
              <a:rPr lang="zh-CN" altLang="en-US" dirty="0" smtClean="0"/>
              <a:t>，通过各种模块的预处理能得到较好性能。</a:t>
            </a:r>
            <a:endParaRPr lang="en-US" altLang="zh-CN" dirty="0" smtClean="0"/>
          </a:p>
          <a:p>
            <a:r>
              <a:rPr lang="zh-CN" altLang="en-US" dirty="0" smtClean="0"/>
              <a:t>使用算法，基于大规模数据预训练的</a:t>
            </a:r>
            <a:r>
              <a:rPr lang="en-US" altLang="zh-CN" dirty="0" smtClean="0"/>
              <a:t>seq2seq</a:t>
            </a:r>
            <a:r>
              <a:rPr lang="zh-CN" altLang="en-US" dirty="0" smtClean="0"/>
              <a:t>方法，再加上</a:t>
            </a:r>
            <a:r>
              <a:rPr lang="en-US" altLang="zh-CN" dirty="0" smtClean="0"/>
              <a:t>LM</a:t>
            </a:r>
            <a:r>
              <a:rPr lang="zh-CN" altLang="en-US" dirty="0" smtClean="0"/>
              <a:t>等特征，能够达到较好性能。</a:t>
            </a:r>
            <a:endParaRPr lang="en-US" altLang="zh-CN" dirty="0" smtClean="0"/>
          </a:p>
        </p:txBody>
      </p:sp>
    </p:spTree>
    <p:extLst>
      <p:ext uri="{BB962C8B-B14F-4D97-AF65-F5344CB8AC3E}">
        <p14:creationId xmlns:p14="http://schemas.microsoft.com/office/powerpoint/2010/main" val="1824481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BEFFC7-4E04-4437-9421-F6C8A8552FAF}"/>
              </a:ext>
            </a:extLst>
          </p:cNvPr>
          <p:cNvSpPr>
            <a:spLocks noGrp="1"/>
          </p:cNvSpPr>
          <p:nvPr>
            <p:ph type="title"/>
          </p:nvPr>
        </p:nvSpPr>
        <p:spPr/>
        <p:txBody>
          <a:bodyPr/>
          <a:lstStyle/>
          <a:p>
            <a:r>
              <a:rPr lang="zh-CN" altLang="en-US" dirty="0"/>
              <a:t>概述</a:t>
            </a:r>
          </a:p>
        </p:txBody>
      </p:sp>
      <p:sp>
        <p:nvSpPr>
          <p:cNvPr id="3" name="内容占位符 2">
            <a:extLst>
              <a:ext uri="{FF2B5EF4-FFF2-40B4-BE49-F238E27FC236}">
                <a16:creationId xmlns:a16="http://schemas.microsoft.com/office/drawing/2014/main" id="{4A399C4C-926B-4C15-8CB8-3082C57BA764}"/>
              </a:ext>
            </a:extLst>
          </p:cNvPr>
          <p:cNvSpPr>
            <a:spLocks noGrp="1"/>
          </p:cNvSpPr>
          <p:nvPr>
            <p:ph idx="1"/>
          </p:nvPr>
        </p:nvSpPr>
        <p:spPr/>
        <p:txBody>
          <a:bodyPr/>
          <a:lstStyle/>
          <a:p>
            <a:r>
              <a:rPr lang="zh-CN" altLang="en-US" dirty="0"/>
              <a:t>着全球第二语言学习者的增多，发展与改进如纠错系统的辅助工具的必要性也在增加。</a:t>
            </a:r>
            <a:endParaRPr lang="en-US" altLang="zh-CN" dirty="0"/>
          </a:p>
          <a:p>
            <a:endParaRPr lang="en-US" altLang="zh-CN" dirty="0"/>
          </a:p>
          <a:p>
            <a:r>
              <a:rPr lang="zh-CN" altLang="en-US" dirty="0" smtClean="0"/>
              <a:t>自动</a:t>
            </a:r>
            <a:r>
              <a:rPr lang="zh-CN" altLang="en-US" dirty="0" smtClean="0"/>
              <a:t>纠正书面文本中的各种错误</a:t>
            </a:r>
            <a:r>
              <a:rPr lang="zh-CN" altLang="en-US" dirty="0" smtClean="0"/>
              <a:t>，</a:t>
            </a:r>
            <a:r>
              <a:rPr lang="zh-CN" altLang="en-US" dirty="0"/>
              <a:t>将极</a:t>
            </a:r>
            <a:r>
              <a:rPr lang="zh-CN" altLang="en-US" dirty="0" smtClean="0"/>
              <a:t>大地</a:t>
            </a:r>
            <a:r>
              <a:rPr lang="zh-CN" altLang="en-US" dirty="0"/>
              <a:t>降低</a:t>
            </a:r>
            <a:r>
              <a:rPr lang="zh-CN" altLang="en-US" dirty="0" smtClean="0"/>
              <a:t>第二语言</a:t>
            </a:r>
            <a:r>
              <a:rPr lang="zh-CN" altLang="en-US" dirty="0"/>
              <a:t>学习</a:t>
            </a:r>
            <a:r>
              <a:rPr lang="zh-CN" altLang="en-US" dirty="0" smtClean="0"/>
              <a:t>者的学习难度。</a:t>
            </a:r>
            <a:endParaRPr lang="en-US" altLang="zh-CN" dirty="0"/>
          </a:p>
          <a:p>
            <a:endParaRPr lang="en-US" altLang="zh-CN" dirty="0"/>
          </a:p>
          <a:p>
            <a:r>
              <a:rPr lang="zh-CN" altLang="en-US" dirty="0"/>
              <a:t>所以</a:t>
            </a:r>
            <a:r>
              <a:rPr lang="zh-CN" altLang="en-US" dirty="0" smtClean="0"/>
              <a:t>开发和改进智能纠错的</a:t>
            </a:r>
            <a:r>
              <a:rPr lang="zh-CN" altLang="en-US" dirty="0"/>
              <a:t>系统是十分必要且有意义的。</a:t>
            </a:r>
            <a:endParaRPr lang="en-US" altLang="zh-CN" dirty="0"/>
          </a:p>
          <a:p>
            <a:endParaRPr lang="zh-CN" altLang="en-US" dirty="0"/>
          </a:p>
        </p:txBody>
      </p:sp>
    </p:spTree>
    <p:extLst>
      <p:ext uri="{BB962C8B-B14F-4D97-AF65-F5344CB8AC3E}">
        <p14:creationId xmlns:p14="http://schemas.microsoft.com/office/powerpoint/2010/main" val="3524057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B4358E-7594-494F-80B1-A7BCEF9CAD0D}"/>
              </a:ext>
            </a:extLst>
          </p:cNvPr>
          <p:cNvSpPr>
            <a:spLocks noGrp="1"/>
          </p:cNvSpPr>
          <p:nvPr>
            <p:ph type="title"/>
          </p:nvPr>
        </p:nvSpPr>
        <p:spPr/>
        <p:txBody>
          <a:bodyPr/>
          <a:lstStyle/>
          <a:p>
            <a:r>
              <a:rPr lang="zh-CN" altLang="en-US" dirty="0" smtClean="0"/>
              <a:t>纠错任务</a:t>
            </a:r>
            <a:endParaRPr lang="zh-CN" altLang="en-US" dirty="0"/>
          </a:p>
        </p:txBody>
      </p:sp>
      <p:sp>
        <p:nvSpPr>
          <p:cNvPr id="3" name="内容占位符 2">
            <a:extLst>
              <a:ext uri="{FF2B5EF4-FFF2-40B4-BE49-F238E27FC236}">
                <a16:creationId xmlns:a16="http://schemas.microsoft.com/office/drawing/2014/main" id="{FFED7654-3E00-429C-AABD-31CD902CC9B3}"/>
              </a:ext>
            </a:extLst>
          </p:cNvPr>
          <p:cNvSpPr>
            <a:spLocks noGrp="1"/>
          </p:cNvSpPr>
          <p:nvPr>
            <p:ph idx="1"/>
          </p:nvPr>
        </p:nvSpPr>
        <p:spPr/>
        <p:txBody>
          <a:bodyPr/>
          <a:lstStyle/>
          <a:p>
            <a:r>
              <a:rPr lang="zh-CN" altLang="en-US" dirty="0" smtClean="0"/>
              <a:t>在日常写作过程中，</a:t>
            </a:r>
            <a:r>
              <a:rPr lang="zh-CN" altLang="en-US" dirty="0"/>
              <a:t>由于文字在声音，形状或含义等方面的相似性，总会出现拼写或者语法等不同类型的</a:t>
            </a:r>
            <a:r>
              <a:rPr lang="zh-CN" altLang="en-US" dirty="0" smtClean="0"/>
              <a:t>错误。</a:t>
            </a:r>
            <a:endParaRPr lang="en-US" altLang="zh-CN" dirty="0" smtClean="0"/>
          </a:p>
          <a:p>
            <a:endParaRPr lang="en-US" altLang="zh-CN" dirty="0"/>
          </a:p>
          <a:p>
            <a:r>
              <a:rPr lang="zh-CN" altLang="en-US" dirty="0"/>
              <a:t>自动纠正书面文本中各种错误的任务统称为语法错误纠正（</a:t>
            </a:r>
            <a:r>
              <a:rPr lang="en-US" altLang="zh-CN" dirty="0"/>
              <a:t>Grammatical Error Correction, GEC</a:t>
            </a:r>
            <a:r>
              <a:rPr lang="zh-CN" altLang="en-US" dirty="0"/>
              <a:t>）</a:t>
            </a:r>
            <a:endParaRPr lang="en-US" altLang="zh-CN" dirty="0" smtClean="0"/>
          </a:p>
          <a:p>
            <a:endParaRPr lang="en-US" altLang="zh-CN" dirty="0" smtClean="0"/>
          </a:p>
          <a:p>
            <a:r>
              <a:rPr lang="zh-CN" altLang="en-US" dirty="0"/>
              <a:t>文本的</a:t>
            </a:r>
            <a:r>
              <a:rPr lang="zh-CN" altLang="en-US" dirty="0" smtClean="0"/>
              <a:t>错误一般包括</a:t>
            </a:r>
            <a:r>
              <a:rPr lang="zh-CN" altLang="en-US" dirty="0"/>
              <a:t>语法错误和单词的拼写</a:t>
            </a:r>
            <a:r>
              <a:rPr lang="zh-CN" altLang="en-US" dirty="0" smtClean="0"/>
              <a:t>错误。</a:t>
            </a:r>
            <a:endParaRPr lang="zh-CN" altLang="en-US" dirty="0"/>
          </a:p>
        </p:txBody>
      </p:sp>
    </p:spTree>
    <p:extLst>
      <p:ext uri="{BB962C8B-B14F-4D97-AF65-F5344CB8AC3E}">
        <p14:creationId xmlns:p14="http://schemas.microsoft.com/office/powerpoint/2010/main" val="7320054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英文纠错</a:t>
            </a:r>
            <a:endParaRPr lang="zh-CN" altLang="en-US" dirty="0"/>
          </a:p>
        </p:txBody>
      </p:sp>
      <p:sp>
        <p:nvSpPr>
          <p:cNvPr id="3" name="内容占位符 2"/>
          <p:cNvSpPr>
            <a:spLocks noGrp="1"/>
          </p:cNvSpPr>
          <p:nvPr>
            <p:ph idx="1"/>
          </p:nvPr>
        </p:nvSpPr>
        <p:spPr/>
        <p:txBody>
          <a:bodyPr/>
          <a:lstStyle/>
          <a:p>
            <a:r>
              <a:rPr lang="zh-CN" altLang="en-US" dirty="0" smtClean="0"/>
              <a:t>英文单词的拼写错误分为</a:t>
            </a:r>
            <a:r>
              <a:rPr lang="en-US" altLang="zh-CN" dirty="0" smtClean="0"/>
              <a:t>non-word error</a:t>
            </a:r>
            <a:r>
              <a:rPr lang="zh-CN" altLang="en-US" dirty="0" smtClean="0"/>
              <a:t>（单词不在字典中，如</a:t>
            </a:r>
            <a:r>
              <a:rPr lang="en-US" altLang="zh-CN" dirty="0" err="1" smtClean="0"/>
              <a:t>helo</a:t>
            </a:r>
            <a:r>
              <a:rPr lang="zh-CN" altLang="en-US" dirty="0" smtClean="0"/>
              <a:t>）和</a:t>
            </a:r>
            <a:r>
              <a:rPr lang="en-US" altLang="zh-CN" dirty="0" smtClean="0"/>
              <a:t>real-word error</a:t>
            </a:r>
            <a:r>
              <a:rPr lang="zh-CN" altLang="en-US" dirty="0" smtClean="0"/>
              <a:t>（用错单词，如</a:t>
            </a:r>
            <a:r>
              <a:rPr lang="en-US" altLang="zh-CN" dirty="0" smtClean="0"/>
              <a:t>there-three</a:t>
            </a:r>
            <a:r>
              <a:rPr lang="zh-CN" altLang="en-US" dirty="0" smtClean="0"/>
              <a:t>）。</a:t>
            </a:r>
            <a:endParaRPr lang="en-US" altLang="zh-CN" dirty="0" smtClean="0"/>
          </a:p>
          <a:p>
            <a:r>
              <a:rPr lang="zh-CN" altLang="en-US" dirty="0"/>
              <a:t>语法</a:t>
            </a:r>
            <a:r>
              <a:rPr lang="zh-CN" altLang="en-US" dirty="0" smtClean="0"/>
              <a:t>错误有冠词或限定词错误，介词错误，动词形式，主谓一致等。</a:t>
            </a:r>
            <a:endParaRPr lang="en-US" altLang="zh-CN" dirty="0" smtClean="0"/>
          </a:p>
          <a:p>
            <a:endParaRPr lang="en-US" altLang="zh-CN" dirty="0" smtClean="0"/>
          </a:p>
          <a:p>
            <a:r>
              <a:rPr lang="zh-CN" altLang="en-US" dirty="0" smtClean="0"/>
              <a:t>英文纠错的发展较早，自</a:t>
            </a:r>
            <a:r>
              <a:rPr lang="en-US" altLang="zh-CN" dirty="0" smtClean="0"/>
              <a:t>2011</a:t>
            </a:r>
            <a:r>
              <a:rPr lang="zh-CN" altLang="en-US" dirty="0" smtClean="0"/>
              <a:t>年</a:t>
            </a:r>
            <a:r>
              <a:rPr lang="en-US" altLang="zh-CN" dirty="0" smtClean="0"/>
              <a:t>HOO</a:t>
            </a:r>
            <a:r>
              <a:rPr lang="zh-CN" altLang="en-US" dirty="0" smtClean="0"/>
              <a:t>共享任务的提出，越来越多的研究人员开始进行</a:t>
            </a:r>
            <a:r>
              <a:rPr lang="en-US" altLang="zh-CN" dirty="0" smtClean="0"/>
              <a:t>GEC</a:t>
            </a:r>
            <a:r>
              <a:rPr lang="zh-CN" altLang="en-US" dirty="0" smtClean="0"/>
              <a:t>的相关研究。</a:t>
            </a:r>
            <a:endParaRPr lang="en-US" altLang="zh-CN" dirty="0" smtClean="0"/>
          </a:p>
          <a:p>
            <a:r>
              <a:rPr lang="zh-CN" altLang="en-US" dirty="0" smtClean="0"/>
              <a:t>纠错的方法也从最开始的</a:t>
            </a:r>
            <a:r>
              <a:rPr lang="en-US" altLang="zh-CN" dirty="0" smtClean="0"/>
              <a:t>Rule-based</a:t>
            </a:r>
            <a:r>
              <a:rPr lang="zh-CN" altLang="en-US" dirty="0" smtClean="0"/>
              <a:t>和</a:t>
            </a:r>
            <a:r>
              <a:rPr lang="en-US" altLang="zh-CN" dirty="0" smtClean="0"/>
              <a:t>Classification</a:t>
            </a:r>
            <a:r>
              <a:rPr lang="zh-CN" altLang="en-US" dirty="0" smtClean="0"/>
              <a:t>，到现在能够达到</a:t>
            </a:r>
            <a:r>
              <a:rPr lang="en-US" altLang="zh-CN" dirty="0" smtClean="0"/>
              <a:t>SOTA</a:t>
            </a:r>
            <a:r>
              <a:rPr lang="zh-CN" altLang="en-US" dirty="0" smtClean="0"/>
              <a:t>的</a:t>
            </a:r>
            <a:r>
              <a:rPr lang="en-US" altLang="zh-CN" dirty="0" smtClean="0"/>
              <a:t>SMT</a:t>
            </a:r>
            <a:r>
              <a:rPr lang="zh-CN" altLang="en-US" dirty="0" smtClean="0"/>
              <a:t>和</a:t>
            </a:r>
            <a:r>
              <a:rPr lang="en-US" altLang="zh-CN" dirty="0" smtClean="0"/>
              <a:t>NMT</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val="9631033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中英文差别</a:t>
            </a:r>
            <a:endParaRPr lang="zh-CN" altLang="en-US" dirty="0"/>
          </a:p>
        </p:txBody>
      </p:sp>
      <p:sp>
        <p:nvSpPr>
          <p:cNvPr id="3" name="内容占位符 2"/>
          <p:cNvSpPr>
            <a:spLocks noGrp="1"/>
          </p:cNvSpPr>
          <p:nvPr>
            <p:ph idx="1"/>
          </p:nvPr>
        </p:nvSpPr>
        <p:spPr/>
        <p:txBody>
          <a:bodyPr/>
          <a:lstStyle/>
          <a:p>
            <a:r>
              <a:rPr lang="zh-CN" altLang="en-US" dirty="0" smtClean="0"/>
              <a:t>中文与英文或其他字母语言有很大的不同</a:t>
            </a:r>
            <a:endParaRPr lang="en-US" altLang="zh-CN" dirty="0" smtClean="0"/>
          </a:p>
          <a:p>
            <a:pPr lvl="1"/>
            <a:r>
              <a:rPr lang="zh-CN" altLang="en-US" dirty="0" smtClean="0"/>
              <a:t>中文单词之间没有分隔符</a:t>
            </a:r>
            <a:endParaRPr lang="en-US" altLang="zh-CN" dirty="0" smtClean="0"/>
          </a:p>
          <a:p>
            <a:pPr lvl="1"/>
            <a:r>
              <a:rPr lang="zh-CN" altLang="en-US" dirty="0" smtClean="0"/>
              <a:t>汉字数量有一定的上限，共有十万多个，约</a:t>
            </a:r>
            <a:r>
              <a:rPr lang="en-US" altLang="zh-CN" dirty="0" smtClean="0"/>
              <a:t>3500</a:t>
            </a:r>
            <a:r>
              <a:rPr lang="zh-CN" altLang="en-US" dirty="0" smtClean="0"/>
              <a:t>个是常用汉字</a:t>
            </a:r>
            <a:endParaRPr lang="en-US" altLang="zh-CN" dirty="0" smtClean="0"/>
          </a:p>
          <a:p>
            <a:pPr lvl="1"/>
            <a:r>
              <a:rPr lang="zh-CN" altLang="en-US" dirty="0"/>
              <a:t>许多汉字有相似的形状和相似的</a:t>
            </a:r>
            <a:r>
              <a:rPr lang="zh-CN" altLang="en-US" dirty="0" smtClean="0"/>
              <a:t>发音</a:t>
            </a:r>
            <a:endParaRPr lang="en-US" altLang="zh-CN" dirty="0" smtClean="0"/>
          </a:p>
          <a:p>
            <a:pPr lvl="1"/>
            <a:r>
              <a:rPr lang="zh-CN" altLang="en-US" dirty="0" smtClean="0"/>
              <a:t>与字母不同，汉字的每个</a:t>
            </a:r>
            <a:r>
              <a:rPr lang="zh-CN" altLang="en-US" dirty="0"/>
              <a:t>字符都有一个</a:t>
            </a:r>
            <a:r>
              <a:rPr lang="zh-CN" altLang="en-US" dirty="0" smtClean="0"/>
              <a:t>含义</a:t>
            </a:r>
            <a:endParaRPr lang="en-US" altLang="zh-CN" dirty="0" smtClean="0"/>
          </a:p>
          <a:p>
            <a:pPr lvl="1"/>
            <a:r>
              <a:rPr lang="zh-CN" altLang="en-US" dirty="0"/>
              <a:t>单词的长度通常很短</a:t>
            </a:r>
            <a:r>
              <a:rPr lang="zh-CN" altLang="en-US" dirty="0" smtClean="0"/>
              <a:t>，通常从</a:t>
            </a:r>
            <a:r>
              <a:rPr lang="zh-CN" altLang="en-US" dirty="0"/>
              <a:t>一个字符到四个字符</a:t>
            </a:r>
            <a:r>
              <a:rPr lang="zh-CN" altLang="en-US" dirty="0" smtClean="0"/>
              <a:t>不等</a:t>
            </a:r>
            <a:endParaRPr lang="en-US" altLang="zh-CN" dirty="0" smtClean="0"/>
          </a:p>
          <a:p>
            <a:pPr lvl="1"/>
            <a:r>
              <a:rPr lang="zh-CN" altLang="en-US" dirty="0"/>
              <a:t>相同的字符或单词有时会属于不同的词性</a:t>
            </a:r>
            <a:endParaRPr lang="zh-CN" altLang="en-US" dirty="0"/>
          </a:p>
        </p:txBody>
      </p:sp>
    </p:spTree>
    <p:extLst>
      <p:ext uri="{BB962C8B-B14F-4D97-AF65-F5344CB8AC3E}">
        <p14:creationId xmlns:p14="http://schemas.microsoft.com/office/powerpoint/2010/main" val="9951569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中文纠错</a:t>
            </a:r>
            <a:endParaRPr lang="zh-CN" altLang="en-US" dirty="0"/>
          </a:p>
        </p:txBody>
      </p:sp>
      <p:sp>
        <p:nvSpPr>
          <p:cNvPr id="3" name="内容占位符 2"/>
          <p:cNvSpPr>
            <a:spLocks noGrp="1"/>
          </p:cNvSpPr>
          <p:nvPr>
            <p:ph idx="1"/>
          </p:nvPr>
        </p:nvSpPr>
        <p:spPr/>
        <p:txBody>
          <a:bodyPr/>
          <a:lstStyle/>
          <a:p>
            <a:r>
              <a:rPr lang="zh-CN" altLang="en-US" dirty="0" smtClean="0"/>
              <a:t>中文纠错可以分为中文拼写检查（</a:t>
            </a:r>
            <a:r>
              <a:rPr lang="en-US" altLang="zh-CN" dirty="0" smtClean="0"/>
              <a:t>CSC</a:t>
            </a:r>
            <a:r>
              <a:rPr lang="zh-CN" altLang="en-US" dirty="0" smtClean="0"/>
              <a:t>）和语法错误纠正（</a:t>
            </a:r>
            <a:r>
              <a:rPr lang="en-US" altLang="zh-CN" dirty="0" smtClean="0"/>
              <a:t>GEC</a:t>
            </a:r>
            <a:r>
              <a:rPr lang="zh-CN" altLang="en-US" dirty="0" smtClean="0"/>
              <a:t>），中文纠错发展相对较慢</a:t>
            </a:r>
            <a:endParaRPr lang="en-US" altLang="zh-CN" dirty="0" smtClean="0"/>
          </a:p>
          <a:p>
            <a:pPr lvl="1"/>
            <a:r>
              <a:rPr lang="zh-CN" altLang="en-US" dirty="0" smtClean="0"/>
              <a:t>大多数拼写</a:t>
            </a:r>
            <a:r>
              <a:rPr lang="zh-CN" altLang="en-US" dirty="0"/>
              <a:t>错误是由音位相似、视觉相似和语义混乱的字符引起</a:t>
            </a:r>
            <a:r>
              <a:rPr lang="zh-CN" altLang="en-US" dirty="0" smtClean="0"/>
              <a:t>的</a:t>
            </a:r>
            <a:endParaRPr lang="en-US" altLang="zh-CN" dirty="0" smtClean="0"/>
          </a:p>
          <a:p>
            <a:pPr lvl="1"/>
            <a:endParaRPr lang="en-US" altLang="zh-CN" dirty="0" smtClean="0"/>
          </a:p>
          <a:p>
            <a:pPr lvl="1"/>
            <a:r>
              <a:rPr lang="zh-CN" altLang="en-US" dirty="0" smtClean="0"/>
              <a:t>因为</a:t>
            </a:r>
            <a:r>
              <a:rPr lang="zh-CN" altLang="en-US" dirty="0"/>
              <a:t>中文的每个字符都有一个含义，所以拼写检查必须建立在上下文中，而不是在很少的单词中</a:t>
            </a:r>
            <a:r>
              <a:rPr lang="zh-CN" altLang="en-US" dirty="0" smtClean="0"/>
              <a:t>进行</a:t>
            </a:r>
            <a:endParaRPr lang="en-US" altLang="zh-CN" dirty="0" smtClean="0"/>
          </a:p>
          <a:p>
            <a:pPr lvl="1"/>
            <a:endParaRPr lang="en-US" altLang="zh-CN" dirty="0" smtClean="0"/>
          </a:p>
          <a:p>
            <a:pPr lvl="1"/>
            <a:r>
              <a:rPr lang="en-US" altLang="zh-CN" dirty="0" smtClean="0"/>
              <a:t>GEC</a:t>
            </a:r>
            <a:r>
              <a:rPr lang="zh-CN" altLang="en-US" dirty="0" smtClean="0"/>
              <a:t>中常见</a:t>
            </a:r>
            <a:r>
              <a:rPr lang="zh-CN" altLang="en-US" dirty="0"/>
              <a:t>错误类型：</a:t>
            </a:r>
            <a:r>
              <a:rPr lang="en-US" altLang="zh-CN" dirty="0"/>
              <a:t>redundant words</a:t>
            </a:r>
            <a:r>
              <a:rPr lang="zh-CN" altLang="en-US" dirty="0"/>
              <a:t>，</a:t>
            </a:r>
            <a:r>
              <a:rPr lang="en-US" altLang="zh-CN" dirty="0"/>
              <a:t>missing words</a:t>
            </a:r>
            <a:r>
              <a:rPr lang="zh-CN" altLang="en-US" dirty="0"/>
              <a:t>，</a:t>
            </a:r>
            <a:r>
              <a:rPr lang="en-US" altLang="zh-CN" dirty="0"/>
              <a:t>word selection </a:t>
            </a:r>
            <a:r>
              <a:rPr lang="en-US" altLang="zh-CN" dirty="0" err="1"/>
              <a:t>erors</a:t>
            </a:r>
            <a:r>
              <a:rPr lang="zh-CN" altLang="en-US" dirty="0"/>
              <a:t>，</a:t>
            </a:r>
            <a:r>
              <a:rPr lang="en-US" altLang="zh-CN" dirty="0"/>
              <a:t>word ordering errors</a:t>
            </a:r>
          </a:p>
          <a:p>
            <a:pPr lvl="1"/>
            <a:endParaRPr lang="en-US" altLang="zh-CN" dirty="0"/>
          </a:p>
        </p:txBody>
      </p:sp>
    </p:spTree>
    <p:extLst>
      <p:ext uri="{BB962C8B-B14F-4D97-AF65-F5344CB8AC3E}">
        <p14:creationId xmlns:p14="http://schemas.microsoft.com/office/powerpoint/2010/main" val="3834080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58458" y="293360"/>
            <a:ext cx="7729728" cy="1339366"/>
          </a:xfrm>
        </p:spPr>
        <p:txBody>
          <a:bodyPr/>
          <a:lstStyle/>
          <a:p>
            <a:r>
              <a:rPr lang="zh-CN" altLang="en-US" dirty="0" smtClean="0"/>
              <a:t>中文纠错相关</a:t>
            </a:r>
            <a:r>
              <a:rPr lang="en-US" altLang="zh-CN" dirty="0" smtClean="0"/>
              <a:t>Shared task</a:t>
            </a:r>
            <a:endParaRPr lang="zh-CN" altLang="en-US" dirty="0"/>
          </a:p>
        </p:txBody>
      </p:sp>
      <p:sp>
        <p:nvSpPr>
          <p:cNvPr id="3" name="内容占位符 2"/>
          <p:cNvSpPr>
            <a:spLocks noGrp="1"/>
          </p:cNvSpPr>
          <p:nvPr>
            <p:ph idx="1"/>
          </p:nvPr>
        </p:nvSpPr>
        <p:spPr>
          <a:xfrm>
            <a:off x="2358458" y="1966712"/>
            <a:ext cx="7729728" cy="4630858"/>
          </a:xfrm>
        </p:spPr>
        <p:txBody>
          <a:bodyPr>
            <a:normAutofit/>
          </a:bodyPr>
          <a:lstStyle/>
          <a:p>
            <a:r>
              <a:rPr lang="en-US" altLang="zh-CN" dirty="0" smtClean="0"/>
              <a:t>SIGHAN 2013-2015</a:t>
            </a:r>
          </a:p>
          <a:p>
            <a:pPr lvl="1"/>
            <a:r>
              <a:rPr lang="en-US" altLang="zh-CN" dirty="0" smtClean="0"/>
              <a:t>SIGHAN 2013</a:t>
            </a:r>
            <a:r>
              <a:rPr lang="zh-CN" altLang="en-US" dirty="0"/>
              <a:t>第一次</a:t>
            </a:r>
            <a:r>
              <a:rPr lang="zh-CN" altLang="en-US" dirty="0" smtClean="0"/>
              <a:t>为</a:t>
            </a:r>
            <a:r>
              <a:rPr lang="en-US" altLang="zh-CN" dirty="0" smtClean="0"/>
              <a:t>CSC</a:t>
            </a:r>
            <a:r>
              <a:rPr lang="zh-CN" altLang="en-US" dirty="0" smtClean="0"/>
              <a:t>提供</a:t>
            </a:r>
            <a:r>
              <a:rPr lang="zh-CN" altLang="en-US" dirty="0"/>
              <a:t>数据集作为</a:t>
            </a:r>
            <a:r>
              <a:rPr lang="en-US" altLang="zh-CN" dirty="0" smtClean="0"/>
              <a:t>benchmark</a:t>
            </a:r>
            <a:r>
              <a:rPr lang="zh-CN" altLang="en-US" dirty="0" smtClean="0"/>
              <a:t>，该任务不关心语法错误。</a:t>
            </a:r>
            <a:endParaRPr lang="en-US" altLang="zh-CN" dirty="0" smtClean="0"/>
          </a:p>
          <a:p>
            <a:pPr lvl="1"/>
            <a:r>
              <a:rPr lang="zh-CN" altLang="en-US" dirty="0" smtClean="0"/>
              <a:t>虽然有了统一的数据集，但数量仍然较小，三次任务的训练集加测试集共有约</a:t>
            </a:r>
            <a:r>
              <a:rPr lang="en-US" altLang="zh-CN" dirty="0" smtClean="0"/>
              <a:t>3,000</a:t>
            </a:r>
            <a:r>
              <a:rPr lang="zh-CN" altLang="en-US" dirty="0" smtClean="0"/>
              <a:t>篇文章</a:t>
            </a:r>
            <a:endParaRPr lang="en-US" altLang="zh-CN" dirty="0" smtClean="0"/>
          </a:p>
          <a:p>
            <a:r>
              <a:rPr lang="en-US" altLang="zh-CN" dirty="0" smtClean="0"/>
              <a:t>NLPTEA 2014-2019</a:t>
            </a:r>
          </a:p>
          <a:p>
            <a:pPr lvl="1"/>
            <a:r>
              <a:rPr lang="zh-CN" altLang="en-US" dirty="0" smtClean="0"/>
              <a:t>（可能是第一个）关于汉语</a:t>
            </a:r>
            <a:r>
              <a:rPr lang="en-US" altLang="zh-CN" dirty="0"/>
              <a:t>GEC</a:t>
            </a:r>
            <a:r>
              <a:rPr lang="zh-CN" altLang="en-US" dirty="0" smtClean="0"/>
              <a:t>的任务</a:t>
            </a:r>
            <a:endParaRPr lang="en-US" altLang="zh-CN" dirty="0" smtClean="0"/>
          </a:p>
          <a:p>
            <a:pPr lvl="1"/>
            <a:r>
              <a:rPr lang="zh-CN" altLang="en-US" dirty="0" smtClean="0"/>
              <a:t>数据量加起来约</a:t>
            </a:r>
            <a:r>
              <a:rPr lang="en-US" altLang="zh-CN" dirty="0" smtClean="0"/>
              <a:t>50,000</a:t>
            </a:r>
            <a:r>
              <a:rPr lang="zh-CN" altLang="en-US" dirty="0" smtClean="0"/>
              <a:t>条句子</a:t>
            </a:r>
            <a:endParaRPr lang="en-US" altLang="zh-CN" dirty="0" smtClean="0"/>
          </a:p>
          <a:p>
            <a:pPr lvl="1"/>
            <a:r>
              <a:rPr lang="zh-CN" altLang="en-US" dirty="0"/>
              <a:t>更偏向</a:t>
            </a:r>
            <a:r>
              <a:rPr lang="zh-CN" altLang="en-US" dirty="0" smtClean="0"/>
              <a:t>于错误检测</a:t>
            </a:r>
            <a:endParaRPr lang="en-US" altLang="zh-CN" dirty="0" smtClean="0"/>
          </a:p>
          <a:p>
            <a:r>
              <a:rPr lang="en-US" altLang="zh-CN" dirty="0" smtClean="0"/>
              <a:t>NLPCC 2018</a:t>
            </a:r>
          </a:p>
          <a:p>
            <a:pPr lvl="1"/>
            <a:r>
              <a:rPr lang="zh-CN" altLang="en-US" dirty="0" smtClean="0"/>
              <a:t>（自称第一个</a:t>
            </a:r>
            <a:r>
              <a:rPr lang="zh-CN" altLang="en-US" dirty="0"/>
              <a:t>面向普通话</a:t>
            </a:r>
            <a:r>
              <a:rPr lang="zh-CN" altLang="en-US" dirty="0" smtClean="0"/>
              <a:t>的</a:t>
            </a:r>
            <a:r>
              <a:rPr lang="en-US" altLang="zh-CN" dirty="0" smtClean="0"/>
              <a:t>GEC</a:t>
            </a:r>
            <a:r>
              <a:rPr lang="zh-CN" altLang="en-US" dirty="0" smtClean="0"/>
              <a:t>共享</a:t>
            </a:r>
            <a:r>
              <a:rPr lang="zh-CN" altLang="en-US" dirty="0"/>
              <a:t>任务</a:t>
            </a:r>
            <a:r>
              <a:rPr lang="zh-CN" altLang="en-US" dirty="0" smtClean="0"/>
              <a:t>）</a:t>
            </a:r>
            <a:endParaRPr lang="en-US" altLang="zh-CN" dirty="0" smtClean="0"/>
          </a:p>
          <a:p>
            <a:pPr lvl="1"/>
            <a:r>
              <a:rPr lang="zh-CN" altLang="en-US" dirty="0" smtClean="0"/>
              <a:t>强调了错误纠正</a:t>
            </a:r>
            <a:endParaRPr lang="en-US" altLang="zh-CN" dirty="0" smtClean="0"/>
          </a:p>
          <a:p>
            <a:pPr lvl="1"/>
            <a:r>
              <a:rPr lang="zh-CN" altLang="en-US" dirty="0" smtClean="0"/>
              <a:t>数据量有七十万个句子</a:t>
            </a:r>
            <a:endParaRPr lang="en-US" altLang="zh-CN" dirty="0"/>
          </a:p>
        </p:txBody>
      </p:sp>
    </p:spTree>
    <p:extLst>
      <p:ext uri="{BB962C8B-B14F-4D97-AF65-F5344CB8AC3E}">
        <p14:creationId xmlns:p14="http://schemas.microsoft.com/office/powerpoint/2010/main" val="41471598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纠错评价指标</a:t>
            </a:r>
            <a:endParaRPr lang="zh-CN" altLang="en-US" dirty="0"/>
          </a:p>
        </p:txBody>
      </p:sp>
      <p:sp>
        <p:nvSpPr>
          <p:cNvPr id="3" name="内容占位符 2"/>
          <p:cNvSpPr>
            <a:spLocks noGrp="1"/>
          </p:cNvSpPr>
          <p:nvPr>
            <p:ph idx="1"/>
          </p:nvPr>
        </p:nvSpPr>
        <p:spPr/>
        <p:txBody>
          <a:bodyPr/>
          <a:lstStyle/>
          <a:p>
            <a:r>
              <a:rPr lang="en-US" altLang="zh-CN" dirty="0" smtClean="0"/>
              <a:t>Precision</a:t>
            </a:r>
          </a:p>
          <a:p>
            <a:r>
              <a:rPr lang="en-US" altLang="zh-CN" dirty="0" smtClean="0"/>
              <a:t>Recall</a:t>
            </a:r>
          </a:p>
          <a:p>
            <a:r>
              <a:rPr lang="en-US" altLang="zh-CN" dirty="0" smtClean="0"/>
              <a:t>F value</a:t>
            </a:r>
          </a:p>
          <a:p>
            <a:r>
              <a:rPr lang="zh-CN" altLang="en-US" dirty="0" smtClean="0"/>
              <a:t>常用 </a:t>
            </a:r>
            <a:r>
              <a:rPr lang="en-US" altLang="zh-CN" dirty="0" smtClean="0"/>
              <a:t>F1 = Precision * Recall * 2 / (Precision + Recall)</a:t>
            </a:r>
          </a:p>
          <a:p>
            <a:r>
              <a:rPr lang="zh-CN" altLang="en-US" dirty="0" smtClean="0"/>
              <a:t>或为了强调精度的权重使用 </a:t>
            </a:r>
            <a:r>
              <a:rPr lang="en-US" altLang="zh-CN" dirty="0" smtClean="0"/>
              <a:t>F0.5 = </a:t>
            </a:r>
          </a:p>
          <a:p>
            <a:r>
              <a:rPr lang="zh-CN" altLang="en-US" dirty="0" smtClean="0"/>
              <a:t>在不同</a:t>
            </a:r>
            <a:r>
              <a:rPr lang="en-US" altLang="zh-CN" dirty="0" smtClean="0"/>
              <a:t>benchmark</a:t>
            </a:r>
            <a:r>
              <a:rPr lang="zh-CN" altLang="en-US" dirty="0" smtClean="0"/>
              <a:t>下，</a:t>
            </a:r>
            <a:r>
              <a:rPr lang="en-US" altLang="zh-CN" dirty="0" smtClean="0"/>
              <a:t>F1</a:t>
            </a:r>
            <a:r>
              <a:rPr lang="zh-CN" altLang="en-US" dirty="0" smtClean="0"/>
              <a:t>的最佳值差别较大</a:t>
            </a:r>
            <a:endParaRPr lang="zh-CN" altLang="en-US" dirty="0"/>
          </a:p>
        </p:txBody>
      </p:sp>
    </p:spTree>
    <p:extLst>
      <p:ext uri="{BB962C8B-B14F-4D97-AF65-F5344CB8AC3E}">
        <p14:creationId xmlns:p14="http://schemas.microsoft.com/office/powerpoint/2010/main" val="2615919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8554" y="443831"/>
            <a:ext cx="5361856" cy="1188720"/>
          </a:xfrm>
        </p:spPr>
        <p:txBody>
          <a:bodyPr/>
          <a:lstStyle/>
          <a:p>
            <a:r>
              <a:rPr lang="zh-CN" altLang="en-US" dirty="0" smtClean="0"/>
              <a:t>中文纠错相关方法</a:t>
            </a:r>
            <a:endParaRPr lang="zh-CN" altLang="en-US" dirty="0"/>
          </a:p>
        </p:txBody>
      </p:sp>
      <p:sp>
        <p:nvSpPr>
          <p:cNvPr id="3" name="内容占位符 2"/>
          <p:cNvSpPr>
            <a:spLocks noGrp="1"/>
          </p:cNvSpPr>
          <p:nvPr>
            <p:ph idx="1"/>
          </p:nvPr>
        </p:nvSpPr>
        <p:spPr>
          <a:xfrm>
            <a:off x="668554" y="2117183"/>
            <a:ext cx="5466028" cy="3101983"/>
          </a:xfrm>
        </p:spPr>
        <p:txBody>
          <a:bodyPr/>
          <a:lstStyle/>
          <a:p>
            <a:r>
              <a:rPr lang="en-US" altLang="zh-CN" dirty="0" smtClean="0"/>
              <a:t>SIGHAN 2015</a:t>
            </a:r>
            <a:r>
              <a:rPr lang="zh-CN" altLang="en-US" dirty="0" smtClean="0"/>
              <a:t>常被用作</a:t>
            </a:r>
            <a:r>
              <a:rPr lang="en-US" altLang="zh-CN" dirty="0" smtClean="0"/>
              <a:t>benchmark</a:t>
            </a:r>
            <a:r>
              <a:rPr lang="zh-CN" altLang="en-US" dirty="0" smtClean="0"/>
              <a:t>，在该数据集上的最高</a:t>
            </a:r>
            <a:r>
              <a:rPr lang="en-US" altLang="zh-CN" dirty="0" smtClean="0"/>
              <a:t>F1</a:t>
            </a:r>
            <a:r>
              <a:rPr lang="zh-CN" altLang="en-US" dirty="0" smtClean="0"/>
              <a:t>为</a:t>
            </a:r>
            <a:r>
              <a:rPr lang="en-US" altLang="zh-CN" dirty="0" smtClean="0"/>
              <a:t>65.28</a:t>
            </a:r>
            <a:r>
              <a:rPr lang="zh-CN" altLang="en-US" dirty="0" smtClean="0"/>
              <a:t>。</a:t>
            </a:r>
            <a:endParaRPr lang="en-US" altLang="zh-CN" dirty="0" smtClean="0"/>
          </a:p>
          <a:p>
            <a:r>
              <a:rPr lang="zh-CN" altLang="en-US" dirty="0" smtClean="0"/>
              <a:t>可以看到所有的方法都是用了混合模型，没有单独使用某一种模型就能达到较高分数的。</a:t>
            </a:r>
            <a:endParaRPr lang="en-US" altLang="zh-CN" dirty="0" smtClean="0"/>
          </a:p>
          <a:p>
            <a:r>
              <a:rPr lang="zh-CN" altLang="en-US" dirty="0"/>
              <a:t>得益于</a:t>
            </a:r>
            <a:r>
              <a:rPr lang="zh-CN" altLang="en-US" dirty="0" smtClean="0"/>
              <a:t>近几年预训练技术的发展，将</a:t>
            </a:r>
            <a:r>
              <a:rPr lang="en-US" altLang="zh-CN" dirty="0" smtClean="0"/>
              <a:t>Pre-train</a:t>
            </a:r>
            <a:r>
              <a:rPr lang="zh-CN" altLang="en-US" dirty="0" smtClean="0"/>
              <a:t>加入到纠错中来也能得到很好的效果。</a:t>
            </a:r>
            <a:endParaRPr lang="en-US" altLang="zh-CN" dirty="0" smtClean="0"/>
          </a:p>
          <a:p>
            <a:r>
              <a:rPr lang="zh-CN" altLang="en-US" dirty="0"/>
              <a:t>排名靠</a:t>
            </a:r>
            <a:r>
              <a:rPr lang="zh-CN" altLang="en-US" dirty="0" smtClean="0"/>
              <a:t>前的模型一般都基于</a:t>
            </a:r>
            <a:r>
              <a:rPr lang="en-US" altLang="zh-CN" dirty="0" smtClean="0"/>
              <a:t>Seq2seq</a:t>
            </a:r>
            <a:r>
              <a:rPr lang="zh-CN" altLang="en-US" dirty="0" smtClean="0"/>
              <a:t>模型</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747869706"/>
              </p:ext>
            </p:extLst>
          </p:nvPr>
        </p:nvGraphicFramePr>
        <p:xfrm>
          <a:off x="6863787" y="205606"/>
          <a:ext cx="4710896" cy="6274525"/>
        </p:xfrm>
        <a:graphic>
          <a:graphicData uri="http://schemas.openxmlformats.org/drawingml/2006/table">
            <a:tbl>
              <a:tblPr/>
              <a:tblGrid>
                <a:gridCol w="3595159">
                  <a:extLst>
                    <a:ext uri="{9D8B030D-6E8A-4147-A177-3AD203B41FA5}">
                      <a16:colId xmlns:a16="http://schemas.microsoft.com/office/drawing/2014/main" val="3393111147"/>
                    </a:ext>
                  </a:extLst>
                </a:gridCol>
                <a:gridCol w="1115737">
                  <a:extLst>
                    <a:ext uri="{9D8B030D-6E8A-4147-A177-3AD203B41FA5}">
                      <a16:colId xmlns:a16="http://schemas.microsoft.com/office/drawing/2014/main" val="656868879"/>
                    </a:ext>
                  </a:extLst>
                </a:gridCol>
              </a:tblGrid>
              <a:tr h="360952">
                <a:tc>
                  <a:txBody>
                    <a:bodyPr/>
                    <a:lstStyle/>
                    <a:p>
                      <a:pPr algn="l"/>
                      <a:r>
                        <a:rPr lang="en-US" sz="2000" b="1" dirty="0">
                          <a:effectLst/>
                        </a:rPr>
                        <a:t>Model</a:t>
                      </a:r>
                    </a:p>
                  </a:txBody>
                  <a:tcPr marL="29739" marR="29739" marT="13726" marB="13726"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sz="2000" b="1">
                          <a:effectLst/>
                        </a:rPr>
                        <a:t>Correction F1</a:t>
                      </a:r>
                    </a:p>
                  </a:txBody>
                  <a:tcPr marL="29739" marR="29739" marT="13726" marB="13726"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287726373"/>
                  </a:ext>
                </a:extLst>
              </a:tr>
              <a:tr h="733158">
                <a:tc>
                  <a:txBody>
                    <a:bodyPr/>
                    <a:lstStyle/>
                    <a:p>
                      <a:pPr algn="l"/>
                      <a:r>
                        <a:rPr lang="en-US" sz="2000" dirty="0">
                          <a:effectLst/>
                        </a:rPr>
                        <a:t>Pre-train + Sequence labeling + Masked LM</a:t>
                      </a:r>
                    </a:p>
                  </a:txBody>
                  <a:tcPr marL="29739" marR="29739" marT="13726" marB="13726"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2000" dirty="0">
                          <a:effectLst/>
                        </a:rPr>
                        <a:t>65.28</a:t>
                      </a:r>
                    </a:p>
                  </a:txBody>
                  <a:tcPr marL="29739" marR="29739" marT="13726" marB="13726"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059105619"/>
                  </a:ext>
                </a:extLst>
              </a:tr>
              <a:tr h="1206152">
                <a:tc>
                  <a:txBody>
                    <a:bodyPr/>
                    <a:lstStyle/>
                    <a:p>
                      <a:pPr algn="l"/>
                      <a:r>
                        <a:rPr lang="en-US" sz="2000" dirty="0">
                          <a:effectLst/>
                        </a:rPr>
                        <a:t>Pointer Networks + Seq2seq + </a:t>
                      </a:r>
                      <a:r>
                        <a:rPr lang="en-US" sz="2000" dirty="0" err="1">
                          <a:effectLst/>
                        </a:rPr>
                        <a:t>Confusionset</a:t>
                      </a:r>
                      <a:r>
                        <a:rPr lang="en-US" sz="2000" dirty="0">
                          <a:effectLst/>
                        </a:rPr>
                        <a:t>-guided copy mechanism</a:t>
                      </a:r>
                    </a:p>
                  </a:txBody>
                  <a:tcPr marL="29739" marR="29739" marT="13726" marB="13726"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2000" dirty="0">
                          <a:effectLst/>
                        </a:rPr>
                        <a:t>64.9</a:t>
                      </a:r>
                    </a:p>
                  </a:txBody>
                  <a:tcPr marL="29739" marR="29739" marT="13726" marB="13726"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905504567"/>
                  </a:ext>
                </a:extLst>
              </a:tr>
              <a:tr h="1206152">
                <a:tc>
                  <a:txBody>
                    <a:bodyPr/>
                    <a:lstStyle/>
                    <a:p>
                      <a:pPr algn="l"/>
                      <a:r>
                        <a:rPr lang="en-US" sz="2000" dirty="0">
                          <a:effectLst/>
                        </a:rPr>
                        <a:t>DAE-decoder + Pre-train + Masked-LM + Character similarity</a:t>
                      </a:r>
                    </a:p>
                  </a:txBody>
                  <a:tcPr marL="29739" marR="29739" marT="13726" marB="13726"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2000" dirty="0">
                          <a:effectLst/>
                        </a:rPr>
                        <a:t>62.6</a:t>
                      </a:r>
                    </a:p>
                  </a:txBody>
                  <a:tcPr marL="29739" marR="29739" marT="13726" marB="13726"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874796613"/>
                  </a:ext>
                </a:extLst>
              </a:tr>
              <a:tr h="1230694">
                <a:tc>
                  <a:txBody>
                    <a:bodyPr/>
                    <a:lstStyle/>
                    <a:p>
                      <a:pPr algn="l"/>
                      <a:r>
                        <a:rPr lang="en-US" sz="2000" dirty="0">
                          <a:effectLst/>
                        </a:rPr>
                        <a:t>Candidate Generation + Candidate Re-ranking + Global Decision Making</a:t>
                      </a:r>
                    </a:p>
                  </a:txBody>
                  <a:tcPr marL="29739" marR="29739" marT="13726" marB="13726"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2000" dirty="0">
                          <a:effectLst/>
                        </a:rPr>
                        <a:t>62.54</a:t>
                      </a:r>
                    </a:p>
                  </a:txBody>
                  <a:tcPr marL="29739" marR="29739" marT="13726" marB="13726"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4274601702"/>
                  </a:ext>
                </a:extLst>
              </a:tr>
              <a:tr h="1261317">
                <a:tc>
                  <a:txBody>
                    <a:bodyPr/>
                    <a:lstStyle/>
                    <a:p>
                      <a:pPr algn="l"/>
                      <a:r>
                        <a:rPr lang="en-US" sz="2000" dirty="0">
                          <a:effectLst/>
                        </a:rPr>
                        <a:t>Data generation (OCR + ASR) + Sequence labeling + </a:t>
                      </a:r>
                      <a:r>
                        <a:rPr lang="en-US" sz="2000" dirty="0" err="1">
                          <a:effectLst/>
                        </a:rPr>
                        <a:t>BiLSTM</a:t>
                      </a:r>
                      <a:endParaRPr lang="en-US" sz="2000" dirty="0">
                        <a:effectLst/>
                      </a:endParaRP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2000" dirty="0">
                          <a:effectLst/>
                        </a:rPr>
                        <a:t>56.3</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733704839"/>
                  </a:ext>
                </a:extLst>
              </a:tr>
            </a:tbl>
          </a:graphicData>
        </a:graphic>
      </p:graphicFrame>
    </p:spTree>
    <p:extLst>
      <p:ext uri="{BB962C8B-B14F-4D97-AF65-F5344CB8AC3E}">
        <p14:creationId xmlns:p14="http://schemas.microsoft.com/office/powerpoint/2010/main" val="2765031826"/>
      </p:ext>
    </p:extLst>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TM02900720[[fn=积分]]</Template>
  <TotalTime>527</TotalTime>
  <Words>1022</Words>
  <Application>Microsoft Office PowerPoint</Application>
  <PresentationFormat>宽屏</PresentationFormat>
  <Paragraphs>120</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14</vt:i4>
      </vt:variant>
    </vt:vector>
  </HeadingPairs>
  <TitlesOfParts>
    <vt:vector size="23" baseType="lpstr">
      <vt:lpstr>华文中宋</vt:lpstr>
      <vt:lpstr>宋体</vt:lpstr>
      <vt:lpstr>Arial</vt:lpstr>
      <vt:lpstr>Calibri</vt:lpstr>
      <vt:lpstr>Calibri Light</vt:lpstr>
      <vt:lpstr>Gill Sans MT</vt:lpstr>
      <vt:lpstr>Wingdings 2</vt:lpstr>
      <vt:lpstr>HDOfficeLightV0</vt:lpstr>
      <vt:lpstr>Parcel</vt:lpstr>
      <vt:lpstr>中文文本纠错相关介绍</vt:lpstr>
      <vt:lpstr>概述</vt:lpstr>
      <vt:lpstr>纠错任务</vt:lpstr>
      <vt:lpstr>英文纠错</vt:lpstr>
      <vt:lpstr>中英文差别</vt:lpstr>
      <vt:lpstr>中文纠错</vt:lpstr>
      <vt:lpstr>中文纠错相关Shared task</vt:lpstr>
      <vt:lpstr>纠错评价指标</vt:lpstr>
      <vt:lpstr>中文纠错相关方法</vt:lpstr>
      <vt:lpstr>中文纠错相关方法</vt:lpstr>
      <vt:lpstr>中文纠错相关方法</vt:lpstr>
      <vt:lpstr>中文纠错相关方法</vt:lpstr>
      <vt:lpstr>中文纠错相关方法</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中文文本纠错相关技术</dc:title>
  <dc:creator>DELL</dc:creator>
  <cp:lastModifiedBy>李 傲龍</cp:lastModifiedBy>
  <cp:revision>34</cp:revision>
  <dcterms:created xsi:type="dcterms:W3CDTF">2020-07-19T14:44:53Z</dcterms:created>
  <dcterms:modified xsi:type="dcterms:W3CDTF">2020-07-20T00:59:51Z</dcterms:modified>
</cp:coreProperties>
</file>