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34" r:id="rId2"/>
  </p:sldMasterIdLst>
  <p:sldIdLst>
    <p:sldId id="256" r:id="rId3"/>
    <p:sldId id="257" r:id="rId4"/>
    <p:sldId id="258" r:id="rId5"/>
    <p:sldId id="261" r:id="rId6"/>
    <p:sldId id="262" r:id="rId7"/>
    <p:sldId id="263" r:id="rId8"/>
    <p:sldId id="272" r:id="rId9"/>
    <p:sldId id="264" r:id="rId10"/>
    <p:sldId id="266" r:id="rId11"/>
    <p:sldId id="267" r:id="rId12"/>
    <p:sldId id="265" r:id="rId13"/>
    <p:sldId id="268" r:id="rId14"/>
    <p:sldId id="271" r:id="rId15"/>
    <p:sldId id="270"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7281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81002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828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285958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5111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514118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09869738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2434108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6692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298691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4262333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762715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8AE6406-1AA9-466A-BB26-4173F06B2034}" type="datetimeFigureOut">
              <a:rPr lang="zh-CN" altLang="en-US" smtClean="0"/>
              <a:t>2020/7/21</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59156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18512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021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6183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6500817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26155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45186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7643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9234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27865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9416709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4624968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E403-7238-4AA4-AF12-EB6CABEEEA2B}"/>
              </a:ext>
            </a:extLst>
          </p:cNvPr>
          <p:cNvSpPr>
            <a:spLocks noGrp="1"/>
          </p:cNvSpPr>
          <p:nvPr>
            <p:ph type="ctrTitle"/>
          </p:nvPr>
        </p:nvSpPr>
        <p:spPr/>
        <p:txBody>
          <a:bodyPr/>
          <a:lstStyle/>
          <a:p>
            <a:pPr algn="r"/>
            <a:r>
              <a:rPr lang="zh-CN" altLang="en-US" dirty="0"/>
              <a:t>智能写作课题报告</a:t>
            </a:r>
            <a:br>
              <a:rPr lang="en-US" altLang="zh-CN" dirty="0"/>
            </a:br>
            <a:br>
              <a:rPr lang="en-US" altLang="zh-CN" sz="2000" dirty="0"/>
            </a:br>
            <a:r>
              <a:rPr lang="en-US" altLang="zh-CN" sz="2000" dirty="0"/>
              <a:t>——</a:t>
            </a:r>
            <a:r>
              <a:rPr lang="zh-CN" altLang="en-US" sz="2000" dirty="0"/>
              <a:t>中文纠错技术调研</a:t>
            </a:r>
            <a:endParaRPr lang="zh-CN" altLang="en-US" dirty="0"/>
          </a:p>
        </p:txBody>
      </p:sp>
      <p:sp>
        <p:nvSpPr>
          <p:cNvPr id="3" name="副标题 2">
            <a:extLst>
              <a:ext uri="{FF2B5EF4-FFF2-40B4-BE49-F238E27FC236}">
                <a16:creationId xmlns:a16="http://schemas.microsoft.com/office/drawing/2014/main" id="{B42BCAF8-2816-43EE-93E7-533577C13933}"/>
              </a:ext>
            </a:extLst>
          </p:cNvPr>
          <p:cNvSpPr>
            <a:spLocks noGrp="1"/>
          </p:cNvSpPr>
          <p:nvPr>
            <p:ph type="subTitle" idx="1"/>
          </p:nvPr>
        </p:nvSpPr>
        <p:spPr/>
        <p:txBody>
          <a:bodyPr>
            <a:normAutofit/>
          </a:bodyPr>
          <a:lstStyle/>
          <a:p>
            <a:r>
              <a:rPr lang="zh-CN" altLang="en-US" dirty="0"/>
              <a:t>报告人：李英豪</a:t>
            </a:r>
            <a:endParaRPr lang="en-US" altLang="zh-CN" dirty="0"/>
          </a:p>
          <a:p>
            <a:r>
              <a:rPr lang="zh-CN" altLang="en-US" dirty="0"/>
              <a:t>报告时间：</a:t>
            </a:r>
            <a:r>
              <a:rPr lang="en-US" altLang="zh-CN" dirty="0"/>
              <a:t>2020.7.21</a:t>
            </a:r>
            <a:endParaRPr lang="zh-CN" altLang="en-US" dirty="0"/>
          </a:p>
        </p:txBody>
      </p:sp>
    </p:spTree>
    <p:extLst>
      <p:ext uri="{BB962C8B-B14F-4D97-AF65-F5344CB8AC3E}">
        <p14:creationId xmlns:p14="http://schemas.microsoft.com/office/powerpoint/2010/main" val="421981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0"/>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en-US" altLang="zh-CN" dirty="0"/>
              <a:t>NLPCC 2018</a:t>
            </a:r>
            <a:r>
              <a:rPr lang="zh-CN" altLang="en-US" dirty="0"/>
              <a:t>的数据量较大，虽然如此，其</a:t>
            </a:r>
            <a:r>
              <a:rPr lang="en-US" altLang="zh-CN" dirty="0"/>
              <a:t>F0.5</a:t>
            </a:r>
            <a:r>
              <a:rPr lang="zh-CN" altLang="en-US" dirty="0"/>
              <a:t>值仍然较低</a:t>
            </a:r>
            <a:endParaRPr lang="en-US" altLang="zh-CN" dirty="0"/>
          </a:p>
          <a:p>
            <a:endParaRPr lang="en-US" altLang="zh-CN" dirty="0"/>
          </a:p>
          <a:p>
            <a:r>
              <a:rPr lang="zh-CN" altLang="en-US" dirty="0"/>
              <a:t>在该数据集上使用的模型也多是基于</a:t>
            </a:r>
            <a:r>
              <a:rPr lang="en-US" altLang="zh-CN" dirty="0"/>
              <a:t>seq2seq</a:t>
            </a:r>
            <a:r>
              <a:rPr lang="zh-CN" altLang="en-US" dirty="0"/>
              <a:t>或基于</a:t>
            </a:r>
            <a:r>
              <a:rPr lang="en-US" altLang="zh-CN" dirty="0"/>
              <a:t>SMT</a:t>
            </a:r>
            <a:r>
              <a:rPr lang="zh-CN" altLang="en-US" dirty="0"/>
              <a:t>和</a:t>
            </a:r>
            <a:r>
              <a:rPr lang="en-US" altLang="zh-CN" dirty="0"/>
              <a:t>NMT</a:t>
            </a:r>
            <a:r>
              <a:rPr lang="zh-CN" altLang="en-US" dirty="0"/>
              <a:t>的混合模型</a:t>
            </a:r>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8358436"/>
              </p:ext>
            </p:extLst>
          </p:nvPr>
        </p:nvGraphicFramePr>
        <p:xfrm>
          <a:off x="7002720" y="443830"/>
          <a:ext cx="4340469" cy="6084291"/>
        </p:xfrm>
        <a:graphic>
          <a:graphicData uri="http://schemas.openxmlformats.org/drawingml/2006/table">
            <a:tbl>
              <a:tblPr/>
              <a:tblGrid>
                <a:gridCol w="3087501">
                  <a:extLst>
                    <a:ext uri="{9D8B030D-6E8A-4147-A177-3AD203B41FA5}">
                      <a16:colId xmlns:a16="http://schemas.microsoft.com/office/drawing/2014/main" val="754899385"/>
                    </a:ext>
                  </a:extLst>
                </a:gridCol>
                <a:gridCol w="1252968">
                  <a:extLst>
                    <a:ext uri="{9D8B030D-6E8A-4147-A177-3AD203B41FA5}">
                      <a16:colId xmlns:a16="http://schemas.microsoft.com/office/drawing/2014/main" val="4239655509"/>
                    </a:ext>
                  </a:extLst>
                </a:gridCol>
              </a:tblGrid>
              <a:tr h="605718">
                <a:tc>
                  <a:txBody>
                    <a:bodyPr/>
                    <a:lstStyle/>
                    <a:p>
                      <a:pPr algn="l"/>
                      <a:r>
                        <a:rPr lang="en-US" sz="2800" b="1">
                          <a:effectLst/>
                        </a:rPr>
                        <a:t>Model</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800" b="1" dirty="0">
                          <a:effectLst/>
                        </a:rPr>
                        <a:t>F0.5</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03499703"/>
                  </a:ext>
                </a:extLst>
              </a:tr>
              <a:tr h="1651838">
                <a:tc>
                  <a:txBody>
                    <a:bodyPr/>
                    <a:lstStyle/>
                    <a:p>
                      <a:pPr algn="l"/>
                      <a:r>
                        <a:rPr lang="en-US" sz="2800" dirty="0">
                          <a:effectLst/>
                        </a:rPr>
                        <a:t>CNN seq2seq + Pre-train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a:effectLst/>
                        </a:rPr>
                        <a:t>30.57</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2253130"/>
                  </a:ext>
                </a:extLst>
              </a:tr>
              <a:tr h="2174897">
                <a:tc>
                  <a:txBody>
                    <a:bodyPr/>
                    <a:lstStyle/>
                    <a:p>
                      <a:pPr algn="l"/>
                      <a:r>
                        <a:rPr lang="en-US" sz="2800">
                          <a:effectLst/>
                        </a:rPr>
                        <a:t>seq2seq + LM (spelling error) + NMT (GEC)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800">
                          <a:effectLst/>
                        </a:rPr>
                        <a:t>29.91</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4812574"/>
                  </a:ext>
                </a:extLst>
              </a:tr>
              <a:tr h="1651838">
                <a:tc>
                  <a:txBody>
                    <a:bodyPr/>
                    <a:lstStyle/>
                    <a:p>
                      <a:pPr algn="l"/>
                      <a:r>
                        <a:rPr lang="en-US" sz="2800">
                          <a:effectLst/>
                        </a:rPr>
                        <a:t>rule + SMT + NMT(LSTM)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dirty="0">
                          <a:effectLst/>
                        </a:rPr>
                        <a:t>29.36</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49612995"/>
                  </a:ext>
                </a:extLst>
              </a:tr>
            </a:tbl>
          </a:graphicData>
        </a:graphic>
      </p:graphicFrame>
    </p:spTree>
    <p:extLst>
      <p:ext uri="{BB962C8B-B14F-4D97-AF65-F5344CB8AC3E}">
        <p14:creationId xmlns:p14="http://schemas.microsoft.com/office/powerpoint/2010/main" val="2805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因为语料库一直是制约</a:t>
            </a:r>
            <a:r>
              <a:rPr lang="en-US" altLang="zh-CN" dirty="0"/>
              <a:t>NLP</a:t>
            </a:r>
            <a:r>
              <a:rPr lang="zh-CN" altLang="en-US" dirty="0"/>
              <a:t>发展的一个瓶颈，在纠错任务上更是如此。</a:t>
            </a:r>
            <a:endParaRPr lang="en-US" altLang="zh-CN" dirty="0"/>
          </a:p>
          <a:p>
            <a:endParaRPr lang="en-US" altLang="zh-CN" dirty="0"/>
          </a:p>
          <a:p>
            <a:r>
              <a:rPr lang="zh-CN" altLang="en-US" dirty="0"/>
              <a:t>所以有一些针对数据增强来生成更大语料库从而得到更好性能的方法，如：</a:t>
            </a:r>
            <a:endParaRPr lang="en-US" altLang="zh-CN" dirty="0"/>
          </a:p>
          <a:p>
            <a:pPr lvl="1"/>
            <a:r>
              <a:rPr lang="zh-CN" altLang="en-US" dirty="0"/>
              <a:t>（</a:t>
            </a:r>
            <a:r>
              <a:rPr lang="en-US" altLang="zh-CN" dirty="0" err="1"/>
              <a:t>Dingmin</a:t>
            </a:r>
            <a:r>
              <a:rPr lang="en-US" altLang="zh-CN" dirty="0"/>
              <a:t> </a:t>
            </a:r>
            <a:r>
              <a:rPr lang="en-US" altLang="zh-CN" dirty="0" err="1"/>
              <a:t>wang</a:t>
            </a:r>
            <a:r>
              <a:rPr lang="zh-CN" altLang="en-US" dirty="0"/>
              <a:t>，</a:t>
            </a:r>
            <a:r>
              <a:rPr lang="en-US" altLang="zh-CN" dirty="0"/>
              <a:t>2018</a:t>
            </a:r>
            <a:r>
              <a:rPr lang="zh-CN" altLang="en-US" dirty="0"/>
              <a:t>）使用基于</a:t>
            </a:r>
            <a:r>
              <a:rPr lang="en-US" altLang="zh-CN" dirty="0"/>
              <a:t>OCR</a:t>
            </a:r>
            <a:r>
              <a:rPr lang="zh-CN" altLang="en-US" dirty="0"/>
              <a:t>和</a:t>
            </a:r>
            <a:r>
              <a:rPr lang="en-US" altLang="zh-CN" dirty="0"/>
              <a:t>ASR</a:t>
            </a:r>
            <a:r>
              <a:rPr lang="zh-CN" altLang="en-US" dirty="0"/>
              <a:t>的方法，通过替换视觉和语音上相似的字符来生成标记的拼写错误，从而生成更大的</a:t>
            </a:r>
            <a:r>
              <a:rPr lang="en-US" altLang="zh-CN" dirty="0"/>
              <a:t>CSC</a:t>
            </a:r>
            <a:r>
              <a:rPr lang="zh-CN" altLang="en-US" dirty="0"/>
              <a:t>语料库。</a:t>
            </a:r>
            <a:endParaRPr lang="en-US" altLang="zh-CN" dirty="0"/>
          </a:p>
          <a:p>
            <a:pPr lvl="1"/>
            <a:r>
              <a:rPr lang="zh-CN" altLang="en-US" dirty="0"/>
              <a:t>（</a:t>
            </a:r>
            <a:r>
              <a:rPr lang="en-US" altLang="zh-CN" dirty="0" err="1"/>
              <a:t>Jianyong</a:t>
            </a:r>
            <a:r>
              <a:rPr lang="en-US" altLang="zh-CN" dirty="0"/>
              <a:t> </a:t>
            </a:r>
            <a:r>
              <a:rPr lang="en-US" altLang="zh-CN" dirty="0" err="1"/>
              <a:t>Duan</a:t>
            </a:r>
            <a:r>
              <a:rPr lang="en-US" altLang="zh-CN" dirty="0"/>
              <a:t> and Pan</a:t>
            </a:r>
            <a:r>
              <a:rPr lang="zh-CN" altLang="en-US" dirty="0"/>
              <a:t>，</a:t>
            </a:r>
            <a:r>
              <a:rPr lang="en-US" altLang="zh-CN" dirty="0"/>
              <a:t>2019</a:t>
            </a:r>
            <a:r>
              <a:rPr lang="zh-CN" altLang="en-US" dirty="0"/>
              <a:t>）提出了基于输入法自动构建</a:t>
            </a:r>
            <a:r>
              <a:rPr lang="en-US" altLang="zh-CN" dirty="0"/>
              <a:t>CSC</a:t>
            </a:r>
            <a:r>
              <a:rPr lang="zh-CN" altLang="en-US" dirty="0"/>
              <a:t>语料库。</a:t>
            </a:r>
          </a:p>
        </p:txBody>
      </p:sp>
    </p:spTree>
    <p:extLst>
      <p:ext uri="{BB962C8B-B14F-4D97-AF65-F5344CB8AC3E}">
        <p14:creationId xmlns:p14="http://schemas.microsoft.com/office/powerpoint/2010/main" val="13636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除了模型框架外，还有一些常用到的特征，如：</a:t>
            </a:r>
            <a:endParaRPr lang="en-US" altLang="zh-CN" dirty="0"/>
          </a:p>
          <a:p>
            <a:pPr lvl="1"/>
            <a:endParaRPr lang="en-US" altLang="zh-CN" dirty="0"/>
          </a:p>
          <a:p>
            <a:pPr lvl="1"/>
            <a:r>
              <a:rPr lang="en-US" altLang="zh-CN" dirty="0"/>
              <a:t>Edit distance</a:t>
            </a:r>
          </a:p>
          <a:p>
            <a:pPr lvl="1"/>
            <a:r>
              <a:rPr lang="en-US" altLang="zh-CN" dirty="0"/>
              <a:t>Confusion set</a:t>
            </a:r>
          </a:p>
          <a:p>
            <a:pPr lvl="1"/>
            <a:r>
              <a:rPr lang="en-US" altLang="zh-CN" dirty="0"/>
              <a:t>Dictionary</a:t>
            </a:r>
          </a:p>
          <a:p>
            <a:pPr lvl="1"/>
            <a:r>
              <a:rPr lang="en-US" altLang="zh-CN" dirty="0"/>
              <a:t>Character similarity</a:t>
            </a:r>
            <a:endParaRPr lang="zh-CN" altLang="en-US" dirty="0"/>
          </a:p>
        </p:txBody>
      </p:sp>
    </p:spTree>
    <p:extLst>
      <p:ext uri="{BB962C8B-B14F-4D97-AF65-F5344CB8AC3E}">
        <p14:creationId xmlns:p14="http://schemas.microsoft.com/office/powerpoint/2010/main" val="824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618F5-C6DA-4AEF-A614-9A68B3964B8F}"/>
              </a:ext>
            </a:extLst>
          </p:cNvPr>
          <p:cNvSpPr>
            <a:spLocks noGrp="1"/>
          </p:cNvSpPr>
          <p:nvPr>
            <p:ph type="title"/>
          </p:nvPr>
        </p:nvSpPr>
        <p:spPr>
          <a:xfrm>
            <a:off x="1955800" y="964692"/>
            <a:ext cx="8140700" cy="1188720"/>
          </a:xfrm>
        </p:spPr>
        <p:txBody>
          <a:bodyPr>
            <a:normAutofit fontScale="90000"/>
          </a:bodyPr>
          <a:lstStyle/>
          <a:p>
            <a:r>
              <a:rPr lang="en-US" altLang="zh-CN" cap="none" dirty="0"/>
              <a:t>ACL 2020</a:t>
            </a:r>
            <a:br>
              <a:rPr lang="en-US" altLang="zh-CN" cap="none" dirty="0"/>
            </a:br>
            <a:r>
              <a:rPr lang="en-US" altLang="zh-CN" cap="none" dirty="0"/>
              <a:t> Spelling Error Correction with Soft-Masked BERT</a:t>
            </a:r>
            <a:endParaRPr lang="zh-CN" altLang="en-US" cap="none" dirty="0"/>
          </a:p>
        </p:txBody>
      </p:sp>
      <p:sp>
        <p:nvSpPr>
          <p:cNvPr id="3" name="内容占位符 2">
            <a:extLst>
              <a:ext uri="{FF2B5EF4-FFF2-40B4-BE49-F238E27FC236}">
                <a16:creationId xmlns:a16="http://schemas.microsoft.com/office/drawing/2014/main" id="{1EE10D71-FAE1-442A-B1C2-EF9226F45C2E}"/>
              </a:ext>
            </a:extLst>
          </p:cNvPr>
          <p:cNvSpPr>
            <a:spLocks noGrp="1"/>
          </p:cNvSpPr>
          <p:nvPr>
            <p:ph idx="1"/>
          </p:nvPr>
        </p:nvSpPr>
        <p:spPr/>
        <p:txBody>
          <a:bodyPr/>
          <a:lstStyle/>
          <a:p>
            <a:r>
              <a:rPr lang="en-US" altLang="zh-CN" dirty="0"/>
              <a:t>Soft-Masked BERT</a:t>
            </a:r>
            <a:r>
              <a:rPr lang="zh-CN" altLang="en-US" dirty="0"/>
              <a:t>包括两部分：</a:t>
            </a:r>
            <a:endParaRPr lang="en-US" altLang="zh-CN" dirty="0"/>
          </a:p>
          <a:p>
            <a:pPr lvl="1"/>
            <a:r>
              <a:rPr lang="zh-CN" altLang="en-US" dirty="0"/>
              <a:t>检测网络：</a:t>
            </a:r>
            <a:r>
              <a:rPr lang="en-US" altLang="zh-CN" dirty="0"/>
              <a:t>Bi-GRU</a:t>
            </a:r>
            <a:r>
              <a:rPr lang="zh-CN" altLang="en-US" dirty="0"/>
              <a:t>网络，预测每个字符是错误的概率，然后利用概率对嵌入的特征进行</a:t>
            </a:r>
            <a:r>
              <a:rPr lang="en-US" altLang="zh-CN" dirty="0"/>
              <a:t>soft-masked</a:t>
            </a:r>
            <a:r>
              <a:rPr lang="zh-CN" altLang="en-US" dirty="0"/>
              <a:t>，即概率等于</a:t>
            </a:r>
            <a:r>
              <a:rPr lang="en-US" altLang="zh-CN" dirty="0"/>
              <a:t>1</a:t>
            </a:r>
            <a:r>
              <a:rPr lang="zh-CN" altLang="en-US" dirty="0"/>
              <a:t>时，</a:t>
            </a:r>
            <a:r>
              <a:rPr lang="en-US" altLang="zh-CN" dirty="0"/>
              <a:t>soft-masked</a:t>
            </a:r>
            <a:r>
              <a:rPr lang="zh-CN" altLang="en-US" dirty="0"/>
              <a:t>即为传统的</a:t>
            </a:r>
            <a:r>
              <a:rPr lang="en-US" altLang="zh-CN" dirty="0"/>
              <a:t>”hard-masked”</a:t>
            </a:r>
            <a:r>
              <a:rPr lang="zh-CN" altLang="en-US" dirty="0"/>
              <a:t>。</a:t>
            </a:r>
            <a:endParaRPr lang="en-US" altLang="zh-CN" dirty="0"/>
          </a:p>
          <a:p>
            <a:pPr lvl="1"/>
            <a:r>
              <a:rPr lang="zh-CN" altLang="en-US" dirty="0"/>
              <a:t>纠正网络：基于</a:t>
            </a:r>
            <a:r>
              <a:rPr lang="en-US" altLang="zh-CN" dirty="0"/>
              <a:t>BERT</a:t>
            </a:r>
            <a:r>
              <a:rPr lang="zh-CN" altLang="en-US" dirty="0"/>
              <a:t>端到端联合训练，使模型在检测网络的帮助下学习正确的纠错上下文。</a:t>
            </a:r>
            <a:endParaRPr lang="en-US" altLang="zh-CN" dirty="0"/>
          </a:p>
          <a:p>
            <a:r>
              <a:rPr lang="zh-CN" altLang="en-US" dirty="0"/>
              <a:t>在</a:t>
            </a:r>
            <a:r>
              <a:rPr lang="en-US" altLang="zh-CN" dirty="0"/>
              <a:t>SIGHAN 2015</a:t>
            </a:r>
            <a:r>
              <a:rPr lang="zh-CN" altLang="en-US" dirty="0"/>
              <a:t>上</a:t>
            </a:r>
            <a:r>
              <a:rPr lang="en-US" altLang="zh-CN" dirty="0"/>
              <a:t>F1</a:t>
            </a:r>
            <a:r>
              <a:rPr lang="zh-CN" altLang="en-US" dirty="0"/>
              <a:t>值达</a:t>
            </a:r>
            <a:r>
              <a:rPr lang="en-US" altLang="zh-CN" dirty="0"/>
              <a:t>66.4</a:t>
            </a:r>
          </a:p>
        </p:txBody>
      </p:sp>
    </p:spTree>
    <p:extLst>
      <p:ext uri="{BB962C8B-B14F-4D97-AF65-F5344CB8AC3E}">
        <p14:creationId xmlns:p14="http://schemas.microsoft.com/office/powerpoint/2010/main" val="99667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3D88-6B61-4F95-B602-76927ACCE7EC}"/>
              </a:ext>
            </a:extLst>
          </p:cNvPr>
          <p:cNvSpPr>
            <a:spLocks noGrp="1"/>
          </p:cNvSpPr>
          <p:nvPr>
            <p:ph type="title"/>
          </p:nvPr>
        </p:nvSpPr>
        <p:spPr>
          <a:xfrm>
            <a:off x="1040167" y="964692"/>
            <a:ext cx="10111666" cy="1188720"/>
          </a:xfrm>
        </p:spPr>
        <p:txBody>
          <a:bodyPr>
            <a:normAutofit fontScale="90000"/>
          </a:bodyPr>
          <a:lstStyle/>
          <a:p>
            <a:r>
              <a:rPr lang="en-US" altLang="zh-CN" cap="none" dirty="0"/>
              <a:t>ACL 2020 </a:t>
            </a:r>
            <a:br>
              <a:rPr lang="en-US" altLang="zh-CN" cap="none" dirty="0"/>
            </a:br>
            <a:r>
              <a:rPr lang="en-US" altLang="zh-CN" cap="none" dirty="0" err="1"/>
              <a:t>SpellGCN</a:t>
            </a:r>
            <a:r>
              <a:rPr lang="en-US" altLang="zh-CN" cap="none" dirty="0"/>
              <a:t>: Incorporating Phonological and Visual Similarities into Language Models for Chinese Spelling Check</a:t>
            </a:r>
            <a:endParaRPr lang="zh-CN" altLang="en-US" cap="none" dirty="0"/>
          </a:p>
        </p:txBody>
      </p:sp>
      <p:sp>
        <p:nvSpPr>
          <p:cNvPr id="3" name="内容占位符 2">
            <a:extLst>
              <a:ext uri="{FF2B5EF4-FFF2-40B4-BE49-F238E27FC236}">
                <a16:creationId xmlns:a16="http://schemas.microsoft.com/office/drawing/2014/main" id="{461751B5-256F-44DE-883C-A5EB717087E8}"/>
              </a:ext>
            </a:extLst>
          </p:cNvPr>
          <p:cNvSpPr>
            <a:spLocks noGrp="1"/>
          </p:cNvSpPr>
          <p:nvPr>
            <p:ph idx="1"/>
          </p:nvPr>
        </p:nvSpPr>
        <p:spPr/>
        <p:txBody>
          <a:bodyPr/>
          <a:lstStyle/>
          <a:p>
            <a:r>
              <a:rPr lang="zh-CN" altLang="en-US" dirty="0"/>
              <a:t>目前</a:t>
            </a:r>
            <a:r>
              <a:rPr lang="en-US" altLang="zh-CN" dirty="0"/>
              <a:t>CSC</a:t>
            </a:r>
            <a:r>
              <a:rPr lang="zh-CN" altLang="en-US" dirty="0"/>
              <a:t>的</a:t>
            </a:r>
            <a:r>
              <a:rPr lang="en-US" altLang="zh-CN" dirty="0"/>
              <a:t>SOTA</a:t>
            </a:r>
          </a:p>
          <a:p>
            <a:r>
              <a:rPr lang="zh-CN" altLang="en-US" dirty="0"/>
              <a:t>之前的方法试图利用相似信息来限制候选字符，而不是明确地建模字符之间的关系。</a:t>
            </a:r>
            <a:endParaRPr lang="en-US" altLang="zh-CN" dirty="0"/>
          </a:p>
          <a:p>
            <a:r>
              <a:rPr lang="zh-CN" altLang="en-US" dirty="0"/>
              <a:t>使用</a:t>
            </a:r>
            <a:r>
              <a:rPr lang="en-US" altLang="zh-CN" dirty="0"/>
              <a:t>GCN</a:t>
            </a:r>
            <a:r>
              <a:rPr lang="zh-CN" altLang="en-US" dirty="0"/>
              <a:t>将发音和形状的相似性整合到语义空间中</a:t>
            </a:r>
            <a:endParaRPr lang="en-US" altLang="zh-CN" dirty="0"/>
          </a:p>
          <a:p>
            <a:endParaRPr lang="en-US" altLang="zh-CN" dirty="0"/>
          </a:p>
          <a:p>
            <a:r>
              <a:rPr lang="zh-CN" altLang="en-US" dirty="0"/>
              <a:t>具体结果如下：</a:t>
            </a:r>
          </a:p>
        </p:txBody>
      </p:sp>
    </p:spTree>
    <p:extLst>
      <p:ext uri="{BB962C8B-B14F-4D97-AF65-F5344CB8AC3E}">
        <p14:creationId xmlns:p14="http://schemas.microsoft.com/office/powerpoint/2010/main" val="229157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8A87F96-029D-4EE4-BBFF-B62806B08084}"/>
              </a:ext>
            </a:extLst>
          </p:cNvPr>
          <p:cNvPicPr>
            <a:picLocks noChangeAspect="1"/>
          </p:cNvPicPr>
          <p:nvPr/>
        </p:nvPicPr>
        <p:blipFill>
          <a:blip r:embed="rId2"/>
          <a:stretch>
            <a:fillRect/>
          </a:stretch>
        </p:blipFill>
        <p:spPr>
          <a:xfrm>
            <a:off x="1669381" y="0"/>
            <a:ext cx="8853237" cy="6858000"/>
          </a:xfrm>
          <a:prstGeom prst="rect">
            <a:avLst/>
          </a:prstGeom>
        </p:spPr>
      </p:pic>
    </p:spTree>
    <p:extLst>
      <p:ext uri="{BB962C8B-B14F-4D97-AF65-F5344CB8AC3E}">
        <p14:creationId xmlns:p14="http://schemas.microsoft.com/office/powerpoint/2010/main" val="331936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中文纠错分为</a:t>
            </a:r>
            <a:r>
              <a:rPr lang="en-US" altLang="zh-CN" dirty="0"/>
              <a:t>CSC</a:t>
            </a:r>
            <a:r>
              <a:rPr lang="zh-CN" altLang="en-US" dirty="0"/>
              <a:t>和</a:t>
            </a:r>
            <a:r>
              <a:rPr lang="en-US" altLang="zh-CN" dirty="0"/>
              <a:t>GEC</a:t>
            </a:r>
            <a:r>
              <a:rPr lang="zh-CN" altLang="en-US" dirty="0"/>
              <a:t>，可以使用</a:t>
            </a:r>
            <a:r>
              <a:rPr lang="en-US" altLang="zh-CN" dirty="0"/>
              <a:t>pipeline</a:t>
            </a:r>
            <a:r>
              <a:rPr lang="zh-CN" altLang="en-US" dirty="0"/>
              <a:t>的方法，也可以使用端到端的方法将两者同时处理。</a:t>
            </a:r>
            <a:endParaRPr lang="en-US" altLang="zh-CN" dirty="0"/>
          </a:p>
          <a:p>
            <a:r>
              <a:rPr lang="zh-CN" altLang="en-US" dirty="0"/>
              <a:t>中文纠错很多时候没有标准答案，且人工都难以处理。</a:t>
            </a:r>
            <a:endParaRPr lang="en-US" altLang="zh-CN" dirty="0"/>
          </a:p>
          <a:p>
            <a:r>
              <a:rPr lang="zh-CN" altLang="en-US" dirty="0"/>
              <a:t>鉴于中文的难度较高且发展较晚，目前中文纠错的性能整体较差。</a:t>
            </a:r>
            <a:endParaRPr lang="en-US" altLang="zh-CN" dirty="0"/>
          </a:p>
          <a:p>
            <a:endParaRPr lang="en-US" altLang="zh-CN" dirty="0"/>
          </a:p>
          <a:p>
            <a:r>
              <a:rPr lang="zh-CN" altLang="en-US" dirty="0"/>
              <a:t>本周计划：完成一个更详细的中文纠错综述</a:t>
            </a:r>
            <a:endParaRPr lang="en-US" altLang="zh-CN" dirty="0"/>
          </a:p>
        </p:txBody>
      </p:sp>
    </p:spTree>
    <p:extLst>
      <p:ext uri="{BB962C8B-B14F-4D97-AF65-F5344CB8AC3E}">
        <p14:creationId xmlns:p14="http://schemas.microsoft.com/office/powerpoint/2010/main" val="18244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EFFC7-4E04-4437-9421-F6C8A8552FA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4A399C4C-926B-4C15-8CB8-3082C57BA764}"/>
              </a:ext>
            </a:extLst>
          </p:cNvPr>
          <p:cNvSpPr>
            <a:spLocks noGrp="1"/>
          </p:cNvSpPr>
          <p:nvPr>
            <p:ph idx="1"/>
          </p:nvPr>
        </p:nvSpPr>
        <p:spPr/>
        <p:txBody>
          <a:bodyPr/>
          <a:lstStyle/>
          <a:p>
            <a:r>
              <a:rPr lang="zh-CN" altLang="en-US" dirty="0"/>
              <a:t>在我们日常汉语书写过程中，总是会出现各种各样的错误，同时以汉语为第二语言的学习者也越来越多，发展与改进如纠错系统的辅助工具的必要性也在增加。</a:t>
            </a:r>
            <a:endParaRPr lang="en-US" altLang="zh-CN" dirty="0"/>
          </a:p>
          <a:p>
            <a:endParaRPr lang="en-US" altLang="zh-CN" dirty="0"/>
          </a:p>
          <a:p>
            <a:r>
              <a:rPr lang="zh-CN" altLang="en-US" dirty="0"/>
              <a:t>智能纠正书面文本中的各种错误可以极大地加快写作的流畅性，使写作者不用再过分担心出现的错别字或语法错误，同时也会降低第二语言学习者的学习难度。</a:t>
            </a:r>
            <a:endParaRPr lang="en-US" altLang="zh-CN" dirty="0"/>
          </a:p>
          <a:p>
            <a:endParaRPr lang="en-US" altLang="zh-CN" dirty="0"/>
          </a:p>
          <a:p>
            <a:r>
              <a:rPr lang="zh-CN" altLang="en-US" dirty="0"/>
              <a:t>所以开发和改进智能纠错的系统是十分必要且有意义的。</a:t>
            </a:r>
            <a:endParaRPr lang="en-US" altLang="zh-CN" dirty="0"/>
          </a:p>
          <a:p>
            <a:endParaRPr lang="zh-CN" altLang="en-US" dirty="0"/>
          </a:p>
        </p:txBody>
      </p:sp>
    </p:spTree>
    <p:extLst>
      <p:ext uri="{BB962C8B-B14F-4D97-AF65-F5344CB8AC3E}">
        <p14:creationId xmlns:p14="http://schemas.microsoft.com/office/powerpoint/2010/main" val="352405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358E-7594-494F-80B1-A7BCEF9CAD0D}"/>
              </a:ext>
            </a:extLst>
          </p:cNvPr>
          <p:cNvSpPr>
            <a:spLocks noGrp="1"/>
          </p:cNvSpPr>
          <p:nvPr>
            <p:ph type="title"/>
          </p:nvPr>
        </p:nvSpPr>
        <p:spPr/>
        <p:txBody>
          <a:bodyPr/>
          <a:lstStyle/>
          <a:p>
            <a:r>
              <a:rPr lang="zh-CN" altLang="en-US" dirty="0"/>
              <a:t>中文纠错任务</a:t>
            </a:r>
          </a:p>
        </p:txBody>
      </p:sp>
      <p:sp>
        <p:nvSpPr>
          <p:cNvPr id="3" name="内容占位符 2">
            <a:extLst>
              <a:ext uri="{FF2B5EF4-FFF2-40B4-BE49-F238E27FC236}">
                <a16:creationId xmlns:a16="http://schemas.microsoft.com/office/drawing/2014/main" id="{FFED7654-3E00-429C-AABD-31CD902CC9B3}"/>
              </a:ext>
            </a:extLst>
          </p:cNvPr>
          <p:cNvSpPr>
            <a:spLocks noGrp="1"/>
          </p:cNvSpPr>
          <p:nvPr>
            <p:ph idx="1"/>
          </p:nvPr>
        </p:nvSpPr>
        <p:spPr/>
        <p:txBody>
          <a:bodyPr/>
          <a:lstStyle/>
          <a:p>
            <a:r>
              <a:rPr lang="zh-CN" altLang="en-US" dirty="0"/>
              <a:t>中文纠错发展相对较慢</a:t>
            </a:r>
            <a:endParaRPr lang="en-US" altLang="zh-CN" dirty="0"/>
          </a:p>
          <a:p>
            <a:endParaRPr lang="en-US" altLang="zh-CN" dirty="0"/>
          </a:p>
          <a:p>
            <a:r>
              <a:rPr lang="zh-CN" altLang="en-US" dirty="0"/>
              <a:t>由于文字在声音，形状或含义等方面的相似性，总会出现拼写或者语法等不同类型的错误。</a:t>
            </a:r>
            <a:endParaRPr lang="en-US" altLang="zh-CN" dirty="0"/>
          </a:p>
          <a:p>
            <a:endParaRPr lang="en-US" altLang="zh-CN" dirty="0"/>
          </a:p>
          <a:p>
            <a:r>
              <a:rPr lang="zh-CN" altLang="en-US" dirty="0"/>
              <a:t>中文文本纠错可以大概分为两类，中文拼写检查（</a:t>
            </a:r>
            <a:r>
              <a:rPr lang="en-US" altLang="zh-CN" dirty="0"/>
              <a:t>Chinese Spelling Check</a:t>
            </a:r>
            <a:r>
              <a:rPr lang="zh-CN" altLang="en-US" dirty="0"/>
              <a:t>，</a:t>
            </a:r>
            <a:r>
              <a:rPr lang="en-US" altLang="zh-CN" dirty="0"/>
              <a:t>CSC</a:t>
            </a:r>
            <a:r>
              <a:rPr lang="zh-CN" altLang="en-US" dirty="0"/>
              <a:t>）和语法错误纠正（</a:t>
            </a:r>
            <a:r>
              <a:rPr lang="en-US" altLang="zh-CN" dirty="0"/>
              <a:t>Grammatical Error Correction</a:t>
            </a:r>
            <a:r>
              <a:rPr lang="zh-CN" altLang="en-US" dirty="0"/>
              <a:t>，</a:t>
            </a:r>
            <a:r>
              <a:rPr lang="en-US" altLang="zh-CN" dirty="0"/>
              <a:t>GEC</a:t>
            </a:r>
            <a:r>
              <a:rPr lang="zh-CN" altLang="en-US" dirty="0"/>
              <a:t>）</a:t>
            </a:r>
            <a:endParaRPr lang="en-US" altLang="zh-CN" dirty="0"/>
          </a:p>
          <a:p>
            <a:pPr lvl="1"/>
            <a:r>
              <a:rPr lang="en-US" altLang="zh-CN" dirty="0"/>
              <a:t>CSC</a:t>
            </a:r>
            <a:r>
              <a:rPr lang="zh-CN" altLang="en-US" dirty="0"/>
              <a:t>专注于检测和纠正字符错误，而</a:t>
            </a:r>
            <a:r>
              <a:rPr lang="en-US" altLang="zh-CN" dirty="0"/>
              <a:t>GEC</a:t>
            </a:r>
            <a:r>
              <a:rPr lang="zh-CN" altLang="en-US" dirty="0"/>
              <a:t>还包含了需要删除和插入的错误等。</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320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中文纠错的特点</a:t>
            </a:r>
          </a:p>
        </p:txBody>
      </p:sp>
      <p:sp>
        <p:nvSpPr>
          <p:cNvPr id="3" name="内容占位符 2"/>
          <p:cNvSpPr>
            <a:spLocks noGrp="1"/>
          </p:cNvSpPr>
          <p:nvPr>
            <p:ph idx="1"/>
          </p:nvPr>
        </p:nvSpPr>
        <p:spPr>
          <a:xfrm>
            <a:off x="2231136" y="2638044"/>
            <a:ext cx="7729728" cy="3618377"/>
          </a:xfrm>
        </p:spPr>
        <p:txBody>
          <a:bodyPr>
            <a:normAutofit/>
          </a:bodyPr>
          <a:lstStyle/>
          <a:p>
            <a:pPr lvl="1"/>
            <a:r>
              <a:rPr lang="zh-CN" altLang="en-US" dirty="0"/>
              <a:t>大多数拼写错误是由音位相似、视觉相似和语义混乱的字符引起的</a:t>
            </a:r>
            <a:endParaRPr lang="en-US" altLang="zh-CN" dirty="0"/>
          </a:p>
          <a:p>
            <a:pPr lvl="1"/>
            <a:r>
              <a:rPr lang="en-US" altLang="zh-CN" dirty="0"/>
              <a:t>GEC</a:t>
            </a:r>
            <a:r>
              <a:rPr lang="zh-CN" altLang="en-US" dirty="0"/>
              <a:t>中常见错误类型：</a:t>
            </a:r>
            <a:r>
              <a:rPr lang="en-US" altLang="zh-CN" dirty="0"/>
              <a:t>redundant words</a:t>
            </a:r>
            <a:r>
              <a:rPr lang="zh-CN" altLang="en-US" dirty="0"/>
              <a:t>，</a:t>
            </a:r>
            <a:r>
              <a:rPr lang="en-US" altLang="zh-CN" dirty="0"/>
              <a:t>missing words</a:t>
            </a:r>
            <a:r>
              <a:rPr lang="zh-CN" altLang="en-US" dirty="0"/>
              <a:t>，</a:t>
            </a:r>
            <a:r>
              <a:rPr lang="en-US" altLang="zh-CN" dirty="0"/>
              <a:t>word selection errors</a:t>
            </a:r>
            <a:r>
              <a:rPr lang="zh-CN" altLang="en-US" dirty="0"/>
              <a:t>，</a:t>
            </a:r>
            <a:r>
              <a:rPr lang="en-US" altLang="zh-CN" dirty="0"/>
              <a:t>word ordering errors</a:t>
            </a:r>
          </a:p>
          <a:p>
            <a:pPr lvl="1"/>
            <a:endParaRPr lang="en-US" altLang="zh-CN" dirty="0"/>
          </a:p>
          <a:p>
            <a:pPr lvl="1"/>
            <a:r>
              <a:rPr lang="zh-CN" altLang="en-US" dirty="0"/>
              <a:t>中文没有分隔符，分词错误可能导致错误累积</a:t>
            </a:r>
            <a:endParaRPr lang="en-US" altLang="zh-CN" dirty="0"/>
          </a:p>
          <a:p>
            <a:pPr lvl="1"/>
            <a:r>
              <a:rPr lang="zh-CN" altLang="en-US" dirty="0"/>
              <a:t>与字母语言不同，汉字的每个字符都有含义</a:t>
            </a:r>
            <a:endParaRPr lang="en-US" altLang="zh-CN" dirty="0"/>
          </a:p>
          <a:p>
            <a:pPr lvl="1"/>
            <a:r>
              <a:rPr lang="zh-CN" altLang="en-US" dirty="0"/>
              <a:t>相同的字符或单词有时会属于不同的词性，并具有不同的含义，所以拼写检查必须建立在上下文中</a:t>
            </a:r>
            <a:endParaRPr lang="en-US" altLang="zh-CN" dirty="0"/>
          </a:p>
          <a:p>
            <a:pPr lvl="1"/>
            <a:r>
              <a:rPr lang="zh-CN" altLang="en-US" dirty="0"/>
              <a:t>中文繁简问题</a:t>
            </a:r>
            <a:endParaRPr lang="en-US" altLang="zh-CN" dirty="0"/>
          </a:p>
          <a:p>
            <a:pPr lvl="1"/>
            <a:endParaRPr lang="en-US" altLang="zh-CN" dirty="0"/>
          </a:p>
        </p:txBody>
      </p:sp>
    </p:spTree>
    <p:extLst>
      <p:ext uri="{BB962C8B-B14F-4D97-AF65-F5344CB8AC3E}">
        <p14:creationId xmlns:p14="http://schemas.microsoft.com/office/powerpoint/2010/main" val="383408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8458" y="293360"/>
            <a:ext cx="7729728" cy="1339366"/>
          </a:xfrm>
        </p:spPr>
        <p:txBody>
          <a:bodyPr/>
          <a:lstStyle/>
          <a:p>
            <a:r>
              <a:rPr lang="zh-CN" altLang="en-US" cap="none" dirty="0"/>
              <a:t>中文纠错相关</a:t>
            </a:r>
            <a:r>
              <a:rPr lang="en-US" altLang="zh-CN" cap="none" dirty="0"/>
              <a:t>Shared Task</a:t>
            </a:r>
            <a:endParaRPr lang="zh-CN" altLang="en-US" cap="none" dirty="0"/>
          </a:p>
        </p:txBody>
      </p:sp>
      <p:sp>
        <p:nvSpPr>
          <p:cNvPr id="3" name="内容占位符 2"/>
          <p:cNvSpPr>
            <a:spLocks noGrp="1"/>
          </p:cNvSpPr>
          <p:nvPr>
            <p:ph idx="1"/>
          </p:nvPr>
        </p:nvSpPr>
        <p:spPr>
          <a:xfrm>
            <a:off x="2358458" y="1966712"/>
            <a:ext cx="7729728" cy="4630858"/>
          </a:xfrm>
        </p:spPr>
        <p:txBody>
          <a:bodyPr>
            <a:normAutofit/>
          </a:bodyPr>
          <a:lstStyle/>
          <a:p>
            <a:r>
              <a:rPr lang="en-US" altLang="zh-CN" dirty="0"/>
              <a:t>SIGHAN 2013-2015</a:t>
            </a:r>
          </a:p>
          <a:p>
            <a:pPr lvl="1"/>
            <a:r>
              <a:rPr lang="en-US" altLang="zh-CN" dirty="0"/>
              <a:t>SIGHAN 2013</a:t>
            </a:r>
            <a:r>
              <a:rPr lang="zh-CN" altLang="en-US" dirty="0"/>
              <a:t>第一次为</a:t>
            </a:r>
            <a:r>
              <a:rPr lang="en-US" altLang="zh-CN" dirty="0"/>
              <a:t>CSC</a:t>
            </a:r>
            <a:r>
              <a:rPr lang="zh-CN" altLang="en-US" dirty="0"/>
              <a:t>提供数据集作为</a:t>
            </a:r>
            <a:r>
              <a:rPr lang="en-US" altLang="zh-CN" dirty="0"/>
              <a:t>benchmark</a:t>
            </a:r>
            <a:r>
              <a:rPr lang="zh-CN" altLang="en-US" dirty="0"/>
              <a:t>，该任务不关心语法错误</a:t>
            </a:r>
            <a:endParaRPr lang="en-US" altLang="zh-CN" dirty="0"/>
          </a:p>
          <a:p>
            <a:pPr lvl="1"/>
            <a:r>
              <a:rPr lang="zh-CN" altLang="en-US" dirty="0"/>
              <a:t>虽然有了统一的数据集，但数量仍然较小，三次任务的训练集加测试集共有约</a:t>
            </a:r>
            <a:r>
              <a:rPr lang="en-US" altLang="zh-CN" dirty="0"/>
              <a:t>3,000</a:t>
            </a:r>
            <a:r>
              <a:rPr lang="zh-CN" altLang="en-US" dirty="0"/>
              <a:t>篇文章</a:t>
            </a:r>
            <a:endParaRPr lang="en-US" altLang="zh-CN" dirty="0"/>
          </a:p>
          <a:p>
            <a:r>
              <a:rPr lang="en-US" altLang="zh-CN" dirty="0"/>
              <a:t>NLPTEA 2014-2019</a:t>
            </a:r>
          </a:p>
          <a:p>
            <a:pPr lvl="1"/>
            <a:r>
              <a:rPr lang="zh-CN" altLang="en-US" dirty="0"/>
              <a:t>第一个关于汉语语法错误诊断的任务</a:t>
            </a:r>
            <a:endParaRPr lang="en-US" altLang="zh-CN" dirty="0"/>
          </a:p>
          <a:p>
            <a:pPr lvl="1"/>
            <a:r>
              <a:rPr lang="zh-CN" altLang="en-US" dirty="0"/>
              <a:t>数据量加起来约</a:t>
            </a:r>
            <a:r>
              <a:rPr lang="en-US" altLang="zh-CN" dirty="0"/>
              <a:t>50,000</a:t>
            </a:r>
            <a:r>
              <a:rPr lang="zh-CN" altLang="en-US" dirty="0"/>
              <a:t>个句子</a:t>
            </a:r>
            <a:endParaRPr lang="en-US" altLang="zh-CN" dirty="0"/>
          </a:p>
          <a:p>
            <a:pPr lvl="1"/>
            <a:r>
              <a:rPr lang="zh-CN" altLang="en-US" dirty="0"/>
              <a:t>更偏向于错误检测</a:t>
            </a:r>
            <a:endParaRPr lang="en-US" altLang="zh-CN" dirty="0"/>
          </a:p>
          <a:p>
            <a:r>
              <a:rPr lang="en-US" altLang="zh-CN" dirty="0"/>
              <a:t>NLPCC 2018</a:t>
            </a:r>
          </a:p>
          <a:p>
            <a:pPr lvl="1"/>
            <a:r>
              <a:rPr lang="zh-CN" altLang="en-US" dirty="0"/>
              <a:t>第一个面向普通话的</a:t>
            </a:r>
            <a:r>
              <a:rPr lang="en-US" altLang="zh-CN" dirty="0"/>
              <a:t>GEC</a:t>
            </a:r>
            <a:r>
              <a:rPr lang="zh-CN" altLang="en-US" dirty="0"/>
              <a:t>共享任务</a:t>
            </a:r>
            <a:endParaRPr lang="en-US" altLang="zh-CN" dirty="0"/>
          </a:p>
          <a:p>
            <a:pPr lvl="1"/>
            <a:r>
              <a:rPr lang="zh-CN" altLang="en-US" dirty="0"/>
              <a:t>数据量有七十万个句子</a:t>
            </a:r>
            <a:endParaRPr lang="en-US" altLang="zh-CN" dirty="0"/>
          </a:p>
          <a:p>
            <a:pPr lvl="1"/>
            <a:r>
              <a:rPr lang="zh-CN" altLang="en-US" dirty="0"/>
              <a:t>强调了错误纠正</a:t>
            </a:r>
            <a:endParaRPr lang="en-US" altLang="zh-CN" dirty="0"/>
          </a:p>
        </p:txBody>
      </p:sp>
    </p:spTree>
    <p:extLst>
      <p:ext uri="{BB962C8B-B14F-4D97-AF65-F5344CB8AC3E}">
        <p14:creationId xmlns:p14="http://schemas.microsoft.com/office/powerpoint/2010/main" val="414715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纠错评价指标</a:t>
            </a:r>
          </a:p>
        </p:txBody>
      </p:sp>
      <p:sp>
        <p:nvSpPr>
          <p:cNvPr id="3" name="内容占位符 2"/>
          <p:cNvSpPr>
            <a:spLocks noGrp="1"/>
          </p:cNvSpPr>
          <p:nvPr>
            <p:ph idx="1"/>
          </p:nvPr>
        </p:nvSpPr>
        <p:spPr/>
        <p:txBody>
          <a:bodyPr/>
          <a:lstStyle/>
          <a:p>
            <a:r>
              <a:rPr lang="en-US" altLang="zh-CN" dirty="0"/>
              <a:t>Precision</a:t>
            </a:r>
          </a:p>
          <a:p>
            <a:r>
              <a:rPr lang="en-US" altLang="zh-CN" dirty="0"/>
              <a:t>Recall</a:t>
            </a:r>
          </a:p>
          <a:p>
            <a:r>
              <a:rPr lang="en-US" altLang="zh-CN" dirty="0"/>
              <a:t>F value</a:t>
            </a:r>
          </a:p>
          <a:p>
            <a:endParaRPr lang="en-US" altLang="zh-CN" dirty="0"/>
          </a:p>
          <a:p>
            <a:r>
              <a:rPr lang="zh-CN" altLang="en-US" dirty="0"/>
              <a:t>常用 </a:t>
            </a:r>
            <a:r>
              <a:rPr lang="en-US" altLang="zh-CN" dirty="0"/>
              <a:t>F1 = Precision * Recall * 2 / (Precision + Recall)</a:t>
            </a:r>
          </a:p>
          <a:p>
            <a:r>
              <a:rPr lang="zh-CN" altLang="en-US" dirty="0"/>
              <a:t>为了强调精度的权重使用 </a:t>
            </a:r>
            <a:r>
              <a:rPr lang="en-US" altLang="zh-CN" dirty="0"/>
              <a:t>F0.5 = (1+0.5</a:t>
            </a:r>
            <a:r>
              <a:rPr lang="en-US" altLang="zh-CN" baseline="30000" dirty="0"/>
              <a:t>2</a:t>
            </a:r>
            <a:r>
              <a:rPr lang="en-US" altLang="zh-CN" dirty="0"/>
              <a:t>) * P * R / (0.5</a:t>
            </a:r>
            <a:r>
              <a:rPr lang="en-US" altLang="zh-CN" baseline="30000" dirty="0"/>
              <a:t>2</a:t>
            </a:r>
            <a:r>
              <a:rPr lang="en-US" altLang="zh-CN" dirty="0"/>
              <a:t> * P + R)</a:t>
            </a:r>
          </a:p>
          <a:p>
            <a:r>
              <a:rPr lang="zh-CN" altLang="en-US" dirty="0"/>
              <a:t>在不同</a:t>
            </a:r>
            <a:r>
              <a:rPr lang="en-US" altLang="zh-CN" dirty="0"/>
              <a:t>benchmark</a:t>
            </a:r>
            <a:r>
              <a:rPr lang="zh-CN" altLang="en-US" dirty="0"/>
              <a:t>下，</a:t>
            </a:r>
            <a:r>
              <a:rPr lang="en-US" altLang="zh-CN" dirty="0"/>
              <a:t>F1</a:t>
            </a:r>
            <a:r>
              <a:rPr lang="zh-CN" altLang="en-US" dirty="0"/>
              <a:t>的最佳值差别较大</a:t>
            </a:r>
          </a:p>
        </p:txBody>
      </p:sp>
    </p:spTree>
    <p:extLst>
      <p:ext uri="{BB962C8B-B14F-4D97-AF65-F5344CB8AC3E}">
        <p14:creationId xmlns:p14="http://schemas.microsoft.com/office/powerpoint/2010/main" val="26159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45B24-6B1D-4B20-91C5-0184E7E903D7}"/>
              </a:ext>
            </a:extLst>
          </p:cNvPr>
          <p:cNvSpPr>
            <a:spLocks noGrp="1"/>
          </p:cNvSpPr>
          <p:nvPr>
            <p:ph type="title"/>
          </p:nvPr>
        </p:nvSpPr>
        <p:spPr/>
        <p:txBody>
          <a:bodyPr/>
          <a:lstStyle/>
          <a:p>
            <a:r>
              <a:rPr lang="zh-CN" altLang="en-US" dirty="0"/>
              <a:t>中文纠错相关方法</a:t>
            </a:r>
          </a:p>
        </p:txBody>
      </p:sp>
      <p:sp>
        <p:nvSpPr>
          <p:cNvPr id="3" name="内容占位符 2">
            <a:extLst>
              <a:ext uri="{FF2B5EF4-FFF2-40B4-BE49-F238E27FC236}">
                <a16:creationId xmlns:a16="http://schemas.microsoft.com/office/drawing/2014/main" id="{E1AB4D5A-1374-4221-BE8F-CB9CE5334B1C}"/>
              </a:ext>
            </a:extLst>
          </p:cNvPr>
          <p:cNvSpPr>
            <a:spLocks noGrp="1"/>
          </p:cNvSpPr>
          <p:nvPr>
            <p:ph idx="1"/>
          </p:nvPr>
        </p:nvSpPr>
        <p:spPr/>
        <p:txBody>
          <a:bodyPr/>
          <a:lstStyle/>
          <a:p>
            <a:pPr lvl="1"/>
            <a:r>
              <a:rPr lang="zh-CN" altLang="en-US" dirty="0"/>
              <a:t>基于规则</a:t>
            </a:r>
            <a:endParaRPr lang="en-US" altLang="zh-CN" dirty="0"/>
          </a:p>
          <a:p>
            <a:pPr lvl="1"/>
            <a:r>
              <a:rPr lang="en-US" altLang="zh-CN" dirty="0"/>
              <a:t>n-gram</a:t>
            </a:r>
          </a:p>
          <a:p>
            <a:pPr lvl="1"/>
            <a:r>
              <a:rPr lang="zh-CN" altLang="en-US" dirty="0"/>
              <a:t>机器翻译的方法</a:t>
            </a:r>
            <a:endParaRPr lang="en-US" altLang="zh-CN" dirty="0"/>
          </a:p>
          <a:p>
            <a:pPr lvl="2"/>
            <a:r>
              <a:rPr lang="en-US" altLang="zh-CN" dirty="0"/>
              <a:t>SMT</a:t>
            </a:r>
          </a:p>
          <a:p>
            <a:pPr lvl="2"/>
            <a:r>
              <a:rPr lang="en-US" altLang="zh-CN" dirty="0"/>
              <a:t>NMT</a:t>
            </a:r>
            <a:r>
              <a:rPr lang="zh-CN" altLang="en-US" dirty="0"/>
              <a:t>：</a:t>
            </a:r>
            <a:r>
              <a:rPr lang="en-US" altLang="zh-CN" dirty="0"/>
              <a:t>RNN</a:t>
            </a:r>
            <a:r>
              <a:rPr lang="zh-CN" altLang="en-US" dirty="0"/>
              <a:t>，</a:t>
            </a:r>
            <a:r>
              <a:rPr lang="en-US" altLang="zh-CN" dirty="0"/>
              <a:t>CNN</a:t>
            </a:r>
            <a:r>
              <a:rPr lang="zh-CN" altLang="en-US" dirty="0"/>
              <a:t>，</a:t>
            </a:r>
            <a:r>
              <a:rPr lang="en-US" altLang="zh-CN" dirty="0"/>
              <a:t>Transformer</a:t>
            </a:r>
          </a:p>
          <a:p>
            <a:pPr lvl="1"/>
            <a:r>
              <a:rPr lang="en-US" altLang="zh-CN" dirty="0"/>
              <a:t>Pre-train</a:t>
            </a:r>
            <a:r>
              <a:rPr lang="zh-CN" altLang="en-US" dirty="0"/>
              <a:t>，</a:t>
            </a:r>
            <a:r>
              <a:rPr lang="en-US" altLang="zh-CN" dirty="0"/>
              <a:t>BERT</a:t>
            </a:r>
          </a:p>
          <a:p>
            <a:pPr lvl="1"/>
            <a:r>
              <a:rPr lang="zh-CN" altLang="en-US" dirty="0"/>
              <a:t>数据增强</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37439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4541069"/>
          </a:xfrm>
        </p:spPr>
        <p:txBody>
          <a:bodyPr>
            <a:normAutofit lnSpcReduction="10000"/>
          </a:bodyPr>
          <a:lstStyle/>
          <a:p>
            <a:r>
              <a:rPr lang="en-US" altLang="zh-CN" dirty="0"/>
              <a:t>SIGHAN 2015</a:t>
            </a:r>
            <a:r>
              <a:rPr lang="zh-CN" altLang="en-US" dirty="0"/>
              <a:t>常被用作</a:t>
            </a:r>
            <a:r>
              <a:rPr lang="en-US" altLang="zh-CN" dirty="0"/>
              <a:t>benchmark</a:t>
            </a:r>
            <a:r>
              <a:rPr lang="zh-CN" altLang="en-US" dirty="0"/>
              <a:t>，在该数据集上的最高</a:t>
            </a:r>
            <a:r>
              <a:rPr lang="en-US" altLang="zh-CN" dirty="0"/>
              <a:t>F1</a:t>
            </a:r>
            <a:r>
              <a:rPr lang="zh-CN" altLang="en-US" dirty="0"/>
              <a:t>为</a:t>
            </a:r>
            <a:r>
              <a:rPr lang="en-US" altLang="zh-CN" dirty="0"/>
              <a:t>65.28</a:t>
            </a:r>
            <a:r>
              <a:rPr lang="zh-CN" altLang="en-US" dirty="0"/>
              <a:t>。</a:t>
            </a:r>
            <a:endParaRPr lang="en-US" altLang="zh-CN" dirty="0"/>
          </a:p>
          <a:p>
            <a:r>
              <a:rPr lang="zh-CN" altLang="en-US" dirty="0"/>
              <a:t>所有的方法都是用了混合模型，没有单独使用某一种模型就能达到较高分数的。</a:t>
            </a:r>
            <a:endParaRPr lang="en-US" altLang="zh-CN" dirty="0"/>
          </a:p>
          <a:p>
            <a:r>
              <a:rPr lang="zh-CN" altLang="en-US" dirty="0"/>
              <a:t>排名靠前的模型一般都基于</a:t>
            </a:r>
            <a:r>
              <a:rPr lang="en-US" altLang="zh-CN" dirty="0"/>
              <a:t>Seq2seq</a:t>
            </a:r>
            <a:r>
              <a:rPr lang="zh-CN" altLang="en-US" dirty="0"/>
              <a:t>模型</a:t>
            </a:r>
            <a:endParaRPr lang="en-US" altLang="zh-CN" dirty="0"/>
          </a:p>
          <a:p>
            <a:endParaRPr lang="en-US" altLang="zh-CN" dirty="0"/>
          </a:p>
          <a:p>
            <a:r>
              <a:rPr lang="zh-CN" altLang="en-US" dirty="0"/>
              <a:t>最近</a:t>
            </a:r>
            <a:r>
              <a:rPr lang="en-US" altLang="zh-CN" dirty="0"/>
              <a:t>BERT</a:t>
            </a:r>
            <a:r>
              <a:rPr lang="zh-CN" altLang="en-US" dirty="0"/>
              <a:t>也被应用在了</a:t>
            </a:r>
            <a:r>
              <a:rPr lang="en-US" altLang="zh-CN" dirty="0"/>
              <a:t>CSC</a:t>
            </a:r>
            <a:r>
              <a:rPr lang="zh-CN" altLang="en-US" dirty="0"/>
              <a:t>上，成为了</a:t>
            </a:r>
            <a:r>
              <a:rPr lang="en-US" altLang="zh-CN" dirty="0"/>
              <a:t>SOTA</a:t>
            </a:r>
            <a:r>
              <a:rPr lang="zh-CN" altLang="en-US" dirty="0"/>
              <a:t>方法，大概思路如下：</a:t>
            </a:r>
            <a:endParaRPr lang="en-US" altLang="zh-CN" dirty="0"/>
          </a:p>
          <a:p>
            <a:pPr lvl="1"/>
            <a:r>
              <a:rPr lang="zh-CN" altLang="en-US" dirty="0"/>
              <a:t>先使用大型未标记数据集来训练一个字符级的</a:t>
            </a:r>
            <a:r>
              <a:rPr lang="en-US" altLang="zh-CN" dirty="0"/>
              <a:t>BERT</a:t>
            </a:r>
            <a:r>
              <a:rPr lang="zh-CN" altLang="en-US" dirty="0"/>
              <a:t>，然后使用标记数据进行微调</a:t>
            </a:r>
            <a:endParaRPr lang="en-US" altLang="zh-CN" dirty="0"/>
          </a:p>
          <a:p>
            <a:pPr lvl="1"/>
            <a:r>
              <a:rPr lang="zh-CN" altLang="en-US" dirty="0"/>
              <a:t>标记数据可以通过数据增强的方法来增加，如使用混淆拼写</a:t>
            </a:r>
            <a:endParaRPr lang="en-US" altLang="zh-CN" dirty="0"/>
          </a:p>
          <a:p>
            <a:pPr lvl="1"/>
            <a:r>
              <a:rPr lang="zh-CN" altLang="en-US" dirty="0"/>
              <a:t>最后，利用该模型预测句子中每个位置的候选字符中最可能出现的字符</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47891868"/>
              </p:ext>
            </p:extLst>
          </p:nvPr>
        </p:nvGraphicFramePr>
        <p:xfrm>
          <a:off x="6658252" y="443831"/>
          <a:ext cx="5237825" cy="5997428"/>
        </p:xfrm>
        <a:graphic>
          <a:graphicData uri="http://schemas.openxmlformats.org/drawingml/2006/table">
            <a:tbl>
              <a:tblPr/>
              <a:tblGrid>
                <a:gridCol w="3713183">
                  <a:extLst>
                    <a:ext uri="{9D8B030D-6E8A-4147-A177-3AD203B41FA5}">
                      <a16:colId xmlns:a16="http://schemas.microsoft.com/office/drawing/2014/main" val="3393111147"/>
                    </a:ext>
                  </a:extLst>
                </a:gridCol>
                <a:gridCol w="1524642">
                  <a:extLst>
                    <a:ext uri="{9D8B030D-6E8A-4147-A177-3AD203B41FA5}">
                      <a16:colId xmlns:a16="http://schemas.microsoft.com/office/drawing/2014/main" val="656868879"/>
                    </a:ext>
                  </a:extLst>
                </a:gridCol>
              </a:tblGrid>
              <a:tr h="554005">
                <a:tc>
                  <a:txBody>
                    <a:bodyPr/>
                    <a:lstStyle/>
                    <a:p>
                      <a:pPr algn="l"/>
                      <a:r>
                        <a:rPr lang="en-US" sz="1800" b="1" dirty="0">
                          <a:effectLst/>
                        </a:rPr>
                        <a:t>Model</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800" b="1">
                          <a:effectLst/>
                        </a:rPr>
                        <a:t>Correction F1</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87726373"/>
                  </a:ext>
                </a:extLst>
              </a:tr>
              <a:tr h="705049">
                <a:tc>
                  <a:txBody>
                    <a:bodyPr/>
                    <a:lstStyle/>
                    <a:p>
                      <a:pPr algn="l"/>
                      <a:r>
                        <a:rPr lang="en-US" sz="1800" dirty="0">
                          <a:effectLst/>
                        </a:rPr>
                        <a:t>Pre-train + Sequence labeling + Masked LM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65.28</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9105619"/>
                  </a:ext>
                </a:extLst>
              </a:tr>
              <a:tr h="1159909">
                <a:tc>
                  <a:txBody>
                    <a:bodyPr/>
                    <a:lstStyle/>
                    <a:p>
                      <a:pPr algn="l"/>
                      <a:r>
                        <a:rPr lang="en-US" sz="1800" dirty="0">
                          <a:effectLst/>
                        </a:rPr>
                        <a:t>Pointer Networks + Seq2seq + </a:t>
                      </a:r>
                      <a:r>
                        <a:rPr lang="en-US" sz="1800" dirty="0" err="1">
                          <a:effectLst/>
                        </a:rPr>
                        <a:t>Confusionset</a:t>
                      </a:r>
                      <a:r>
                        <a:rPr lang="en-US" sz="1800" dirty="0">
                          <a:effectLst/>
                        </a:rPr>
                        <a:t>-guided copy mechanism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64.9</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05504567"/>
                  </a:ext>
                </a:extLst>
              </a:tr>
              <a:tr h="1159909">
                <a:tc>
                  <a:txBody>
                    <a:bodyPr/>
                    <a:lstStyle/>
                    <a:p>
                      <a:pPr algn="l"/>
                      <a:r>
                        <a:rPr lang="en-US" sz="1800" dirty="0">
                          <a:effectLst/>
                        </a:rPr>
                        <a:t>DAE-decoder + Pre-train + Masked-LM + Character similarity</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62.6</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74796613"/>
                  </a:ext>
                </a:extLst>
              </a:tr>
              <a:tr h="1183510">
                <a:tc>
                  <a:txBody>
                    <a:bodyPr/>
                    <a:lstStyle/>
                    <a:p>
                      <a:pPr algn="l"/>
                      <a:r>
                        <a:rPr lang="en-US" sz="1800" dirty="0">
                          <a:effectLst/>
                        </a:rPr>
                        <a:t>Candidate Generation + Candidate Re</a:t>
                      </a:r>
                      <a:r>
                        <a:rPr lang="en-US" altLang="zh-CN" sz="1800" dirty="0">
                          <a:effectLst/>
                        </a:rPr>
                        <a:t>-</a:t>
                      </a:r>
                      <a:r>
                        <a:rPr lang="en-US" sz="1800" dirty="0">
                          <a:effectLst/>
                        </a:rPr>
                        <a:t>ranking(Classification) + Rule-based Correction + Global Decision Making</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62.54</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74601702"/>
                  </a:ext>
                </a:extLst>
              </a:tr>
              <a:tr h="1212959">
                <a:tc>
                  <a:txBody>
                    <a:bodyPr/>
                    <a:lstStyle/>
                    <a:p>
                      <a:pPr algn="l"/>
                      <a:r>
                        <a:rPr lang="en-US" sz="1800" dirty="0">
                          <a:effectLst/>
                        </a:rPr>
                        <a:t>Data generation (OCR + ASR) + Sequence labeling + </a:t>
                      </a:r>
                      <a:r>
                        <a:rPr lang="en-US" sz="1800" dirty="0" err="1">
                          <a:effectLst/>
                        </a:rPr>
                        <a:t>BiLSTM</a:t>
                      </a:r>
                      <a:endParaRPr lang="en-US" sz="1800"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56.3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33704839"/>
                  </a:ext>
                </a:extLst>
              </a:tr>
            </a:tbl>
          </a:graphicData>
        </a:graphic>
      </p:graphicFrame>
    </p:spTree>
    <p:extLst>
      <p:ext uri="{BB962C8B-B14F-4D97-AF65-F5344CB8AC3E}">
        <p14:creationId xmlns:p14="http://schemas.microsoft.com/office/powerpoint/2010/main" val="276503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zh-CN" altLang="en-US" dirty="0"/>
              <a:t>在</a:t>
            </a:r>
            <a:r>
              <a:rPr lang="en-US" altLang="zh-CN" dirty="0"/>
              <a:t>NLPTEA 2018</a:t>
            </a:r>
            <a:r>
              <a:rPr lang="zh-CN" altLang="en-US" dirty="0"/>
              <a:t>数据集上的</a:t>
            </a:r>
            <a:r>
              <a:rPr lang="en-US" altLang="zh-CN" dirty="0"/>
              <a:t>F1</a:t>
            </a:r>
            <a:r>
              <a:rPr lang="zh-CN" altLang="en-US" dirty="0"/>
              <a:t>值整体较低</a:t>
            </a:r>
            <a:endParaRPr lang="en-US" altLang="zh-CN" dirty="0"/>
          </a:p>
          <a:p>
            <a:endParaRPr lang="en-US" altLang="zh-CN" dirty="0"/>
          </a:p>
          <a:p>
            <a:r>
              <a:rPr lang="zh-CN" altLang="en-US" dirty="0"/>
              <a:t>前三届的</a:t>
            </a:r>
            <a:r>
              <a:rPr lang="en-US" altLang="zh-CN" dirty="0"/>
              <a:t>CGED</a:t>
            </a:r>
            <a:r>
              <a:rPr lang="zh-CN" altLang="en-US" dirty="0"/>
              <a:t>没有纠错任务，只有后两届才加了进来</a:t>
            </a:r>
            <a:endParaRPr lang="en-US" altLang="zh-CN" dirty="0"/>
          </a:p>
          <a:p>
            <a:pPr marL="0" indent="0">
              <a:buNone/>
            </a:pPr>
            <a:endParaRPr lang="en-US" altLang="zh-CN" dirty="0"/>
          </a:p>
          <a:p>
            <a:r>
              <a:rPr lang="zh-CN" altLang="en-US" dirty="0"/>
              <a:t>本次任务上多使用</a:t>
            </a:r>
            <a:r>
              <a:rPr lang="en-US" altLang="zh-CN" dirty="0" err="1"/>
              <a:t>BiLSTM</a:t>
            </a:r>
            <a:r>
              <a:rPr lang="zh-CN" altLang="en-US" dirty="0"/>
              <a:t>和</a:t>
            </a:r>
            <a:r>
              <a:rPr lang="en-US" altLang="zh-CN" dirty="0"/>
              <a:t>CRF</a:t>
            </a: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47412764"/>
              </p:ext>
            </p:extLst>
          </p:nvPr>
        </p:nvGraphicFramePr>
        <p:xfrm>
          <a:off x="7095281" y="601884"/>
          <a:ext cx="4340506" cy="5831362"/>
        </p:xfrm>
        <a:graphic>
          <a:graphicData uri="http://schemas.openxmlformats.org/drawingml/2006/table">
            <a:tbl>
              <a:tblPr/>
              <a:tblGrid>
                <a:gridCol w="2708476">
                  <a:extLst>
                    <a:ext uri="{9D8B030D-6E8A-4147-A177-3AD203B41FA5}">
                      <a16:colId xmlns:a16="http://schemas.microsoft.com/office/drawing/2014/main" val="3110929031"/>
                    </a:ext>
                  </a:extLst>
                </a:gridCol>
                <a:gridCol w="1632030">
                  <a:extLst>
                    <a:ext uri="{9D8B030D-6E8A-4147-A177-3AD203B41FA5}">
                      <a16:colId xmlns:a16="http://schemas.microsoft.com/office/drawing/2014/main" val="343679678"/>
                    </a:ext>
                  </a:extLst>
                </a:gridCol>
              </a:tblGrid>
              <a:tr h="298977">
                <a:tc>
                  <a:txBody>
                    <a:bodyPr/>
                    <a:lstStyle/>
                    <a:p>
                      <a:pPr algn="l"/>
                      <a:r>
                        <a:rPr lang="en-US" sz="2400" b="1">
                          <a:effectLst/>
                        </a:rPr>
                        <a:t>Model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400" b="1">
                          <a:effectLst/>
                        </a:rPr>
                        <a:t>Correction F1</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75062455"/>
                  </a:ext>
                </a:extLst>
              </a:tr>
              <a:tr h="1375294">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25.27</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4083316"/>
                  </a:ext>
                </a:extLst>
              </a:tr>
              <a:tr h="926828">
                <a:tc>
                  <a:txBody>
                    <a:bodyPr/>
                    <a:lstStyle/>
                    <a:p>
                      <a:pPr algn="l"/>
                      <a:r>
                        <a:rPr lang="en-US" sz="2400" dirty="0">
                          <a:effectLst/>
                        </a:rPr>
                        <a:t>LSTM+CRF (Seq2Seq &amp; </a:t>
                      </a:r>
                      <a:r>
                        <a:rPr lang="en-US" sz="2400" dirty="0" err="1">
                          <a:effectLst/>
                        </a:rPr>
                        <a:t>Seq</a:t>
                      </a:r>
                      <a:r>
                        <a:rPr lang="en-US" sz="2400" dirty="0">
                          <a:effectLst/>
                        </a:rPr>
                        <a:t> Label)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17.35</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53084452"/>
                  </a:ext>
                </a:extLst>
              </a:tr>
              <a:tr h="747443">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a:effectLst/>
                        </a:rPr>
                        <a:t>5.19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1095634"/>
                  </a:ext>
                </a:extLst>
              </a:tr>
              <a:tr h="837135">
                <a:tc>
                  <a:txBody>
                    <a:bodyPr/>
                    <a:lstStyle/>
                    <a:p>
                      <a:pPr algn="l"/>
                      <a:r>
                        <a:rPr lang="en-US" sz="2400" dirty="0">
                          <a:effectLst/>
                        </a:rPr>
                        <a:t>bi-LSTM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0.9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12558285"/>
                  </a:ext>
                </a:extLst>
              </a:tr>
              <a:tr h="1195908">
                <a:tc>
                  <a:txBody>
                    <a:bodyPr/>
                    <a:lstStyle/>
                    <a:p>
                      <a:pPr algn="l"/>
                      <a:r>
                        <a:rPr lang="en-US" sz="2400">
                          <a:effectLst/>
                        </a:rPr>
                        <a:t>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0.14</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17165444"/>
                  </a:ext>
                </a:extLst>
              </a:tr>
            </a:tbl>
          </a:graphicData>
        </a:graphic>
      </p:graphicFrame>
    </p:spTree>
    <p:extLst>
      <p:ext uri="{BB962C8B-B14F-4D97-AF65-F5344CB8AC3E}">
        <p14:creationId xmlns:p14="http://schemas.microsoft.com/office/powerpoint/2010/main" val="211059868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1347</TotalTime>
  <Words>1119</Words>
  <Application>Microsoft Office PowerPoint</Application>
  <PresentationFormat>宽屏</PresentationFormat>
  <Paragraphs>133</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Arial</vt:lpstr>
      <vt:lpstr>Calibri</vt:lpstr>
      <vt:lpstr>Calibri Light</vt:lpstr>
      <vt:lpstr>Gill Sans MT</vt:lpstr>
      <vt:lpstr>Wingdings 2</vt:lpstr>
      <vt:lpstr>HDOfficeLightV0</vt:lpstr>
      <vt:lpstr>Parcel</vt:lpstr>
      <vt:lpstr>智能写作课题报告  ——中文纠错技术调研</vt:lpstr>
      <vt:lpstr>概述</vt:lpstr>
      <vt:lpstr>中文纠错任务</vt:lpstr>
      <vt:lpstr>中文纠错的特点</vt:lpstr>
      <vt:lpstr>中文纠错相关Shared Task</vt:lpstr>
      <vt:lpstr>纠错评价指标</vt:lpstr>
      <vt:lpstr>中文纠错相关方法</vt:lpstr>
      <vt:lpstr>中文纠错相关方法</vt:lpstr>
      <vt:lpstr>中文纠错相关方法</vt:lpstr>
      <vt:lpstr>中文纠错相关方法</vt:lpstr>
      <vt:lpstr>中文纠错相关方法</vt:lpstr>
      <vt:lpstr>中文纠错相关方法</vt:lpstr>
      <vt:lpstr>ACL 2020  Spelling Error Correction with Soft-Masked BERT</vt:lpstr>
      <vt:lpstr>ACL 2020  SpellGCN: Incorporating Phonological and Visual Similarities into Language Models for Chinese Spelling Check</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中文文本纠错相关技术</dc:title>
  <dc:creator>DELL</dc:creator>
  <cp:lastModifiedBy>DELL</cp:lastModifiedBy>
  <cp:revision>96</cp:revision>
  <dcterms:created xsi:type="dcterms:W3CDTF">2020-07-19T14:44:53Z</dcterms:created>
  <dcterms:modified xsi:type="dcterms:W3CDTF">2020-07-21T10:41:12Z</dcterms:modified>
</cp:coreProperties>
</file>