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5" r:id="rId3"/>
    <p:sldId id="297" r:id="rId4"/>
    <p:sldId id="318" r:id="rId5"/>
    <p:sldId id="311" r:id="rId6"/>
    <p:sldId id="312" r:id="rId7"/>
    <p:sldId id="300" r:id="rId8"/>
    <p:sldId id="313" r:id="rId9"/>
    <p:sldId id="296" r:id="rId10"/>
    <p:sldId id="314" r:id="rId11"/>
    <p:sldId id="315" r:id="rId12"/>
    <p:sldId id="316" r:id="rId13"/>
    <p:sldId id="320" r:id="rId14"/>
    <p:sldId id="319" r:id="rId15"/>
    <p:sldId id="325" r:id="rId16"/>
    <p:sldId id="307" r:id="rId17"/>
    <p:sldId id="321" r:id="rId18"/>
    <p:sldId id="322" r:id="rId19"/>
    <p:sldId id="323" r:id="rId20"/>
    <p:sldId id="324" r:id="rId21"/>
    <p:sldId id="302" r:id="rId22"/>
    <p:sldId id="308" r:id="rId23"/>
    <p:sldId id="309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26" autoAdjust="0"/>
  </p:normalViewPr>
  <p:slideViewPr>
    <p:cSldViewPr>
      <p:cViewPr varScale="1">
        <p:scale>
          <a:sx n="121" d="100"/>
          <a:sy n="121" d="100"/>
        </p:scale>
        <p:origin x="-120" y="-102"/>
      </p:cViewPr>
      <p:guideLst>
        <p:guide orient="horz" pos="119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92D70-6D92-4AE9-A477-FAA506292E1B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D8B23-8468-48DA-B424-A233E44987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Go</a:t>
            </a:r>
            <a:r>
              <a:rPr kumimoji="1" lang="en-US" altLang="ja-JP" baseline="0" dirty="0" smtClean="0"/>
              <a:t> Back in Time </a:t>
            </a:r>
            <a:r>
              <a:rPr kumimoji="1" lang="en-US" altLang="ja-JP" baseline="0" dirty="0" err="1" smtClean="0"/>
              <a:t>vs</a:t>
            </a:r>
            <a:r>
              <a:rPr kumimoji="1" lang="en-US" altLang="ja-JP" baseline="0" dirty="0" smtClean="0"/>
              <a:t> Keep Redundancy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8B23-8468-48DA-B424-A233E44987E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U32 little </a:t>
            </a:r>
            <a:r>
              <a:rPr kumimoji="1" lang="en-US" altLang="ja-JP" dirty="0" err="1" smtClean="0"/>
              <a:t>endian</a:t>
            </a:r>
            <a:r>
              <a:rPr kumimoji="1" lang="en-US" altLang="ja-JP" baseline="0" dirty="0" smtClean="0"/>
              <a:t> integer, </a:t>
            </a:r>
          </a:p>
          <a:p>
            <a:r>
              <a:rPr kumimoji="1" lang="en-US" altLang="ja-JP" baseline="0" dirty="0" smtClean="0"/>
              <a:t>The lowest bit means allocation of first record.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8B23-8468-48DA-B424-A233E44987E4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WalB</a:t>
            </a:r>
            <a:r>
              <a:rPr lang="en-US" altLang="ja-JP" dirty="0" smtClean="0"/>
              <a:t>: Block-level WAL</a:t>
            </a:r>
            <a:br>
              <a:rPr lang="en-US" altLang="ja-JP" dirty="0" smtClean="0"/>
            </a:br>
            <a:r>
              <a:rPr lang="en-US" altLang="ja-JP" dirty="0" smtClean="0"/>
              <a:t>for Efficient Incremental Backup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Dec 2, 2010</a:t>
            </a:r>
          </a:p>
          <a:p>
            <a:r>
              <a:rPr lang="en-US" altLang="ja-JP" dirty="0" smtClean="0"/>
              <a:t>Takashi HOSHINO</a:t>
            </a:r>
          </a:p>
          <a:p>
            <a:r>
              <a:rPr lang="en-US" altLang="ja-JP" dirty="0" err="1" smtClean="0"/>
              <a:t>Cybozu</a:t>
            </a:r>
            <a:r>
              <a:rPr lang="en-US" altLang="ja-JP" dirty="0" smtClean="0"/>
              <a:t> Labs,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6516688" y="2492375"/>
            <a:ext cx="2232025" cy="2736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3419475" y="2492375"/>
            <a:ext cx="2232025" cy="2736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395288" y="2492375"/>
            <a:ext cx="2232025" cy="2736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Incremental Backup with </a:t>
            </a:r>
            <a:r>
              <a:rPr lang="en-US" altLang="ja-JP" dirty="0" err="1" smtClean="0"/>
              <a:t>WalB</a:t>
            </a:r>
            <a:endParaRPr lang="en-US" altLang="ja-JP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755650" y="3068638"/>
            <a:ext cx="144145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755650" y="3933825"/>
            <a:ext cx="144145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LV2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 rot="5400000">
            <a:off x="1253332" y="4501356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3200" b="1"/>
              <a:t>…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 rot="5400000">
            <a:off x="4275932" y="4558506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3200" b="1"/>
              <a:t>…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3708400" y="2982913"/>
            <a:ext cx="144145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779838" y="3054350"/>
            <a:ext cx="144145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3851275" y="3125788"/>
            <a:ext cx="144145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bkp1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3708400" y="3848100"/>
            <a:ext cx="144145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779838" y="3919538"/>
            <a:ext cx="144145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</a:t>
            </a: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851275" y="3990975"/>
            <a:ext cx="144145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LV2 bkp1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 rot="5400000">
            <a:off x="7444582" y="4572794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3200" b="1"/>
              <a:t>…</a:t>
            </a: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6877050" y="2997200"/>
            <a:ext cx="144145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</a:t>
            </a:r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6948488" y="3068638"/>
            <a:ext cx="144145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</a:t>
            </a: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7019925" y="3140075"/>
            <a:ext cx="144145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bkp2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6877050" y="3862388"/>
            <a:ext cx="144145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</a:t>
            </a: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6948488" y="3933825"/>
            <a:ext cx="144145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7019925" y="4005263"/>
            <a:ext cx="144145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LV2 bkp2</a:t>
            </a:r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>
            <a:off x="4572000" y="2781300"/>
            <a:ext cx="0" cy="360363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>
            <a:off x="7740650" y="2781300"/>
            <a:ext cx="0" cy="360363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>
            <a:off x="1476375" y="2781300"/>
            <a:ext cx="6264275" cy="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 flipV="1">
            <a:off x="1476375" y="2781300"/>
            <a:ext cx="0" cy="288925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131" name="Line 35"/>
          <p:cNvSpPr>
            <a:spLocks noChangeShapeType="1"/>
          </p:cNvSpPr>
          <p:nvPr/>
        </p:nvSpPr>
        <p:spPr bwMode="auto">
          <a:xfrm>
            <a:off x="4572000" y="3646488"/>
            <a:ext cx="0" cy="360362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>
            <a:off x="7740650" y="3646488"/>
            <a:ext cx="0" cy="360362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133" name="Line 37"/>
          <p:cNvSpPr>
            <a:spLocks noChangeShapeType="1"/>
          </p:cNvSpPr>
          <p:nvPr/>
        </p:nvSpPr>
        <p:spPr bwMode="auto">
          <a:xfrm>
            <a:off x="1476375" y="3646488"/>
            <a:ext cx="6264275" cy="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134" name="Line 38"/>
          <p:cNvSpPr>
            <a:spLocks noChangeShapeType="1"/>
          </p:cNvSpPr>
          <p:nvPr/>
        </p:nvSpPr>
        <p:spPr bwMode="auto">
          <a:xfrm flipV="1">
            <a:off x="1476375" y="3646488"/>
            <a:ext cx="0" cy="288925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135" name="Text Box 39"/>
          <p:cNvSpPr txBox="1">
            <a:spLocks noChangeArrowheads="1"/>
          </p:cNvSpPr>
          <p:nvPr/>
        </p:nvSpPr>
        <p:spPr bwMode="auto">
          <a:xfrm>
            <a:off x="662756" y="2079625"/>
            <a:ext cx="16235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 smtClean="0"/>
              <a:t>Primary </a:t>
            </a:r>
            <a:r>
              <a:rPr lang="en-US" altLang="ja-JP" dirty="0"/>
              <a:t>Server</a:t>
            </a:r>
          </a:p>
        </p:txBody>
      </p: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3706489" y="2060575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/>
              <a:t>Backup Server 1</a:t>
            </a: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6803206" y="2060575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Backup Server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516688" y="2492375"/>
            <a:ext cx="2232025" cy="2305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419475" y="2492375"/>
            <a:ext cx="2232025" cy="2305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95288" y="2492375"/>
            <a:ext cx="2232025" cy="2305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Log Transfer</a:t>
            </a:r>
            <a:endParaRPr lang="en-US" altLang="ja-JP" dirty="0"/>
          </a:p>
        </p:txBody>
      </p:sp>
      <p:sp>
        <p:nvSpPr>
          <p:cNvPr id="24629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457200" y="5229225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000" dirty="0"/>
              <a:t>Each </a:t>
            </a:r>
            <a:r>
              <a:rPr lang="en-US" altLang="ja-JP" sz="2000" dirty="0" smtClean="0"/>
              <a:t>log is </a:t>
            </a:r>
            <a:r>
              <a:rPr lang="en-US" altLang="ja-JP" sz="2000" dirty="0"/>
              <a:t>compressed with </a:t>
            </a:r>
            <a:r>
              <a:rPr lang="en-US" altLang="ja-JP" sz="2000" dirty="0" err="1"/>
              <a:t>lzop</a:t>
            </a:r>
            <a:r>
              <a:rPr lang="en-US" altLang="ja-JP" sz="2000" dirty="0"/>
              <a:t> and transferred via </a:t>
            </a:r>
            <a:r>
              <a:rPr lang="en-US" altLang="ja-JP" sz="2000" dirty="0" err="1"/>
              <a:t>ssh</a:t>
            </a:r>
            <a:r>
              <a:rPr lang="en-US" altLang="ja-JP" sz="2000" dirty="0"/>
              <a:t>/</a:t>
            </a:r>
            <a:r>
              <a:rPr lang="en-US" altLang="ja-JP" sz="2000" dirty="0" err="1"/>
              <a:t>rsh</a:t>
            </a:r>
            <a:r>
              <a:rPr lang="en-US" altLang="ja-JP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ja-JP" sz="2000" dirty="0"/>
              <a:t>Proxy may be useful for pipelined transfer to multiple sites.</a:t>
            </a:r>
          </a:p>
          <a:p>
            <a:pPr>
              <a:lnSpc>
                <a:spcPct val="90000"/>
              </a:lnSpc>
            </a:pPr>
            <a:r>
              <a:rPr lang="en-US" altLang="ja-JP" sz="2000" dirty="0"/>
              <a:t>Delete original </a:t>
            </a:r>
            <a:r>
              <a:rPr lang="en-US" altLang="ja-JP" sz="2000" dirty="0" smtClean="0"/>
              <a:t>log in primary server </a:t>
            </a:r>
            <a:r>
              <a:rPr lang="en-US" altLang="ja-JP" sz="2000" dirty="0"/>
              <a:t>after all </a:t>
            </a:r>
            <a:r>
              <a:rPr lang="en-US" altLang="ja-JP" sz="2000" dirty="0" smtClean="0"/>
              <a:t>backup servers </a:t>
            </a:r>
            <a:r>
              <a:rPr lang="en-US" altLang="ja-JP" sz="2000" dirty="0"/>
              <a:t>have a replica.</a:t>
            </a:r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5364163" y="3068638"/>
            <a:ext cx="1368425" cy="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734764" y="2079625"/>
            <a:ext cx="1570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 smtClean="0"/>
              <a:t>Primary Server</a:t>
            </a:r>
            <a:endParaRPr lang="en-US" altLang="ja-JP" dirty="0"/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3708151" y="2060575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Backup Server 1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6875214" y="2060575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Backup Server 2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611188" y="3284538"/>
            <a:ext cx="17287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Log 2</a:t>
            </a:r>
            <a:endParaRPr lang="en-US" altLang="ja-JP" dirty="0"/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611188" y="3716338"/>
            <a:ext cx="17287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Log 3</a:t>
            </a:r>
            <a:endParaRPr lang="en-US" altLang="ja-JP" dirty="0"/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3635375" y="3284538"/>
            <a:ext cx="17287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Log 2 </a:t>
            </a:r>
            <a:r>
              <a:rPr lang="en-US" altLang="ja-JP" dirty="0"/>
              <a:t>(</a:t>
            </a:r>
            <a:r>
              <a:rPr lang="en-US" altLang="ja-JP" dirty="0" err="1"/>
              <a:t>lzoped</a:t>
            </a:r>
            <a:r>
              <a:rPr lang="en-US" altLang="ja-JP" dirty="0"/>
              <a:t>)</a:t>
            </a: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3635375" y="2852738"/>
            <a:ext cx="17287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Log 1 </a:t>
            </a:r>
            <a:r>
              <a:rPr lang="en-US" altLang="ja-JP" dirty="0"/>
              <a:t>(</a:t>
            </a:r>
            <a:r>
              <a:rPr lang="en-US" altLang="ja-JP" dirty="0" err="1"/>
              <a:t>lzoped</a:t>
            </a:r>
            <a:r>
              <a:rPr lang="en-US" altLang="ja-JP" dirty="0"/>
              <a:t>)</a:t>
            </a: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6732588" y="2852738"/>
            <a:ext cx="17287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Log 1 </a:t>
            </a:r>
            <a:r>
              <a:rPr lang="en-US" altLang="ja-JP" dirty="0"/>
              <a:t>(</a:t>
            </a:r>
            <a:r>
              <a:rPr lang="en-US" altLang="ja-JP" dirty="0" err="1"/>
              <a:t>lzoped</a:t>
            </a:r>
            <a:r>
              <a:rPr lang="en-US" altLang="ja-JP" dirty="0"/>
              <a:t>)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611188" y="2852738"/>
            <a:ext cx="1728787" cy="360362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dirty="0" smtClean="0"/>
              <a:t>Log 1</a:t>
            </a:r>
            <a:endParaRPr lang="en-US" altLang="ja-JP" dirty="0"/>
          </a:p>
        </p:txBody>
      </p:sp>
      <p:sp>
        <p:nvSpPr>
          <p:cNvPr id="24622" name="Line 46"/>
          <p:cNvSpPr>
            <a:spLocks noChangeShapeType="1"/>
          </p:cNvSpPr>
          <p:nvPr/>
        </p:nvSpPr>
        <p:spPr bwMode="auto">
          <a:xfrm>
            <a:off x="2339975" y="3500438"/>
            <a:ext cx="1295400" cy="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4626" name="Line 50"/>
          <p:cNvSpPr>
            <a:spLocks noChangeShapeType="1"/>
          </p:cNvSpPr>
          <p:nvPr/>
        </p:nvSpPr>
        <p:spPr bwMode="auto">
          <a:xfrm>
            <a:off x="2339975" y="3068638"/>
            <a:ext cx="1295400" cy="0"/>
          </a:xfrm>
          <a:prstGeom prst="line">
            <a:avLst/>
          </a:prstGeom>
          <a:noFill/>
          <a:ln w="50800">
            <a:solidFill>
              <a:srgbClr val="3366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611188" y="4148138"/>
            <a:ext cx="1728787" cy="360362"/>
          </a:xfrm>
          <a:prstGeom prst="rect">
            <a:avLst/>
          </a:prstGeom>
          <a:ln w="28575">
            <a:prstDash val="sysDash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Log 4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 smtClean="0"/>
              <a:t>Consistent Full Backup with </a:t>
            </a:r>
            <a:r>
              <a:rPr lang="en-US" altLang="ja-JP" sz="4000" dirty="0" err="1" smtClean="0"/>
              <a:t>WalB</a:t>
            </a:r>
            <a:endParaRPr lang="en-US" altLang="ja-JP" sz="400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003800" y="2060575"/>
            <a:ext cx="2232025" cy="2447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979613" y="2060575"/>
            <a:ext cx="2232025" cy="2447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319462" y="1647825"/>
            <a:ext cx="1570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 smtClean="0"/>
              <a:t>Primary Server</a:t>
            </a:r>
            <a:endParaRPr lang="en-US" altLang="ja-JP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378475" y="1628775"/>
            <a:ext cx="15697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/>
              <a:t>Backup </a:t>
            </a:r>
            <a:r>
              <a:rPr lang="en-US" altLang="ja-JP" dirty="0" smtClean="0"/>
              <a:t>Server</a:t>
            </a:r>
            <a:endParaRPr lang="en-US" altLang="ja-JP" dirty="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195513" y="2203450"/>
            <a:ext cx="1728787" cy="1295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err="1" smtClean="0"/>
              <a:t>WalB</a:t>
            </a:r>
            <a:r>
              <a:rPr lang="en-US" altLang="ja-JP" dirty="0" smtClean="0"/>
              <a:t> Device</a:t>
            </a:r>
            <a:endParaRPr lang="en-US" altLang="ja-JP" dirty="0"/>
          </a:p>
          <a:p>
            <a:pPr algn="ctr"/>
            <a:r>
              <a:rPr lang="en-US" altLang="ja-JP" dirty="0"/>
              <a:t>(online)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3924300" y="2779713"/>
            <a:ext cx="1295400" cy="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2195513" y="3932238"/>
            <a:ext cx="17287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Log</a:t>
            </a:r>
            <a:endParaRPr lang="en-US" altLang="ja-JP" dirty="0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5219700" y="2203450"/>
            <a:ext cx="1728788" cy="1295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Full Archive</a:t>
            </a:r>
          </a:p>
          <a:p>
            <a:pPr algn="ctr"/>
            <a:r>
              <a:rPr lang="en-US" altLang="ja-JP"/>
              <a:t>(inconsistent)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3924300" y="4148138"/>
            <a:ext cx="1295400" cy="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5219700" y="3932238"/>
            <a:ext cx="17287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Log</a:t>
            </a:r>
            <a:endParaRPr lang="en-US" altLang="ja-JP" dirty="0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H="1" flipV="1">
            <a:off x="6156325" y="3500438"/>
            <a:ext cx="0" cy="431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5364163" y="3500438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Apply</a:t>
            </a:r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611188" y="5797550"/>
            <a:ext cx="7561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1979613" y="56546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5364163" y="56546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4356100" y="23495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(A)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4356100" y="371633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(B)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1187450" y="4868863"/>
            <a:ext cx="127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Start </a:t>
            </a:r>
            <a:br>
              <a:rPr lang="en-US" altLang="ja-JP"/>
            </a:br>
            <a:r>
              <a:rPr lang="en-US" altLang="ja-JP"/>
              <a:t>full backup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5060950" y="54451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t1</a:t>
            </a: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6804025" y="56546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6156325" y="4868863"/>
            <a:ext cx="170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Get consistent </a:t>
            </a:r>
          </a:p>
          <a:p>
            <a:r>
              <a:rPr lang="en-US" altLang="ja-JP"/>
              <a:t>Image at t1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6156325" y="350043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(C)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3348038" y="5942013"/>
            <a:ext cx="503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/>
              <a:t>(A)</a:t>
            </a:r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051050" y="6013450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>
            <a:off x="5508625" y="601345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5580063" y="5942013"/>
            <a:ext cx="503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/>
              <a:t>(B)</a:t>
            </a:r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6084888" y="5942013"/>
            <a:ext cx="503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/>
              <a:t>(C)</a:t>
            </a:r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>
            <a:off x="6156325" y="601345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8101013" y="5438775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Time</a:t>
            </a:r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1676400" y="54451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t0</a:t>
            </a:r>
          </a:p>
        </p:txBody>
      </p:sp>
      <p:sp>
        <p:nvSpPr>
          <p:cNvPr id="7208" name="Text Box 40"/>
          <p:cNvSpPr txBox="1">
            <a:spLocks noChangeArrowheads="1"/>
          </p:cNvSpPr>
          <p:nvPr/>
        </p:nvSpPr>
        <p:spPr bwMode="auto">
          <a:xfrm>
            <a:off x="6443663" y="54451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t2</a:t>
            </a:r>
          </a:p>
        </p:txBody>
      </p:sp>
      <p:sp>
        <p:nvSpPr>
          <p:cNvPr id="7209" name="Text Box 41"/>
          <p:cNvSpPr txBox="1">
            <a:spLocks noChangeArrowheads="1"/>
          </p:cNvSpPr>
          <p:nvPr/>
        </p:nvSpPr>
        <p:spPr bwMode="auto">
          <a:xfrm>
            <a:off x="4572000" y="4868863"/>
            <a:ext cx="13643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/>
              <a:t>Get </a:t>
            </a:r>
            <a:r>
              <a:rPr lang="en-US" altLang="ja-JP" dirty="0" smtClean="0"/>
              <a:t>log from</a:t>
            </a:r>
            <a:endParaRPr lang="en-US" altLang="ja-JP" dirty="0"/>
          </a:p>
          <a:p>
            <a:r>
              <a:rPr lang="en-US" altLang="ja-JP" dirty="0"/>
              <a:t>t0 to t1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テキスト ボックス 35"/>
          <p:cNvSpPr txBox="1"/>
          <p:nvPr/>
        </p:nvSpPr>
        <p:spPr>
          <a:xfrm>
            <a:off x="2051720" y="3717032"/>
            <a:ext cx="1395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Wait completion</a:t>
            </a:r>
            <a:endParaRPr kumimoji="1" lang="ja-JP" altLang="en-US" sz="1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Read/Write Algorithm (1)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1844824"/>
            <a:ext cx="3600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1124744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Request</a:t>
            </a:r>
          </a:p>
          <a:p>
            <a:pPr algn="ctr"/>
            <a:r>
              <a:rPr kumimoji="1" lang="en-US" altLang="ja-JP" dirty="0" smtClean="0"/>
              <a:t>Queue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4572000" y="1772816"/>
            <a:ext cx="4104456" cy="10081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kumimoji="1" lang="en-US" altLang="ja-JP" sz="1600" dirty="0" smtClean="0"/>
              <a:t>Generate </a:t>
            </a:r>
            <a:r>
              <a:rPr kumimoji="1" lang="en-US" altLang="ja-JP" sz="1600" dirty="0" err="1" smtClean="0"/>
              <a:t>logpack</a:t>
            </a:r>
            <a:r>
              <a:rPr kumimoji="1" lang="en-US" altLang="ja-JP" sz="1600" dirty="0" smtClean="0"/>
              <a:t> header</a:t>
            </a:r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Generate request for log device</a:t>
            </a:r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Issue  the request</a:t>
            </a:r>
            <a:endParaRPr kumimoji="1" lang="en-US" altLang="ja-JP" sz="1600" dirty="0" smtClean="0"/>
          </a:p>
        </p:txBody>
      </p:sp>
      <p:sp>
        <p:nvSpPr>
          <p:cNvPr id="13" name="角丸四角形 12"/>
          <p:cNvSpPr/>
          <p:nvPr/>
        </p:nvSpPr>
        <p:spPr>
          <a:xfrm>
            <a:off x="4572000" y="3429000"/>
            <a:ext cx="4104456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en-US" altLang="ja-JP" sz="1600" dirty="0" smtClean="0"/>
              <a:t>Generate </a:t>
            </a:r>
            <a:r>
              <a:rPr lang="en-US" altLang="ja-JP" sz="1600" dirty="0" smtClean="0"/>
              <a:t>request for data device</a:t>
            </a:r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Issue the request</a:t>
            </a:r>
            <a:endParaRPr kumimoji="1" lang="en-US" altLang="ja-JP" sz="1600" dirty="0" smtClean="0"/>
          </a:p>
        </p:txBody>
      </p:sp>
      <p:sp>
        <p:nvSpPr>
          <p:cNvPr id="14" name="角丸四角形 13"/>
          <p:cNvSpPr/>
          <p:nvPr/>
        </p:nvSpPr>
        <p:spPr>
          <a:xfrm>
            <a:off x="4572000" y="4941168"/>
            <a:ext cx="4104456" cy="10081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en-US" altLang="ja-JP" sz="1600" dirty="0" smtClean="0">
                <a:solidFill>
                  <a:srgbClr val="FF0000"/>
                </a:solidFill>
              </a:rPr>
              <a:t>Send completion for upper layer</a:t>
            </a:r>
          </a:p>
          <a:p>
            <a:pPr>
              <a:buFont typeface="Arial" charset="0"/>
              <a:buChar char="•"/>
            </a:pPr>
            <a:r>
              <a:rPr kumimoji="1" lang="en-US" altLang="ja-JP" sz="1600" dirty="0" smtClean="0"/>
              <a:t>Update </a:t>
            </a:r>
            <a:r>
              <a:rPr kumimoji="1" lang="en-US" altLang="ja-JP" sz="1600" dirty="0" err="1" smtClean="0"/>
              <a:t>written_lsid</a:t>
            </a:r>
            <a:endParaRPr kumimoji="1" lang="en-US" altLang="ja-JP" sz="1600" dirty="0" smtClean="0"/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Free </a:t>
            </a:r>
            <a:r>
              <a:rPr lang="en-US" altLang="ja-JP" sz="1600" dirty="0" err="1" smtClean="0"/>
              <a:t>logpack</a:t>
            </a:r>
            <a:r>
              <a:rPr lang="en-US" altLang="ja-JP" sz="1600" dirty="0" smtClean="0"/>
              <a:t> header </a:t>
            </a:r>
            <a:r>
              <a:rPr lang="en-US" altLang="ja-JP" sz="1600" dirty="0" smtClean="0"/>
              <a:t>buffer</a:t>
            </a:r>
            <a:endParaRPr lang="en-US" altLang="ja-JP" sz="1600" dirty="0" smtClean="0"/>
          </a:p>
        </p:txBody>
      </p:sp>
      <p:cxnSp>
        <p:nvCxnSpPr>
          <p:cNvPr id="16" name="直線矢印コネクタ 15"/>
          <p:cNvCxnSpPr>
            <a:stCxn id="12" idx="2"/>
            <a:endCxn id="13" idx="0"/>
          </p:cNvCxnSpPr>
          <p:nvPr/>
        </p:nvCxnSpPr>
        <p:spPr>
          <a:xfrm rot="5400000">
            <a:off x="6300192" y="3104964"/>
            <a:ext cx="648072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3" idx="2"/>
            <a:endCxn id="14" idx="0"/>
          </p:cNvCxnSpPr>
          <p:nvPr/>
        </p:nvCxnSpPr>
        <p:spPr>
          <a:xfrm rot="5400000">
            <a:off x="6264188" y="4581128"/>
            <a:ext cx="720080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660232" y="2996952"/>
            <a:ext cx="1395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Wait completion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660232" y="4561383"/>
            <a:ext cx="1395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Wait completion</a:t>
            </a:r>
            <a:endParaRPr kumimoji="1" lang="ja-JP" altLang="en-US" sz="1400" dirty="0"/>
          </a:p>
        </p:txBody>
      </p:sp>
      <p:sp>
        <p:nvSpPr>
          <p:cNvPr id="26" name="正方形/長方形 25"/>
          <p:cNvSpPr/>
          <p:nvPr/>
        </p:nvSpPr>
        <p:spPr>
          <a:xfrm>
            <a:off x="755576" y="1844824"/>
            <a:ext cx="3600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115616" y="1844824"/>
            <a:ext cx="3600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475656" y="1844824"/>
            <a:ext cx="3600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1979712" y="2132856"/>
            <a:ext cx="24482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059832" y="1763524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Write</a:t>
            </a:r>
            <a:endParaRPr kumimoji="1" lang="ja-JP" altLang="en-US" dirty="0"/>
          </a:p>
        </p:txBody>
      </p:sp>
      <p:sp>
        <p:nvSpPr>
          <p:cNvPr id="34" name="角丸四角形 33"/>
          <p:cNvSpPr/>
          <p:nvPr/>
        </p:nvSpPr>
        <p:spPr>
          <a:xfrm>
            <a:off x="179512" y="3068960"/>
            <a:ext cx="3744416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en-US" altLang="ja-JP" sz="1600" dirty="0" smtClean="0"/>
              <a:t>Generate and issue to the data device</a:t>
            </a:r>
          </a:p>
        </p:txBody>
      </p:sp>
      <p:cxnSp>
        <p:nvCxnSpPr>
          <p:cNvPr id="35" name="直線矢印コネクタ 34"/>
          <p:cNvCxnSpPr>
            <a:stCxn id="34" idx="2"/>
            <a:endCxn id="37" idx="0"/>
          </p:cNvCxnSpPr>
          <p:nvPr/>
        </p:nvCxnSpPr>
        <p:spPr>
          <a:xfrm rot="5400000">
            <a:off x="1835696" y="3861048"/>
            <a:ext cx="432048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179512" y="4077072"/>
            <a:ext cx="3744416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en-US" altLang="ja-JP" sz="1600" dirty="0" smtClean="0">
                <a:solidFill>
                  <a:srgbClr val="FF0000"/>
                </a:solidFill>
              </a:rPr>
              <a:t>Send completion for upper layer</a:t>
            </a:r>
          </a:p>
        </p:txBody>
      </p:sp>
      <p:cxnSp>
        <p:nvCxnSpPr>
          <p:cNvPr id="44" name="直線矢印コネクタ 43"/>
          <p:cNvCxnSpPr/>
          <p:nvPr/>
        </p:nvCxnSpPr>
        <p:spPr>
          <a:xfrm rot="5400000">
            <a:off x="2160526" y="2528900"/>
            <a:ext cx="7912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627784" y="2348880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27584" y="5373216"/>
            <a:ext cx="1984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Simple Algorithm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テキスト ボックス 35"/>
          <p:cNvSpPr txBox="1"/>
          <p:nvPr/>
        </p:nvSpPr>
        <p:spPr>
          <a:xfrm>
            <a:off x="2051720" y="4869160"/>
            <a:ext cx="1395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Wait completion</a:t>
            </a:r>
            <a:endParaRPr kumimoji="1" lang="ja-JP" altLang="en-US" sz="1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Read/Write Algorithm (2)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1844824"/>
            <a:ext cx="3600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1124744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Request</a:t>
            </a:r>
          </a:p>
          <a:p>
            <a:pPr algn="ctr"/>
            <a:r>
              <a:rPr kumimoji="1" lang="en-US" altLang="ja-JP" dirty="0" smtClean="0"/>
              <a:t>Queue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4572000" y="1772816"/>
            <a:ext cx="4104456" cy="1440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kumimoji="1" lang="en-US" altLang="ja-JP" sz="1600" dirty="0" smtClean="0"/>
              <a:t>Generate </a:t>
            </a:r>
            <a:r>
              <a:rPr kumimoji="1" lang="en-US" altLang="ja-JP" sz="1600" dirty="0" err="1" smtClean="0"/>
              <a:t>logpack</a:t>
            </a:r>
            <a:r>
              <a:rPr kumimoji="1" lang="en-US" altLang="ja-JP" sz="1600" dirty="0" smtClean="0"/>
              <a:t> </a:t>
            </a:r>
            <a:r>
              <a:rPr kumimoji="1" lang="en-US" altLang="ja-JP" sz="1600" dirty="0" smtClean="0"/>
              <a:t>header</a:t>
            </a:r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Allocate data buffer and copy data for </a:t>
            </a:r>
            <a:br>
              <a:rPr lang="en-US" altLang="ja-JP" sz="1600" dirty="0" smtClean="0"/>
            </a:br>
            <a:r>
              <a:rPr lang="en-US" altLang="ja-JP" sz="1600" dirty="0" smtClean="0"/>
              <a:t>data device write</a:t>
            </a:r>
            <a:endParaRPr kumimoji="1" lang="en-US" altLang="ja-JP" sz="1600" dirty="0" smtClean="0"/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Generate request for log device</a:t>
            </a:r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Issue  the request</a:t>
            </a:r>
            <a:endParaRPr kumimoji="1" lang="en-US" altLang="ja-JP" sz="1600" dirty="0" smtClean="0"/>
          </a:p>
        </p:txBody>
      </p:sp>
      <p:sp>
        <p:nvSpPr>
          <p:cNvPr id="13" name="角丸四角形 12"/>
          <p:cNvSpPr/>
          <p:nvPr/>
        </p:nvSpPr>
        <p:spPr>
          <a:xfrm>
            <a:off x="4572000" y="3645024"/>
            <a:ext cx="4104456" cy="12241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kumimoji="1" lang="en-US" altLang="ja-JP" sz="1600" dirty="0" smtClean="0"/>
              <a:t>Insert to </a:t>
            </a:r>
            <a:r>
              <a:rPr kumimoji="1" lang="en-US" altLang="ja-JP" sz="1600" dirty="0" err="1" smtClean="0">
                <a:solidFill>
                  <a:srgbClr val="FF0000"/>
                </a:solidFill>
              </a:rPr>
              <a:t>PendingTree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altLang="ja-JP" sz="1600" dirty="0" smtClean="0">
                <a:solidFill>
                  <a:srgbClr val="FF0000"/>
                </a:solidFill>
              </a:rPr>
              <a:t>Send </a:t>
            </a:r>
            <a:r>
              <a:rPr lang="en-US" altLang="ja-JP" sz="1600" dirty="0" smtClean="0">
                <a:solidFill>
                  <a:srgbClr val="FF0000"/>
                </a:solidFill>
              </a:rPr>
              <a:t>completion for upper layer</a:t>
            </a:r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Generate request for data device</a:t>
            </a:r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Issue the request</a:t>
            </a:r>
            <a:endParaRPr kumimoji="1" lang="en-US" altLang="ja-JP" sz="1600" dirty="0" smtClean="0"/>
          </a:p>
        </p:txBody>
      </p:sp>
      <p:sp>
        <p:nvSpPr>
          <p:cNvPr id="14" name="角丸四角形 13"/>
          <p:cNvSpPr/>
          <p:nvPr/>
        </p:nvSpPr>
        <p:spPr>
          <a:xfrm>
            <a:off x="4572000" y="5328592"/>
            <a:ext cx="4104456" cy="11967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kumimoji="1" lang="en-US" altLang="ja-JP" sz="1600" dirty="0" smtClean="0"/>
              <a:t>Delete from </a:t>
            </a:r>
            <a:r>
              <a:rPr kumimoji="1" lang="en-US" altLang="ja-JP" sz="1600" dirty="0" err="1" smtClean="0">
                <a:solidFill>
                  <a:srgbClr val="FF0000"/>
                </a:solidFill>
              </a:rPr>
              <a:t>PendingTree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Free data buffer for data device write</a:t>
            </a:r>
          </a:p>
          <a:p>
            <a:pPr>
              <a:buFont typeface="Arial" charset="0"/>
              <a:buChar char="•"/>
            </a:pPr>
            <a:r>
              <a:rPr kumimoji="1" lang="en-US" altLang="ja-JP" sz="1600" dirty="0" smtClean="0"/>
              <a:t>Update </a:t>
            </a:r>
            <a:r>
              <a:rPr kumimoji="1" lang="en-US" altLang="ja-JP" sz="1600" dirty="0" err="1" smtClean="0"/>
              <a:t>written_lsid</a:t>
            </a:r>
            <a:endParaRPr kumimoji="1" lang="en-US" altLang="ja-JP" sz="1600" dirty="0" smtClean="0"/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Free </a:t>
            </a:r>
            <a:r>
              <a:rPr lang="en-US" altLang="ja-JP" sz="1600" dirty="0" err="1" smtClean="0"/>
              <a:t>logpack</a:t>
            </a:r>
            <a:r>
              <a:rPr lang="en-US" altLang="ja-JP" sz="1600" dirty="0" smtClean="0"/>
              <a:t> </a:t>
            </a:r>
            <a:r>
              <a:rPr lang="en-US" altLang="ja-JP" sz="1600" dirty="0" smtClean="0"/>
              <a:t>header </a:t>
            </a:r>
            <a:r>
              <a:rPr lang="en-US" altLang="ja-JP" sz="1600" dirty="0" smtClean="0"/>
              <a:t>buffer</a:t>
            </a:r>
            <a:endParaRPr lang="en-US" altLang="ja-JP" sz="1600" dirty="0" smtClean="0"/>
          </a:p>
        </p:txBody>
      </p:sp>
      <p:cxnSp>
        <p:nvCxnSpPr>
          <p:cNvPr id="16" name="直線矢印コネクタ 15"/>
          <p:cNvCxnSpPr>
            <a:stCxn id="12" idx="2"/>
            <a:endCxn id="13" idx="0"/>
          </p:cNvCxnSpPr>
          <p:nvPr/>
        </p:nvCxnSpPr>
        <p:spPr>
          <a:xfrm rot="5400000">
            <a:off x="6408204" y="3429000"/>
            <a:ext cx="432048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3" idx="2"/>
            <a:endCxn id="14" idx="0"/>
          </p:cNvCxnSpPr>
          <p:nvPr/>
        </p:nvCxnSpPr>
        <p:spPr>
          <a:xfrm rot="5400000">
            <a:off x="6394512" y="5098876"/>
            <a:ext cx="459432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660232" y="3284984"/>
            <a:ext cx="1395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Wait completion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660232" y="4948807"/>
            <a:ext cx="139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Wait completion</a:t>
            </a:r>
            <a:endParaRPr kumimoji="1" lang="ja-JP" altLang="en-US" sz="1400" dirty="0"/>
          </a:p>
        </p:txBody>
      </p:sp>
      <p:sp>
        <p:nvSpPr>
          <p:cNvPr id="26" name="正方形/長方形 25"/>
          <p:cNvSpPr/>
          <p:nvPr/>
        </p:nvSpPr>
        <p:spPr>
          <a:xfrm>
            <a:off x="755576" y="1844824"/>
            <a:ext cx="3600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115616" y="1844824"/>
            <a:ext cx="3600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475656" y="1844824"/>
            <a:ext cx="3600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1979712" y="2132856"/>
            <a:ext cx="24482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059832" y="1763524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Write</a:t>
            </a:r>
            <a:endParaRPr kumimoji="1" lang="ja-JP" altLang="en-US" dirty="0"/>
          </a:p>
        </p:txBody>
      </p:sp>
      <p:sp>
        <p:nvSpPr>
          <p:cNvPr id="34" name="角丸四角形 33"/>
          <p:cNvSpPr/>
          <p:nvPr/>
        </p:nvSpPr>
        <p:spPr>
          <a:xfrm>
            <a:off x="179512" y="3068960"/>
            <a:ext cx="3744416" cy="16561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en-US" altLang="ja-JP" sz="1600" dirty="0" smtClean="0"/>
              <a:t>Search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PendingTree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  If all data are in the tree</a:t>
            </a:r>
            <a:br>
              <a:rPr lang="en-US" altLang="ja-JP" sz="1600" dirty="0" smtClean="0"/>
            </a:br>
            <a:r>
              <a:rPr lang="en-US" altLang="ja-JP" sz="1600" dirty="0" smtClean="0"/>
              <a:t>  Then copy data and </a:t>
            </a:r>
            <a:r>
              <a:rPr lang="en-US" altLang="ja-JP" sz="1600" dirty="0" smtClean="0">
                <a:solidFill>
                  <a:srgbClr val="FF0000"/>
                </a:solidFill>
              </a:rPr>
              <a:t>send completion</a:t>
            </a:r>
            <a:br>
              <a:rPr lang="en-US" altLang="ja-JP" sz="1600" dirty="0" smtClean="0">
                <a:solidFill>
                  <a:srgbClr val="FF0000"/>
                </a:solidFill>
              </a:rPr>
            </a:br>
            <a:r>
              <a:rPr lang="en-US" altLang="ja-JP" sz="1600" dirty="0" smtClean="0">
                <a:solidFill>
                  <a:srgbClr val="FF0000"/>
                </a:solidFill>
              </a:rPr>
              <a:t>for upper layer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  Else generate request for lack data and issue the request to the data device</a:t>
            </a:r>
          </a:p>
        </p:txBody>
      </p:sp>
      <p:cxnSp>
        <p:nvCxnSpPr>
          <p:cNvPr id="35" name="直線矢印コネクタ 34"/>
          <p:cNvCxnSpPr>
            <a:stCxn id="34" idx="2"/>
            <a:endCxn id="37" idx="0"/>
          </p:cNvCxnSpPr>
          <p:nvPr/>
        </p:nvCxnSpPr>
        <p:spPr>
          <a:xfrm rot="5400000">
            <a:off x="1799692" y="4977172"/>
            <a:ext cx="504056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179512" y="5229200"/>
            <a:ext cx="3744416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en-US" altLang="ja-JP" sz="1600" dirty="0" smtClean="0"/>
              <a:t>If all requests have finished</a:t>
            </a:r>
            <a:br>
              <a:rPr lang="en-US" altLang="ja-JP" sz="1600" dirty="0" smtClean="0"/>
            </a:br>
            <a:r>
              <a:rPr lang="en-US" altLang="ja-JP" sz="1600" dirty="0" smtClean="0"/>
              <a:t>Then </a:t>
            </a:r>
            <a:r>
              <a:rPr lang="en-US" altLang="ja-JP" sz="1600" dirty="0" smtClean="0">
                <a:solidFill>
                  <a:srgbClr val="FF0000"/>
                </a:solidFill>
              </a:rPr>
              <a:t>send completion for upper layer</a:t>
            </a:r>
          </a:p>
        </p:txBody>
      </p:sp>
      <p:cxnSp>
        <p:nvCxnSpPr>
          <p:cNvPr id="44" name="直線矢印コネクタ 43"/>
          <p:cNvCxnSpPr/>
          <p:nvPr/>
        </p:nvCxnSpPr>
        <p:spPr>
          <a:xfrm rot="5400000">
            <a:off x="2160526" y="2528900"/>
            <a:ext cx="7912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627784" y="2348880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9388" y="6093296"/>
            <a:ext cx="3665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Faster but more complex than (1)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Parallel Task Processing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043608" y="1196752"/>
            <a:ext cx="432048" cy="720080"/>
            <a:chOff x="1907704" y="3284984"/>
            <a:chExt cx="432048" cy="720080"/>
          </a:xfrm>
        </p:grpSpPr>
        <p:sp>
          <p:nvSpPr>
            <p:cNvPr id="8" name="正方形/長方形 7"/>
            <p:cNvSpPr/>
            <p:nvPr/>
          </p:nvSpPr>
          <p:spPr>
            <a:xfrm>
              <a:off x="1907704" y="3284984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907704" y="3429000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907704" y="3573016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907704" y="3717032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907704" y="3861048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角丸四角形 13"/>
          <p:cNvSpPr/>
          <p:nvPr/>
        </p:nvSpPr>
        <p:spPr>
          <a:xfrm>
            <a:off x="611560" y="2924944"/>
            <a:ext cx="1296144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Generate</a:t>
            </a:r>
          </a:p>
          <a:p>
            <a:pPr algn="ctr"/>
            <a:r>
              <a:rPr lang="en-US" altLang="ja-JP" sz="1400" dirty="0" smtClean="0"/>
              <a:t>read request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2339752" y="2170646"/>
            <a:ext cx="1008112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Generate</a:t>
            </a:r>
          </a:p>
          <a:p>
            <a:pPr algn="ctr"/>
            <a:r>
              <a:rPr kumimoji="1" lang="en-US" altLang="ja-JP" sz="1400" dirty="0" err="1" smtClean="0"/>
              <a:t>logpack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75656" y="1268760"/>
            <a:ext cx="77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Request</a:t>
            </a:r>
          </a:p>
          <a:p>
            <a:pPr algn="ctr"/>
            <a:r>
              <a:rPr kumimoji="1" lang="en-US" altLang="ja-JP" sz="1400" dirty="0" smtClean="0"/>
              <a:t>Queue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755576" y="2170646"/>
            <a:ext cx="1008112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Select</a:t>
            </a:r>
          </a:p>
          <a:p>
            <a:pPr algn="ctr"/>
            <a:r>
              <a:rPr lang="en-US" altLang="ja-JP" sz="1400" dirty="0" smtClean="0"/>
              <a:t>r</a:t>
            </a:r>
            <a:r>
              <a:rPr lang="en-US" altLang="ja-JP" sz="1400" dirty="0" smtClean="0"/>
              <a:t>ead/write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>
            <a:stCxn id="12" idx="2"/>
            <a:endCxn id="17" idx="0"/>
          </p:cNvCxnSpPr>
          <p:nvPr/>
        </p:nvCxnSpPr>
        <p:spPr>
          <a:xfrm rot="5400000">
            <a:off x="1132725" y="2043739"/>
            <a:ext cx="2538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7" idx="3"/>
            <a:endCxn id="15" idx="1"/>
          </p:cNvCxnSpPr>
          <p:nvPr/>
        </p:nvCxnSpPr>
        <p:spPr>
          <a:xfrm>
            <a:off x="1763688" y="2422674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1043608" y="3717032"/>
            <a:ext cx="432048" cy="720080"/>
            <a:chOff x="1907704" y="3284984"/>
            <a:chExt cx="432048" cy="720080"/>
          </a:xfrm>
        </p:grpSpPr>
        <p:sp>
          <p:nvSpPr>
            <p:cNvPr id="25" name="正方形/長方形 24"/>
            <p:cNvSpPr/>
            <p:nvPr/>
          </p:nvSpPr>
          <p:spPr>
            <a:xfrm>
              <a:off x="1907704" y="3284984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907704" y="3429000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907704" y="3573016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907704" y="3717032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907704" y="3861048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角丸四角形 29"/>
          <p:cNvSpPr/>
          <p:nvPr/>
        </p:nvSpPr>
        <p:spPr>
          <a:xfrm>
            <a:off x="395536" y="4725144"/>
            <a:ext cx="1800200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/>
          </a:p>
        </p:txBody>
      </p:sp>
      <p:cxnSp>
        <p:nvCxnSpPr>
          <p:cNvPr id="31" name="直線矢印コネクタ 30"/>
          <p:cNvCxnSpPr>
            <a:stCxn id="17" idx="2"/>
            <a:endCxn id="14" idx="0"/>
          </p:cNvCxnSpPr>
          <p:nvPr/>
        </p:nvCxnSpPr>
        <p:spPr>
          <a:xfrm rot="5400000">
            <a:off x="1134511" y="2799823"/>
            <a:ext cx="2502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4" idx="2"/>
            <a:endCxn id="25" idx="0"/>
          </p:cNvCxnSpPr>
          <p:nvPr/>
        </p:nvCxnSpPr>
        <p:spPr>
          <a:xfrm rot="5400000">
            <a:off x="1115616" y="3573016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9" idx="2"/>
          </p:cNvCxnSpPr>
          <p:nvPr/>
        </p:nvCxnSpPr>
        <p:spPr>
          <a:xfrm rot="5400000">
            <a:off x="1007604" y="4473116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3347864" y="3717032"/>
            <a:ext cx="1008112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Write</a:t>
            </a:r>
          </a:p>
          <a:p>
            <a:pPr algn="ctr"/>
            <a:r>
              <a:rPr lang="en-US" altLang="ja-JP" sz="1400" dirty="0" err="1" smtClean="0"/>
              <a:t>logpack</a:t>
            </a:r>
            <a:endParaRPr lang="en-US" altLang="ja-JP" sz="1400" dirty="0" smtClean="0"/>
          </a:p>
        </p:txBody>
      </p:sp>
      <p:grpSp>
        <p:nvGrpSpPr>
          <p:cNvPr id="47" name="グループ化 46"/>
          <p:cNvGrpSpPr/>
          <p:nvPr/>
        </p:nvGrpSpPr>
        <p:grpSpPr>
          <a:xfrm>
            <a:off x="3635896" y="2710508"/>
            <a:ext cx="432048" cy="720080"/>
            <a:chOff x="1907704" y="3284984"/>
            <a:chExt cx="432048" cy="720080"/>
          </a:xfrm>
        </p:grpSpPr>
        <p:sp>
          <p:nvSpPr>
            <p:cNvPr id="48" name="正方形/長方形 47"/>
            <p:cNvSpPr/>
            <p:nvPr/>
          </p:nvSpPr>
          <p:spPr>
            <a:xfrm>
              <a:off x="1907704" y="3284984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907704" y="3429000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907704" y="3573016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907704" y="3717032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907704" y="3861048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5220023" y="2708920"/>
            <a:ext cx="432048" cy="720080"/>
            <a:chOff x="1907704" y="3284984"/>
            <a:chExt cx="432048" cy="720080"/>
          </a:xfrm>
        </p:grpSpPr>
        <p:sp>
          <p:nvSpPr>
            <p:cNvPr id="54" name="正方形/長方形 53"/>
            <p:cNvSpPr/>
            <p:nvPr/>
          </p:nvSpPr>
          <p:spPr>
            <a:xfrm>
              <a:off x="1907704" y="3284984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907704" y="3429000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907704" y="3573016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1907704" y="3717032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907704" y="3861048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6948264" y="2710508"/>
            <a:ext cx="432048" cy="720080"/>
            <a:chOff x="1907704" y="3284984"/>
            <a:chExt cx="432048" cy="720080"/>
          </a:xfrm>
        </p:grpSpPr>
        <p:sp>
          <p:nvSpPr>
            <p:cNvPr id="60" name="正方形/長方形 59"/>
            <p:cNvSpPr/>
            <p:nvPr/>
          </p:nvSpPr>
          <p:spPr>
            <a:xfrm>
              <a:off x="1907704" y="3284984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1907704" y="3429000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1907704" y="3573016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1907704" y="3717032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907704" y="3861048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2" name="直線矢印コネクタ 71"/>
          <p:cNvCxnSpPr/>
          <p:nvPr/>
        </p:nvCxnSpPr>
        <p:spPr>
          <a:xfrm>
            <a:off x="3347864" y="2420888"/>
            <a:ext cx="3816424" cy="158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角丸四角形 77"/>
          <p:cNvSpPr/>
          <p:nvPr/>
        </p:nvSpPr>
        <p:spPr>
          <a:xfrm>
            <a:off x="467544" y="4797152"/>
            <a:ext cx="1872208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/>
          </a:p>
        </p:txBody>
      </p:sp>
      <p:sp>
        <p:nvSpPr>
          <p:cNvPr id="79" name="角丸四角形 78"/>
          <p:cNvSpPr/>
          <p:nvPr/>
        </p:nvSpPr>
        <p:spPr>
          <a:xfrm>
            <a:off x="539552" y="4869160"/>
            <a:ext cx="1872208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Submit read request,</a:t>
            </a:r>
          </a:p>
          <a:p>
            <a:pPr algn="ctr"/>
            <a:r>
              <a:rPr lang="en-US" altLang="ja-JP" sz="1400" dirty="0" smtClean="0"/>
              <a:t>Wait completion,</a:t>
            </a:r>
          </a:p>
          <a:p>
            <a:pPr algn="ctr"/>
            <a:r>
              <a:rPr lang="en-US" altLang="ja-JP" sz="1400" dirty="0" smtClean="0"/>
              <a:t>Send completion</a:t>
            </a:r>
          </a:p>
        </p:txBody>
      </p:sp>
      <p:cxnSp>
        <p:nvCxnSpPr>
          <p:cNvPr id="80" name="直線矢印コネクタ 79"/>
          <p:cNvCxnSpPr>
            <a:stCxn id="29" idx="2"/>
            <a:endCxn id="78" idx="0"/>
          </p:cNvCxnSpPr>
          <p:nvPr/>
        </p:nvCxnSpPr>
        <p:spPr>
          <a:xfrm rot="16200000" flipH="1">
            <a:off x="1151620" y="4545124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29" idx="2"/>
          </p:cNvCxnSpPr>
          <p:nvPr/>
        </p:nvCxnSpPr>
        <p:spPr>
          <a:xfrm rot="16200000" flipH="1">
            <a:off x="1259632" y="4437112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rot="5400000">
            <a:off x="3706316" y="2567286"/>
            <a:ext cx="29041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 rot="5400000">
            <a:off x="5291237" y="2565698"/>
            <a:ext cx="29041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 rot="5400000">
            <a:off x="7019478" y="2567286"/>
            <a:ext cx="29041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1475656" y="3823258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Read</a:t>
            </a:r>
            <a:endParaRPr lang="en-US" altLang="ja-JP" sz="1400" dirty="0" smtClean="0"/>
          </a:p>
          <a:p>
            <a:pPr algn="ctr"/>
            <a:r>
              <a:rPr lang="en-US" altLang="ja-JP" sz="1400" dirty="0" smtClean="0"/>
              <a:t>Queue</a:t>
            </a:r>
            <a:endParaRPr kumimoji="1" lang="en-US" altLang="ja-JP" sz="1400" dirty="0" smtClean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067944" y="2782714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err="1" smtClean="0"/>
              <a:t>Logpack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Queue</a:t>
            </a: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697340" y="2710706"/>
            <a:ext cx="1034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err="1" smtClean="0"/>
              <a:t>Logpack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Completion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Queue</a:t>
            </a:r>
            <a:endParaRPr kumimoji="1" lang="en-US" altLang="ja-JP" sz="1400" dirty="0" smtClean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380312" y="2710706"/>
            <a:ext cx="1034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err="1" smtClean="0"/>
              <a:t>Datapack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Completion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Queue</a:t>
            </a:r>
            <a:endParaRPr kumimoji="1" lang="en-US" altLang="ja-JP" sz="1400" dirty="0" smtClean="0"/>
          </a:p>
        </p:txBody>
      </p:sp>
      <p:cxnSp>
        <p:nvCxnSpPr>
          <p:cNvPr id="104" name="直線矢印コネクタ 103"/>
          <p:cNvCxnSpPr/>
          <p:nvPr/>
        </p:nvCxnSpPr>
        <p:spPr>
          <a:xfrm rot="5400000">
            <a:off x="3636293" y="3500611"/>
            <a:ext cx="288032" cy="144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rot="5400000">
            <a:off x="5291237" y="3573810"/>
            <a:ext cx="29041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rot="5400000">
            <a:off x="6301259" y="4292823"/>
            <a:ext cx="1727398" cy="1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角丸四角形 106"/>
          <p:cNvSpPr/>
          <p:nvPr/>
        </p:nvSpPr>
        <p:spPr>
          <a:xfrm>
            <a:off x="4788024" y="3717032"/>
            <a:ext cx="1944216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Wait completion,</a:t>
            </a:r>
          </a:p>
          <a:p>
            <a:pPr algn="ctr"/>
            <a:r>
              <a:rPr lang="en-US" altLang="ja-JP" sz="1400" dirty="0" smtClean="0"/>
              <a:t>Generate </a:t>
            </a:r>
            <a:r>
              <a:rPr lang="en-US" altLang="ja-JP" sz="1400" dirty="0" err="1" smtClean="0"/>
              <a:t>datapack</a:t>
            </a:r>
            <a:endParaRPr lang="en-US" altLang="ja-JP" sz="1400" dirty="0" smtClean="0"/>
          </a:p>
        </p:txBody>
      </p:sp>
      <p:sp>
        <p:nvSpPr>
          <p:cNvPr id="108" name="角丸四角形 107"/>
          <p:cNvSpPr/>
          <p:nvPr/>
        </p:nvSpPr>
        <p:spPr>
          <a:xfrm>
            <a:off x="5724128" y="5157192"/>
            <a:ext cx="2232248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Wait completion,</a:t>
            </a:r>
          </a:p>
          <a:p>
            <a:pPr algn="ctr"/>
            <a:r>
              <a:rPr lang="en-US" altLang="ja-JP" sz="1400" dirty="0" smtClean="0"/>
              <a:t>Update </a:t>
            </a:r>
            <a:r>
              <a:rPr lang="en-US" altLang="ja-JP" sz="1400" dirty="0" err="1" smtClean="0"/>
              <a:t>written_lsid</a:t>
            </a:r>
            <a:r>
              <a:rPr lang="en-US" altLang="ja-JP" sz="1400" dirty="0" smtClean="0"/>
              <a:t>,</a:t>
            </a:r>
          </a:p>
          <a:p>
            <a:pPr algn="ctr"/>
            <a:r>
              <a:rPr lang="en-US" altLang="ja-JP" sz="1400" dirty="0" smtClean="0"/>
              <a:t>Send completion</a:t>
            </a:r>
          </a:p>
        </p:txBody>
      </p:sp>
      <p:sp>
        <p:nvSpPr>
          <p:cNvPr id="109" name="角丸四角形 108"/>
          <p:cNvSpPr/>
          <p:nvPr/>
        </p:nvSpPr>
        <p:spPr>
          <a:xfrm>
            <a:off x="3419872" y="3789040"/>
            <a:ext cx="1008112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Write</a:t>
            </a:r>
          </a:p>
          <a:p>
            <a:pPr algn="ctr"/>
            <a:r>
              <a:rPr lang="en-US" altLang="ja-JP" sz="1400" dirty="0" err="1" smtClean="0"/>
              <a:t>logpack</a:t>
            </a:r>
            <a:endParaRPr lang="en-US" altLang="ja-JP" sz="1400" dirty="0" smtClean="0"/>
          </a:p>
        </p:txBody>
      </p:sp>
      <p:sp>
        <p:nvSpPr>
          <p:cNvPr id="110" name="角丸四角形 109"/>
          <p:cNvSpPr/>
          <p:nvPr/>
        </p:nvSpPr>
        <p:spPr>
          <a:xfrm>
            <a:off x="3491880" y="3861048"/>
            <a:ext cx="1008112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Submit</a:t>
            </a:r>
          </a:p>
          <a:p>
            <a:pPr algn="ctr"/>
            <a:r>
              <a:rPr lang="en-US" altLang="ja-JP" sz="1400" dirty="0" err="1" smtClean="0"/>
              <a:t>logpack</a:t>
            </a:r>
            <a:endParaRPr lang="en-US" altLang="ja-JP" sz="1400" dirty="0" smtClean="0"/>
          </a:p>
        </p:txBody>
      </p:sp>
      <p:cxnSp>
        <p:nvCxnSpPr>
          <p:cNvPr id="111" name="直線矢印コネクタ 110"/>
          <p:cNvCxnSpPr/>
          <p:nvPr/>
        </p:nvCxnSpPr>
        <p:spPr>
          <a:xfrm rot="16200000" flipH="1">
            <a:off x="3780706" y="3501802"/>
            <a:ext cx="43046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endCxn id="109" idx="0"/>
          </p:cNvCxnSpPr>
          <p:nvPr/>
        </p:nvCxnSpPr>
        <p:spPr>
          <a:xfrm rot="16200000" flipH="1">
            <a:off x="3708698" y="3573810"/>
            <a:ext cx="358452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グループ化 117"/>
          <p:cNvGrpSpPr/>
          <p:nvPr/>
        </p:nvGrpSpPr>
        <p:grpSpPr>
          <a:xfrm>
            <a:off x="3635896" y="4797152"/>
            <a:ext cx="432048" cy="720080"/>
            <a:chOff x="1907704" y="3284984"/>
            <a:chExt cx="432048" cy="720080"/>
          </a:xfrm>
        </p:grpSpPr>
        <p:sp>
          <p:nvSpPr>
            <p:cNvPr id="119" name="正方形/長方形 118"/>
            <p:cNvSpPr/>
            <p:nvPr/>
          </p:nvSpPr>
          <p:spPr>
            <a:xfrm>
              <a:off x="1907704" y="3284984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1907704" y="3429000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1907704" y="3573016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1907704" y="3717032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1907704" y="3861048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5" name="角丸四角形 124"/>
          <p:cNvSpPr/>
          <p:nvPr/>
        </p:nvSpPr>
        <p:spPr>
          <a:xfrm>
            <a:off x="3347864" y="5805264"/>
            <a:ext cx="1008112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Write</a:t>
            </a:r>
          </a:p>
          <a:p>
            <a:pPr algn="ctr"/>
            <a:r>
              <a:rPr lang="en-US" altLang="ja-JP" sz="1400" dirty="0" err="1" smtClean="0"/>
              <a:t>logpack</a:t>
            </a:r>
            <a:endParaRPr lang="en-US" altLang="ja-JP" sz="1400" dirty="0" smtClean="0"/>
          </a:p>
        </p:txBody>
      </p:sp>
      <p:cxnSp>
        <p:nvCxnSpPr>
          <p:cNvPr id="126" name="直線矢印コネクタ 125"/>
          <p:cNvCxnSpPr/>
          <p:nvPr/>
        </p:nvCxnSpPr>
        <p:spPr>
          <a:xfrm rot="5400000">
            <a:off x="3636293" y="5588843"/>
            <a:ext cx="288032" cy="144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角丸四角形 126"/>
          <p:cNvSpPr/>
          <p:nvPr/>
        </p:nvSpPr>
        <p:spPr>
          <a:xfrm>
            <a:off x="3419872" y="5877272"/>
            <a:ext cx="1008112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Write</a:t>
            </a:r>
          </a:p>
          <a:p>
            <a:pPr algn="ctr"/>
            <a:r>
              <a:rPr lang="en-US" altLang="ja-JP" sz="1400" dirty="0" err="1" smtClean="0"/>
              <a:t>logpack</a:t>
            </a:r>
            <a:endParaRPr lang="en-US" altLang="ja-JP" sz="1400" dirty="0" smtClean="0"/>
          </a:p>
        </p:txBody>
      </p:sp>
      <p:sp>
        <p:nvSpPr>
          <p:cNvPr id="128" name="角丸四角形 127"/>
          <p:cNvSpPr/>
          <p:nvPr/>
        </p:nvSpPr>
        <p:spPr>
          <a:xfrm>
            <a:off x="3491880" y="5949280"/>
            <a:ext cx="1008112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Write</a:t>
            </a:r>
          </a:p>
          <a:p>
            <a:pPr algn="ctr"/>
            <a:r>
              <a:rPr lang="en-US" altLang="ja-JP" sz="1400" dirty="0" err="1" smtClean="0"/>
              <a:t>datapack</a:t>
            </a:r>
            <a:endParaRPr lang="en-US" altLang="ja-JP" sz="1400" dirty="0" smtClean="0"/>
          </a:p>
        </p:txBody>
      </p:sp>
      <p:cxnSp>
        <p:nvCxnSpPr>
          <p:cNvPr id="129" name="直線矢印コネクタ 128"/>
          <p:cNvCxnSpPr/>
          <p:nvPr/>
        </p:nvCxnSpPr>
        <p:spPr>
          <a:xfrm rot="16200000" flipH="1">
            <a:off x="3780706" y="5590034"/>
            <a:ext cx="43046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endCxn id="127" idx="0"/>
          </p:cNvCxnSpPr>
          <p:nvPr/>
        </p:nvCxnSpPr>
        <p:spPr>
          <a:xfrm rot="16200000" flipH="1">
            <a:off x="3708698" y="5662042"/>
            <a:ext cx="358452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/>
          <p:cNvSpPr txBox="1"/>
          <p:nvPr/>
        </p:nvSpPr>
        <p:spPr>
          <a:xfrm>
            <a:off x="4067944" y="4869160"/>
            <a:ext cx="863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err="1" smtClean="0"/>
              <a:t>Datapack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Queue</a:t>
            </a:r>
          </a:p>
        </p:txBody>
      </p:sp>
      <p:cxnSp>
        <p:nvCxnSpPr>
          <p:cNvPr id="117" name="直線矢印コネクタ 116"/>
          <p:cNvCxnSpPr/>
          <p:nvPr/>
        </p:nvCxnSpPr>
        <p:spPr>
          <a:xfrm rot="5400000">
            <a:off x="3743908" y="4689140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395536" y="594928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This is of algorithm (1)</a:t>
            </a:r>
          </a:p>
        </p:txBody>
      </p:sp>
      <p:cxnSp>
        <p:nvCxnSpPr>
          <p:cNvPr id="141" name="直線矢印コネクタ 140"/>
          <p:cNvCxnSpPr/>
          <p:nvPr/>
        </p:nvCxnSpPr>
        <p:spPr>
          <a:xfrm>
            <a:off x="3851920" y="4581128"/>
            <a:ext cx="1584176" cy="158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/>
          <p:cNvCxnSpPr/>
          <p:nvPr/>
        </p:nvCxnSpPr>
        <p:spPr>
          <a:xfrm rot="5400000" flipH="1" flipV="1">
            <a:off x="5328878" y="4473116"/>
            <a:ext cx="215230" cy="79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/>
          <p:cNvSpPr txBox="1"/>
          <p:nvPr/>
        </p:nvSpPr>
        <p:spPr>
          <a:xfrm>
            <a:off x="3442334" y="1352962"/>
            <a:ext cx="5450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180975">
              <a:buFont typeface="Arial" pitchFamily="34" charset="0"/>
              <a:buChar char="•"/>
            </a:pPr>
            <a:r>
              <a:rPr lang="en-US" altLang="ja-JP" sz="2000" dirty="0" smtClean="0">
                <a:sym typeface="Wingdings" pitchFamily="2" charset="2"/>
              </a:rPr>
              <a:t>Data write must start after log write completion</a:t>
            </a:r>
            <a:endParaRPr lang="en-US" altLang="ja-JP" sz="2000" dirty="0" smtClean="0"/>
          </a:p>
          <a:p>
            <a:pPr indent="180975">
              <a:buFont typeface="Arial" pitchFamily="34" charset="0"/>
              <a:buChar char="•"/>
            </a:pPr>
            <a:r>
              <a:rPr lang="en-US" altLang="ja-JP" sz="2000" dirty="0" smtClean="0"/>
              <a:t>Send completion for write must be serialized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WalB</a:t>
            </a:r>
            <a:r>
              <a:rPr kumimoji="1" lang="en-US" altLang="ja-JP" dirty="0" smtClean="0"/>
              <a:t> Data Format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device</a:t>
            </a:r>
          </a:p>
          <a:p>
            <a:pPr lvl="1"/>
            <a:r>
              <a:rPr lang="en-US" altLang="ja-JP" dirty="0" smtClean="0"/>
              <a:t>The same image as wrapping block device</a:t>
            </a:r>
            <a:endParaRPr kumimoji="1" lang="en-US" altLang="ja-JP" dirty="0" smtClean="0"/>
          </a:p>
          <a:p>
            <a:r>
              <a:rPr lang="en-US" altLang="ja-JP" dirty="0" smtClean="0"/>
              <a:t>Log device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Overview</a:t>
            </a:r>
          </a:p>
          <a:p>
            <a:pPr lvl="1"/>
            <a:r>
              <a:rPr lang="en-US" altLang="ja-JP" dirty="0" smtClean="0"/>
              <a:t>Snapshot metadata</a:t>
            </a:r>
          </a:p>
          <a:p>
            <a:pPr lvl="1"/>
            <a:r>
              <a:rPr lang="en-US" altLang="ja-JP" dirty="0" smtClean="0"/>
              <a:t>Ring buffer</a:t>
            </a:r>
          </a:p>
          <a:p>
            <a:pPr lvl="1"/>
            <a:r>
              <a:rPr kumimoji="1" lang="en-US" altLang="ja-JP" dirty="0" err="1" smtClean="0"/>
              <a:t>Logpack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Log Device Format</a:t>
            </a:r>
            <a:endParaRPr kumimoji="1" lang="ja-JP" altLang="en-US" dirty="0"/>
          </a:p>
        </p:txBody>
      </p:sp>
      <p:sp>
        <p:nvSpPr>
          <p:cNvPr id="31" name="コンテンツ プレースホルダ 30"/>
          <p:cNvSpPr>
            <a:spLocks noGrp="1"/>
          </p:cNvSpPr>
          <p:nvPr>
            <p:ph idx="1"/>
          </p:nvPr>
        </p:nvSpPr>
        <p:spPr>
          <a:xfrm>
            <a:off x="3995936" y="3645024"/>
            <a:ext cx="4680520" cy="2232248"/>
          </a:xfrm>
        </p:spPr>
        <p:txBody>
          <a:bodyPr>
            <a:normAutofit/>
          </a:bodyPr>
          <a:lstStyle/>
          <a:p>
            <a:pPr marL="182563" indent="-182563"/>
            <a:r>
              <a:rPr kumimoji="1" lang="en-US" altLang="ja-JP" sz="2000" dirty="0" smtClean="0"/>
              <a:t>Snapshot metadata</a:t>
            </a:r>
            <a:endParaRPr lang="en-US" altLang="ja-JP" sz="1600" dirty="0" smtClean="0"/>
          </a:p>
          <a:p>
            <a:pPr marL="582613" lvl="1" indent="-182563"/>
            <a:r>
              <a:rPr kumimoji="1" lang="en-US" altLang="ja-JP" sz="1600" dirty="0" smtClean="0"/>
              <a:t>The size is determined at </a:t>
            </a:r>
            <a:r>
              <a:rPr lang="en-US" altLang="ja-JP" sz="1600" dirty="0" smtClean="0"/>
              <a:t>device creation.</a:t>
            </a:r>
          </a:p>
          <a:p>
            <a:pPr marL="182563" indent="-182563"/>
            <a:r>
              <a:rPr kumimoji="1" lang="en-US" altLang="ja-JP" sz="2000" dirty="0" smtClean="0"/>
              <a:t>Ring buffer</a:t>
            </a:r>
          </a:p>
          <a:p>
            <a:pPr marL="582613" lvl="1" indent="-182563"/>
            <a:r>
              <a:rPr lang="en-US" altLang="ja-JP" sz="1600" dirty="0" smtClean="0"/>
              <a:t>Stores write-ahead log.</a:t>
            </a:r>
            <a:endParaRPr kumimoji="1" lang="en-US" altLang="ja-JP" sz="1600" dirty="0" smtClean="0"/>
          </a:p>
          <a:p>
            <a:pPr marL="582613" lvl="1" indent="-182563"/>
            <a:r>
              <a:rPr lang="en-US" altLang="ja-JP" sz="1600" dirty="0" smtClean="0"/>
              <a:t>The size is determined at device creation.</a:t>
            </a:r>
          </a:p>
          <a:p>
            <a:pPr marL="582613" lvl="1" indent="-182563"/>
            <a:r>
              <a:rPr kumimoji="1" lang="en-US" altLang="ja-JP" sz="1600" dirty="0" smtClean="0"/>
              <a:t>The size can not be changed.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566531" y="1772816"/>
            <a:ext cx="4752528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Ring buffer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190267" y="1772816"/>
            <a:ext cx="360040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06491" y="1772816"/>
            <a:ext cx="360040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550307" y="1772816"/>
            <a:ext cx="1656184" cy="12961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Snapshot </a:t>
            </a:r>
          </a:p>
          <a:p>
            <a:pPr algn="ctr"/>
            <a:r>
              <a:rPr lang="en-US" altLang="ja-JP" dirty="0" smtClean="0"/>
              <a:t>meta</a:t>
            </a:r>
            <a:r>
              <a:rPr kumimoji="1" lang="en-US" altLang="ja-JP" dirty="0" smtClean="0"/>
              <a:t>data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827584" y="1628800"/>
            <a:ext cx="74914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454963" y="126876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Address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827584" y="1772816"/>
            <a:ext cx="360040" cy="1296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rot="16200000" flipV="1">
            <a:off x="1187624" y="3429000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1835696" y="3140968"/>
            <a:ext cx="151216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331640" y="3933056"/>
            <a:ext cx="154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Superblock </a:t>
            </a:r>
          </a:p>
          <a:p>
            <a:r>
              <a:rPr kumimoji="1" lang="en-US" altLang="ja-JP" dirty="0" smtClean="0"/>
              <a:t>(SECTOR_SIZE)</a:t>
            </a:r>
          </a:p>
        </p:txBody>
      </p:sp>
      <p:cxnSp>
        <p:nvCxnSpPr>
          <p:cNvPr id="24" name="直線矢印コネクタ 23"/>
          <p:cNvCxnSpPr/>
          <p:nvPr/>
        </p:nvCxnSpPr>
        <p:spPr>
          <a:xfrm rot="16200000" flipV="1">
            <a:off x="179512" y="4005064"/>
            <a:ext cx="172819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55576" y="4941168"/>
            <a:ext cx="22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Reserved (PAGE_SIZE)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27584" y="5589240"/>
            <a:ext cx="261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PAGE_SIZE = 4096 bytes</a:t>
            </a:r>
          </a:p>
          <a:p>
            <a:r>
              <a:rPr lang="en-US" altLang="ja-JP" sz="1400" dirty="0" smtClean="0"/>
              <a:t>SECTOR_SIZE = 512 or 4096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Snapshot Metadata</a:t>
            </a:r>
            <a:endParaRPr kumimoji="1" lang="ja-JP" altLang="en-US" dirty="0"/>
          </a:p>
        </p:txBody>
      </p:sp>
      <p:sp>
        <p:nvSpPr>
          <p:cNvPr id="58" name="コンテンツ プレースホルダ 57"/>
          <p:cNvSpPr>
            <a:spLocks noGrp="1"/>
          </p:cNvSpPr>
          <p:nvPr>
            <p:ph idx="1"/>
          </p:nvPr>
        </p:nvSpPr>
        <p:spPr>
          <a:xfrm>
            <a:off x="6084168" y="2996952"/>
            <a:ext cx="2674640" cy="3312368"/>
          </a:xfrm>
        </p:spPr>
        <p:txBody>
          <a:bodyPr>
            <a:noAutofit/>
          </a:bodyPr>
          <a:lstStyle/>
          <a:p>
            <a:pPr marL="182563" indent="-182563"/>
            <a:r>
              <a:rPr lang="en-US" altLang="ja-JP" sz="1800" dirty="0" smtClean="0"/>
              <a:t>Snapshot header contains checksum and allocation bitmap</a:t>
            </a:r>
          </a:p>
          <a:p>
            <a:pPr marL="182563" indent="-182563"/>
            <a:r>
              <a:rPr lang="en-US" altLang="ja-JP" sz="1800" dirty="0" err="1" smtClean="0"/>
              <a:t>Lsid</a:t>
            </a:r>
            <a:r>
              <a:rPr lang="en-US" altLang="ja-JP" sz="1800" dirty="0" smtClean="0"/>
              <a:t>: Log sequence id.</a:t>
            </a:r>
          </a:p>
          <a:p>
            <a:pPr marL="182563" indent="-182563"/>
            <a:r>
              <a:rPr lang="en-US" altLang="ja-JP" sz="1800" dirty="0" smtClean="0"/>
              <a:t>Snapshot record size is 80 bytes. </a:t>
            </a:r>
            <a:br>
              <a:rPr lang="en-US" altLang="ja-JP" sz="1800" dirty="0" smtClean="0"/>
            </a:br>
            <a:r>
              <a:rPr lang="en-US" altLang="ja-JP" sz="1800" dirty="0" smtClean="0"/>
              <a:t>(6 records in 512 byte sector)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475656" y="1844824"/>
            <a:ext cx="7056784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475656" y="1844824"/>
            <a:ext cx="72008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195736" y="1844824"/>
            <a:ext cx="72008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915816" y="1844824"/>
            <a:ext cx="72008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635896" y="1844824"/>
            <a:ext cx="72008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355976" y="1844824"/>
            <a:ext cx="72008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092280" y="1844824"/>
            <a:ext cx="72008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7812360" y="1844824"/>
            <a:ext cx="72008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68144" y="184482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…</a:t>
            </a:r>
            <a:endParaRPr kumimoji="1" lang="ja-JP" altLang="en-US" sz="2800" dirty="0"/>
          </a:p>
        </p:txBody>
      </p:sp>
      <p:sp>
        <p:nvSpPr>
          <p:cNvPr id="23" name="正方形/長方形 22"/>
          <p:cNvSpPr/>
          <p:nvPr/>
        </p:nvSpPr>
        <p:spPr>
          <a:xfrm>
            <a:off x="1475656" y="3501008"/>
            <a:ext cx="4464496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 rot="5400000">
            <a:off x="1007604" y="3032956"/>
            <a:ext cx="936104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195736" y="2564904"/>
            <a:ext cx="3672408" cy="9361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475656" y="3501008"/>
            <a:ext cx="1152128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u32</a:t>
            </a:r>
          </a:p>
          <a:p>
            <a:pPr algn="ctr"/>
            <a:r>
              <a:rPr lang="en-US" altLang="ja-JP" dirty="0" smtClean="0"/>
              <a:t>checksum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3779912" y="3501008"/>
            <a:ext cx="36004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4499992" y="3501008"/>
            <a:ext cx="36004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4860032" y="3501008"/>
            <a:ext cx="36004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220072" y="3501008"/>
            <a:ext cx="36004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923928" y="5157192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u8[64]</a:t>
            </a:r>
          </a:p>
          <a:p>
            <a:pPr algn="ctr"/>
            <a:r>
              <a:rPr lang="en-US" altLang="ja-JP" dirty="0" smtClean="0"/>
              <a:t>name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 rot="10800000" flipV="1">
            <a:off x="1475656" y="4221088"/>
            <a:ext cx="2304256" cy="9361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79512" y="1844824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Snapshot</a:t>
            </a:r>
          </a:p>
          <a:p>
            <a:r>
              <a:rPr kumimoji="1" lang="en-US" altLang="ja-JP" dirty="0" smtClean="0"/>
              <a:t>Metadata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00447" y="3501008"/>
            <a:ext cx="1053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Snapshot</a:t>
            </a:r>
          </a:p>
          <a:p>
            <a:pPr algn="ctr"/>
            <a:r>
              <a:rPr lang="en-US" altLang="ja-JP" dirty="0" smtClean="0"/>
              <a:t>Sector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44230" y="5025950"/>
            <a:ext cx="1176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Snapshot</a:t>
            </a:r>
          </a:p>
          <a:p>
            <a:pPr algn="ctr"/>
            <a:r>
              <a:rPr lang="en-US" altLang="ja-JP" dirty="0" smtClean="0"/>
              <a:t>Record</a:t>
            </a:r>
          </a:p>
          <a:p>
            <a:pPr algn="ctr"/>
            <a:r>
              <a:rPr kumimoji="1" lang="en-US" altLang="ja-JP" dirty="0" smtClean="0"/>
              <a:t>(fixed size)</a:t>
            </a:r>
            <a:endParaRPr kumimoji="1" lang="ja-JP" altLang="en-US" dirty="0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4139952" y="4221088"/>
            <a:ext cx="1728192" cy="9361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2699792" y="5157192"/>
            <a:ext cx="122413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u64 timestamp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1475656" y="5157192"/>
            <a:ext cx="122413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u64</a:t>
            </a:r>
          </a:p>
          <a:p>
            <a:pPr algn="ctr"/>
            <a:r>
              <a:rPr kumimoji="1" lang="en-US" altLang="ja-JP" dirty="0" err="1" smtClean="0"/>
              <a:t>lsid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2627784" y="3501008"/>
            <a:ext cx="1152128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u32</a:t>
            </a:r>
          </a:p>
          <a:p>
            <a:pPr algn="ctr"/>
            <a:r>
              <a:rPr lang="en-US" altLang="ja-JP" dirty="0" smtClean="0"/>
              <a:t>bitmap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835696" y="3068960"/>
            <a:ext cx="179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Snapshot Header</a:t>
            </a:r>
            <a:endParaRPr kumimoji="1" lang="ja-JP" altLang="en-US" dirty="0"/>
          </a:p>
        </p:txBody>
      </p:sp>
      <p:cxnSp>
        <p:nvCxnSpPr>
          <p:cNvPr id="60" name="直線矢印コネクタ 59"/>
          <p:cNvCxnSpPr/>
          <p:nvPr/>
        </p:nvCxnSpPr>
        <p:spPr>
          <a:xfrm>
            <a:off x="1475656" y="3429000"/>
            <a:ext cx="2304256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Ring Buffer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905061" y="1844824"/>
            <a:ext cx="6051315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713373" y="1844824"/>
            <a:ext cx="43204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145421" y="1844824"/>
            <a:ext cx="72008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865501" y="1844824"/>
            <a:ext cx="57606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441565" y="1844824"/>
            <a:ext cx="506699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948264" y="1844824"/>
            <a:ext cx="72008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668344" y="1844824"/>
            <a:ext cx="28803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905061" y="1844824"/>
            <a:ext cx="21602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121085" y="1844824"/>
            <a:ext cx="64807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 rot="5400000" flipH="1" flipV="1">
            <a:off x="4606155" y="2744924"/>
            <a:ext cx="21523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355976" y="2780928"/>
            <a:ext cx="128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start_offset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4286610" y="4365104"/>
            <a:ext cx="1653541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en-US" altLang="ja-JP" baseline="30000" dirty="0" smtClean="0"/>
              <a:t>nd</a:t>
            </a:r>
            <a:r>
              <a:rPr kumimoji="1" lang="en-US" altLang="ja-JP" dirty="0" smtClean="0"/>
              <a:t> </a:t>
            </a:r>
          </a:p>
          <a:p>
            <a:pPr algn="ctr"/>
            <a:r>
              <a:rPr kumimoji="1" lang="en-US" altLang="ja-JP" dirty="0" smtClean="0"/>
              <a:t>written data</a:t>
            </a:r>
            <a:endParaRPr kumimoji="1" lang="ja-JP" altLang="en-US" dirty="0"/>
          </a:p>
        </p:txBody>
      </p:sp>
      <p:cxnSp>
        <p:nvCxnSpPr>
          <p:cNvPr id="22" name="直線コネクタ 21"/>
          <p:cNvCxnSpPr/>
          <p:nvPr/>
        </p:nvCxnSpPr>
        <p:spPr>
          <a:xfrm rot="5400000">
            <a:off x="1114295" y="3358314"/>
            <a:ext cx="1800201" cy="2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769157" y="2564904"/>
            <a:ext cx="4251115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467544" y="198884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Ring buffer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560" y="450912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Log pack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1907704" y="4365104"/>
            <a:ext cx="100811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Logpack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Header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915816" y="4365104"/>
            <a:ext cx="136815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en-US" altLang="ja-JP" baseline="30000" dirty="0" smtClean="0"/>
              <a:t>st</a:t>
            </a:r>
            <a:r>
              <a:rPr kumimoji="1" lang="en-US" altLang="ja-JP" dirty="0" smtClean="0"/>
              <a:t> </a:t>
            </a:r>
          </a:p>
          <a:p>
            <a:pPr algn="ctr"/>
            <a:r>
              <a:rPr kumimoji="1" lang="en-US" altLang="ja-JP" dirty="0" smtClean="0"/>
              <a:t>written data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940152" y="4365104"/>
            <a:ext cx="108012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…</a:t>
            </a:r>
            <a:endParaRPr kumimoji="1" lang="ja-JP" altLang="en-US" sz="2800" dirty="0"/>
          </a:p>
        </p:txBody>
      </p:sp>
      <p:cxnSp>
        <p:nvCxnSpPr>
          <p:cNvPr id="43" name="直線矢印コネクタ 42"/>
          <p:cNvCxnSpPr/>
          <p:nvPr/>
        </p:nvCxnSpPr>
        <p:spPr>
          <a:xfrm rot="10800000">
            <a:off x="4860032" y="2276872"/>
            <a:ext cx="129614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56176" y="2924944"/>
            <a:ext cx="1663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Log pack</a:t>
            </a:r>
            <a:br>
              <a:rPr kumimoji="1" lang="en-US" altLang="ja-JP" dirty="0" smtClean="0"/>
            </a:br>
            <a:r>
              <a:rPr kumimoji="1" lang="en-US" altLang="ja-JP" dirty="0" smtClean="0"/>
              <a:t>with </a:t>
            </a:r>
            <a:r>
              <a:rPr kumimoji="1" lang="en-US" altLang="ja-JP" dirty="0" err="1" smtClean="0"/>
              <a:t>oldest_lsid</a:t>
            </a:r>
            <a:endParaRPr kumimoji="1" lang="ja-JP" altLang="en-US" dirty="0"/>
          </a:p>
        </p:txBody>
      </p:sp>
      <p:cxnSp>
        <p:nvCxnSpPr>
          <p:cNvPr id="51" name="直線コネクタ 50"/>
          <p:cNvCxnSpPr/>
          <p:nvPr/>
        </p:nvCxnSpPr>
        <p:spPr>
          <a:xfrm rot="10800000">
            <a:off x="1907704" y="5301208"/>
            <a:ext cx="864096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1763688" y="5445224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SECTOR_SIZE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Contents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Motivation</a:t>
            </a:r>
          </a:p>
          <a:p>
            <a:r>
              <a:rPr lang="en-US" altLang="ja-JP" dirty="0" err="1" smtClean="0"/>
              <a:t>WalB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Architecture</a:t>
            </a:r>
          </a:p>
          <a:p>
            <a:pPr lvl="1"/>
            <a:r>
              <a:rPr lang="en-US" altLang="ja-JP" dirty="0" smtClean="0"/>
              <a:t>Main Algorithm</a:t>
            </a:r>
          </a:p>
          <a:p>
            <a:pPr lvl="1"/>
            <a:r>
              <a:rPr lang="en-US" altLang="ja-JP" dirty="0" smtClean="0"/>
              <a:t>Data Format</a:t>
            </a:r>
          </a:p>
          <a:p>
            <a:pPr lvl="1"/>
            <a:r>
              <a:rPr lang="en-US" altLang="ja-JP" dirty="0" smtClean="0"/>
              <a:t>Pros and Cons</a:t>
            </a:r>
          </a:p>
          <a:p>
            <a:r>
              <a:rPr lang="en-US" altLang="ja-JP" dirty="0" smtClean="0"/>
              <a:t>Current Progress</a:t>
            </a:r>
          </a:p>
          <a:p>
            <a:r>
              <a:rPr lang="en-US" altLang="ja-JP" dirty="0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2267744" y="3501008"/>
            <a:ext cx="5976664" cy="2232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Logpack</a:t>
            </a:r>
            <a:r>
              <a:rPr kumimoji="1" lang="en-US" altLang="ja-JP" dirty="0" smtClean="0"/>
              <a:t> Header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267744" y="1628800"/>
            <a:ext cx="5760640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435600" y="1628800"/>
            <a:ext cx="50405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1st</a:t>
            </a:r>
            <a:endParaRPr kumimoji="1" lang="ja-JP" altLang="en-US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5939656" y="1628800"/>
            <a:ext cx="50405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2nd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6443712" y="1628800"/>
            <a:ext cx="50405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3rd</a:t>
            </a:r>
            <a:endParaRPr kumimoji="1" lang="ja-JP" altLang="en-US" sz="1600" dirty="0"/>
          </a:p>
        </p:txBody>
      </p:sp>
      <p:sp>
        <p:nvSpPr>
          <p:cNvPr id="8" name="正方形/長方形 7"/>
          <p:cNvSpPr/>
          <p:nvPr/>
        </p:nvSpPr>
        <p:spPr>
          <a:xfrm>
            <a:off x="6947768" y="1628800"/>
            <a:ext cx="50405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…</a:t>
            </a:r>
            <a:endParaRPr kumimoji="1" lang="ja-JP" altLang="en-US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9552" y="177281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Logpack</a:t>
            </a:r>
            <a:r>
              <a:rPr kumimoji="1" lang="en-US" altLang="ja-JP" dirty="0" smtClean="0"/>
              <a:t> Header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339752" y="3573016"/>
            <a:ext cx="59046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u64 </a:t>
            </a:r>
            <a:r>
              <a:rPr lang="en-US" altLang="ja-JP" dirty="0" err="1" smtClean="0"/>
              <a:t>lsid</a:t>
            </a:r>
            <a:r>
              <a:rPr lang="en-US" altLang="ja-JP" dirty="0" smtClean="0"/>
              <a:t>;             /* Log sequence id */</a:t>
            </a:r>
          </a:p>
          <a:p>
            <a:r>
              <a:rPr lang="en-US" altLang="ja-JP" dirty="0" smtClean="0"/>
              <a:t>u64 offset;        /* IO offset by the sector. */</a:t>
            </a:r>
          </a:p>
          <a:p>
            <a:r>
              <a:rPr lang="en-US" altLang="ja-JP" dirty="0" smtClean="0"/>
              <a:t>u16 </a:t>
            </a:r>
            <a:r>
              <a:rPr lang="en-US" altLang="ja-JP" dirty="0" err="1" smtClean="0"/>
              <a:t>lsid_local</a:t>
            </a:r>
            <a:r>
              <a:rPr lang="en-US" altLang="ja-JP" dirty="0" smtClean="0"/>
              <a:t>;  /* local sequence id </a:t>
            </a:r>
          </a:p>
          <a:p>
            <a:r>
              <a:rPr lang="en-US" altLang="ja-JP" dirty="0" smtClean="0"/>
              <a:t>                                as the data offset in the log record. */</a:t>
            </a:r>
          </a:p>
          <a:p>
            <a:r>
              <a:rPr lang="en-US" altLang="ja-JP" dirty="0" smtClean="0"/>
              <a:t>u16 size;            /* IO size by the sector. */</a:t>
            </a:r>
          </a:p>
          <a:p>
            <a:r>
              <a:rPr lang="en-US" altLang="ja-JP" dirty="0" smtClean="0"/>
              <a:t>u16 </a:t>
            </a:r>
            <a:r>
              <a:rPr lang="en-US" altLang="ja-JP" dirty="0" err="1" smtClean="0"/>
              <a:t>is_exist</a:t>
            </a:r>
            <a:r>
              <a:rPr lang="en-US" altLang="ja-JP" dirty="0" smtClean="0"/>
              <a:t>;     /* 0 if this record does not exist. */</a:t>
            </a:r>
          </a:p>
          <a:p>
            <a:r>
              <a:rPr lang="en-US" altLang="ja-JP" dirty="0" smtClean="0"/>
              <a:t>u16 reserved1;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35600" y="2708920"/>
            <a:ext cx="121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Log Record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 rot="16200000" flipV="1">
            <a:off x="5399596" y="2384884"/>
            <a:ext cx="57606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11560" y="4581128"/>
            <a:ext cx="121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Log Record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267744" y="1628800"/>
            <a:ext cx="1008112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u32</a:t>
            </a:r>
          </a:p>
          <a:p>
            <a:pPr algn="ctr"/>
            <a:r>
              <a:rPr lang="en-US" altLang="ja-JP" sz="1600" dirty="0" smtClean="0"/>
              <a:t>checksum</a:t>
            </a:r>
            <a:endParaRPr kumimoji="1" lang="ja-JP" altLang="en-US" sz="1600" dirty="0"/>
          </a:p>
        </p:txBody>
      </p:sp>
      <p:sp>
        <p:nvSpPr>
          <p:cNvPr id="15" name="正方形/長方形 14"/>
          <p:cNvSpPr/>
          <p:nvPr/>
        </p:nvSpPr>
        <p:spPr>
          <a:xfrm>
            <a:off x="3275856" y="1628800"/>
            <a:ext cx="936104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u16</a:t>
            </a:r>
          </a:p>
          <a:p>
            <a:pPr algn="ctr"/>
            <a:r>
              <a:rPr lang="en-US" altLang="ja-JP" sz="1600" dirty="0" smtClean="0"/>
              <a:t># of IO</a:t>
            </a:r>
            <a:endParaRPr kumimoji="1" lang="ja-JP" altLang="en-US" sz="1600" dirty="0"/>
          </a:p>
        </p:txBody>
      </p:sp>
      <p:sp>
        <p:nvSpPr>
          <p:cNvPr id="16" name="正方形/長方形 15"/>
          <p:cNvSpPr/>
          <p:nvPr/>
        </p:nvSpPr>
        <p:spPr>
          <a:xfrm>
            <a:off x="4211960" y="1628800"/>
            <a:ext cx="1224136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u16</a:t>
            </a:r>
          </a:p>
          <a:p>
            <a:pPr algn="ctr"/>
            <a:r>
              <a:rPr lang="en-US" altLang="ja-JP" sz="1600" dirty="0" smtClean="0"/>
              <a:t>Total IO size</a:t>
            </a:r>
            <a:endParaRPr kumimoji="1"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1115616" y="3645024"/>
            <a:ext cx="259228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Write twice (1)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251520" y="1700808"/>
            <a:ext cx="864096" cy="7920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Pros and Cons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1520" y="2492896"/>
            <a:ext cx="864096" cy="115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Read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51520" y="3645024"/>
            <a:ext cx="864096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Write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115616" y="1700808"/>
            <a:ext cx="2592288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WalB</a:t>
            </a:r>
            <a:r>
              <a:rPr kumimoji="1" lang="en-US" altLang="ja-JP" dirty="0" smtClean="0"/>
              <a:t> </a:t>
            </a:r>
          </a:p>
          <a:p>
            <a:pPr algn="ctr"/>
            <a:r>
              <a:rPr kumimoji="1" lang="en-US" altLang="ja-JP" dirty="0" smtClean="0"/>
              <a:t>(redo </a:t>
            </a:r>
            <a:r>
              <a:rPr kumimoji="1" lang="en-US" altLang="ja-JP" dirty="0" smtClean="0"/>
              <a:t>log)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707904" y="1700808"/>
            <a:ext cx="252028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Snapshot </a:t>
            </a:r>
          </a:p>
          <a:p>
            <a:pPr algn="ctr"/>
            <a:r>
              <a:rPr lang="en-US" altLang="ja-JP" dirty="0" smtClean="0"/>
              <a:t>with redo log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1115616" y="2492896"/>
            <a:ext cx="2592288" cy="115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000" dirty="0" smtClean="0">
                <a:solidFill>
                  <a:prstClr val="black"/>
                </a:solidFill>
              </a:rPr>
              <a:t>No overhead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3707904" y="2492896"/>
            <a:ext cx="2520280" cy="115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Index search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707904" y="3645024"/>
            <a:ext cx="2520280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Index modification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6228184" y="1700808"/>
            <a:ext cx="252028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Snapshot </a:t>
            </a:r>
          </a:p>
          <a:p>
            <a:pPr algn="ctr"/>
            <a:r>
              <a:rPr lang="en-US" altLang="ja-JP" dirty="0" smtClean="0"/>
              <a:t>with undo log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228184" y="2492896"/>
            <a:ext cx="2520280" cy="115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Bitmap search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228184" y="3645024"/>
            <a:ext cx="2520280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Bitmap search/modification</a:t>
            </a:r>
          </a:p>
          <a:p>
            <a:pPr algn="ctr"/>
            <a:r>
              <a:rPr lang="en-US" altLang="ja-JP" sz="2000" dirty="0" smtClean="0"/>
              <a:t> and old data copy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1115616" y="4221088"/>
            <a:ext cx="259228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No overhead (2)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5576" y="5877272"/>
            <a:ext cx="735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WalB</a:t>
            </a:r>
            <a:r>
              <a:rPr kumimoji="1" lang="en-US" altLang="ja-JP" sz="2400" dirty="0" smtClean="0"/>
              <a:t> + Index ~= Block device with snapshot management</a:t>
            </a:r>
            <a:endParaRPr kumimoji="1" lang="ja-JP" altLang="en-US" sz="2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251520" y="4797152"/>
            <a:ext cx="86409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Typical</a:t>
            </a:r>
          </a:p>
          <a:p>
            <a:pPr algn="ctr"/>
            <a:r>
              <a:rPr lang="en-US" altLang="ja-JP" dirty="0" smtClean="0"/>
              <a:t>Soft.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1115616" y="4797152"/>
            <a:ext cx="2592288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000" dirty="0" smtClean="0">
                <a:solidFill>
                  <a:prstClr val="black"/>
                </a:solidFill>
              </a:rPr>
              <a:t>---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3707904" y="4797152"/>
            <a:ext cx="252028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ZFS, </a:t>
            </a:r>
            <a:r>
              <a:rPr lang="en-US" altLang="ja-JP" sz="2000" dirty="0" err="1" smtClean="0"/>
              <a:t>BtrFS</a:t>
            </a:r>
            <a:endParaRPr lang="en-US" altLang="ja-JP" sz="20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6228184" y="4797152"/>
            <a:ext cx="252028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LVM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Current Progress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Survey and study </a:t>
            </a:r>
            <a:r>
              <a:rPr kumimoji="1" lang="en-US" altLang="ja-JP" sz="2400" dirty="0" err="1" smtClean="0"/>
              <a:t>linux</a:t>
            </a:r>
            <a:r>
              <a:rPr kumimoji="1" lang="en-US" altLang="ja-JP" sz="2400" dirty="0" smtClean="0"/>
              <a:t> kernel programming</a:t>
            </a:r>
          </a:p>
          <a:p>
            <a:r>
              <a:rPr lang="en-US" altLang="ja-JP" sz="2400" dirty="0" smtClean="0"/>
              <a:t>Design of rough architecture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Prototype implementation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en-US" altLang="ja-JP" sz="2400" dirty="0" smtClean="0">
                <a:solidFill>
                  <a:srgbClr val="0070C0"/>
                </a:solidFill>
              </a:rPr>
              <a:t>Basic evaluation and redesign if required</a:t>
            </a:r>
          </a:p>
          <a:p>
            <a:r>
              <a:rPr lang="en-US" altLang="ja-JP" sz="2400" dirty="0" smtClean="0">
                <a:solidFill>
                  <a:srgbClr val="0070C0"/>
                </a:solidFill>
              </a:rPr>
              <a:t>Implementation of full functionalities and test</a:t>
            </a:r>
          </a:p>
          <a:p>
            <a:r>
              <a:rPr lang="en-US" altLang="ja-JP" sz="2400" dirty="0" smtClean="0">
                <a:solidFill>
                  <a:srgbClr val="0070C0"/>
                </a:solidFill>
              </a:rPr>
              <a:t>Operation inside </a:t>
            </a:r>
            <a:r>
              <a:rPr lang="en-US" altLang="ja-JP" sz="2400" dirty="0" err="1" smtClean="0">
                <a:solidFill>
                  <a:srgbClr val="0070C0"/>
                </a:solidFill>
              </a:rPr>
              <a:t>Cybozu</a:t>
            </a:r>
            <a:endParaRPr lang="en-US" altLang="ja-JP" sz="2400" dirty="0" smtClean="0">
              <a:solidFill>
                <a:srgbClr val="0070C0"/>
              </a:solidFill>
            </a:endParaRPr>
          </a:p>
          <a:p>
            <a:r>
              <a:rPr lang="en-US" altLang="ja-JP" sz="2400" dirty="0" smtClean="0">
                <a:solidFill>
                  <a:srgbClr val="0070C0"/>
                </a:solidFill>
              </a:rPr>
              <a:t>Publication as GPLv2</a:t>
            </a:r>
          </a:p>
          <a:p>
            <a:endParaRPr lang="en-US" altLang="ja-JP" sz="2400" dirty="0" smtClean="0">
              <a:solidFill>
                <a:srgbClr val="0070C0"/>
              </a:solidFill>
            </a:endParaRPr>
          </a:p>
          <a:p>
            <a:r>
              <a:rPr lang="en-US" altLang="ja-JP" sz="2400" dirty="0" smtClean="0">
                <a:solidFill>
                  <a:srgbClr val="0070C0"/>
                </a:solidFill>
              </a:rPr>
              <a:t>Merging to device-</a:t>
            </a:r>
            <a:r>
              <a:rPr lang="en-US" altLang="ja-JP" sz="2400" dirty="0" err="1" smtClean="0">
                <a:solidFill>
                  <a:srgbClr val="0070C0"/>
                </a:solidFill>
              </a:rPr>
              <a:t>mapper</a:t>
            </a:r>
            <a:r>
              <a:rPr lang="en-US" altLang="ja-JP" sz="2400" dirty="0" smtClean="0">
                <a:solidFill>
                  <a:srgbClr val="0070C0"/>
                </a:solidFill>
              </a:rPr>
              <a:t> if required</a:t>
            </a:r>
          </a:p>
          <a:p>
            <a:r>
              <a:rPr kumimoji="1" lang="en-US" altLang="ja-JP" sz="2400" dirty="0" smtClean="0">
                <a:solidFill>
                  <a:srgbClr val="0070C0"/>
                </a:solidFill>
              </a:rPr>
              <a:t>Merging to main repository (hopefully)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Autofit/>
          </a:bodyPr>
          <a:lstStyle/>
          <a:p>
            <a:r>
              <a:rPr lang="en-US" altLang="ja-JP" dirty="0" err="1" smtClean="0"/>
              <a:t>Motivaion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No good backup solution</a:t>
            </a:r>
            <a:br>
              <a:rPr lang="en-US" altLang="ja-JP" dirty="0" smtClean="0"/>
            </a:br>
            <a:r>
              <a:rPr lang="en-US" altLang="ja-JP" dirty="0" smtClean="0"/>
              <a:t>covering various applications</a:t>
            </a:r>
          </a:p>
          <a:p>
            <a:pPr lvl="1"/>
            <a:endParaRPr kumimoji="1" lang="en-US" altLang="ja-JP" sz="3200" dirty="0" smtClean="0"/>
          </a:p>
          <a:p>
            <a:r>
              <a:rPr kumimoji="1" lang="en-US" altLang="ja-JP" dirty="0" err="1" smtClean="0"/>
              <a:t>WalB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Is a block device driver with WAL</a:t>
            </a:r>
          </a:p>
          <a:p>
            <a:pPr lvl="1"/>
            <a:r>
              <a:rPr lang="en-US" altLang="ja-JP" dirty="0" smtClean="0"/>
              <a:t>Provides efficient incremental backup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Motivation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There is no good backup solution</a:t>
            </a:r>
          </a:p>
          <a:p>
            <a:pPr lvl="1"/>
            <a:r>
              <a:rPr kumimoji="1" lang="en-US" altLang="ja-JP" sz="2400" dirty="0" smtClean="0"/>
              <a:t>Online</a:t>
            </a:r>
          </a:p>
          <a:p>
            <a:pPr lvl="1"/>
            <a:r>
              <a:rPr lang="en-US" altLang="ja-JP" sz="2400" dirty="0" smtClean="0"/>
              <a:t>Small performance overhead</a:t>
            </a:r>
          </a:p>
          <a:p>
            <a:pPr lvl="1"/>
            <a:r>
              <a:rPr lang="en-US" altLang="ja-JP" sz="2400" dirty="0" smtClean="0"/>
              <a:t>Supports various applications</a:t>
            </a:r>
          </a:p>
          <a:p>
            <a:pPr lvl="1"/>
            <a:r>
              <a:rPr lang="en-US" altLang="ja-JP" sz="2400" dirty="0" smtClean="0"/>
              <a:t>Cost-effective</a:t>
            </a:r>
          </a:p>
          <a:p>
            <a:pPr lvl="2"/>
            <a:endParaRPr lang="en-US" altLang="ja-JP" sz="2000" dirty="0" smtClean="0"/>
          </a:p>
          <a:p>
            <a:r>
              <a:rPr kumimoji="1" lang="en-US" altLang="ja-JP" sz="2800" dirty="0" smtClean="0"/>
              <a:t>We need</a:t>
            </a:r>
          </a:p>
          <a:p>
            <a:pPr lvl="1"/>
            <a:r>
              <a:rPr kumimoji="1" lang="en-US" altLang="ja-JP" sz="2400" dirty="0" smtClean="0"/>
              <a:t>Consistent full backup</a:t>
            </a:r>
          </a:p>
          <a:p>
            <a:pPr lvl="1"/>
            <a:r>
              <a:rPr lang="en-US" altLang="ja-JP" sz="2400" dirty="0" smtClean="0"/>
              <a:t>Incremental backup</a:t>
            </a:r>
          </a:p>
          <a:p>
            <a:pPr lvl="1"/>
            <a:r>
              <a:rPr kumimoji="1" lang="en-US" altLang="ja-JP" sz="2400" dirty="0" smtClean="0"/>
              <a:t>Block-level backup</a:t>
            </a:r>
          </a:p>
          <a:p>
            <a:pPr lvl="1"/>
            <a:r>
              <a:rPr lang="en-US" altLang="ja-JP" sz="2400" dirty="0" smtClean="0"/>
              <a:t>To use commodity hardware and free software only</a:t>
            </a:r>
            <a:endParaRPr kumimoji="1"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Requirements inside </a:t>
            </a:r>
            <a:r>
              <a:rPr lang="en-US" altLang="ja-JP" dirty="0" err="1" smtClean="0"/>
              <a:t>Cybozu</a:t>
            </a:r>
            <a:endParaRPr lang="en-US" altLang="ja-JP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smtClean="0"/>
              <a:t>Guarantee backup interval</a:t>
            </a:r>
          </a:p>
          <a:p>
            <a:pPr lvl="1"/>
            <a:r>
              <a:rPr lang="en-US" altLang="ja-JP" sz="2400" dirty="0" smtClean="0"/>
              <a:t>within 5-10min</a:t>
            </a:r>
          </a:p>
          <a:p>
            <a:r>
              <a:rPr lang="en-US" altLang="ja-JP" sz="2800" dirty="0" smtClean="0"/>
              <a:t>Keep multiple </a:t>
            </a:r>
            <a:r>
              <a:rPr lang="en-US" altLang="ja-JP" sz="2800" dirty="0"/>
              <a:t>backup </a:t>
            </a:r>
            <a:r>
              <a:rPr lang="en-US" altLang="ja-JP" sz="2800" dirty="0" smtClean="0"/>
              <a:t>archives</a:t>
            </a:r>
          </a:p>
          <a:p>
            <a:pPr lvl="1"/>
            <a:r>
              <a:rPr lang="en-US" altLang="ja-JP" sz="2400" dirty="0" smtClean="0"/>
              <a:t>also </a:t>
            </a:r>
            <a:r>
              <a:rPr lang="en-US" altLang="ja-JP" sz="2400" dirty="0"/>
              <a:t>in remote </a:t>
            </a:r>
            <a:r>
              <a:rPr lang="en-US" altLang="ja-JP" sz="2400" dirty="0" smtClean="0"/>
              <a:t>site</a:t>
            </a:r>
            <a:endParaRPr lang="en-US" altLang="ja-JP" sz="2400" dirty="0"/>
          </a:p>
          <a:p>
            <a:r>
              <a:rPr lang="en-US" altLang="ja-JP" sz="2800" dirty="0" smtClean="0"/>
              <a:t>Keep multiple snapshots</a:t>
            </a:r>
          </a:p>
          <a:p>
            <a:pPr lvl="1"/>
            <a:r>
              <a:rPr lang="en-US" altLang="ja-JP" sz="2400" dirty="0" smtClean="0"/>
              <a:t>per </a:t>
            </a:r>
            <a:r>
              <a:rPr lang="en-US" altLang="ja-JP" sz="2400" dirty="0"/>
              <a:t>1day for </a:t>
            </a:r>
            <a:r>
              <a:rPr lang="en-US" altLang="ja-JP" sz="2400" dirty="0" smtClean="0"/>
              <a:t>1week</a:t>
            </a:r>
            <a:endParaRPr lang="en-US" altLang="ja-JP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WalB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A wrapper block device driver</a:t>
            </a:r>
          </a:p>
          <a:p>
            <a:pPr lvl="1"/>
            <a:r>
              <a:rPr kumimoji="1" lang="en-US" altLang="ja-JP" sz="2400" dirty="0" smtClean="0"/>
              <a:t>Data device to store data</a:t>
            </a:r>
          </a:p>
          <a:p>
            <a:pPr lvl="1"/>
            <a:r>
              <a:rPr kumimoji="1" lang="en-US" altLang="ja-JP" sz="2400" dirty="0" smtClean="0"/>
              <a:t>Log device to store WAL (write-ahead log)</a:t>
            </a:r>
          </a:p>
          <a:p>
            <a:r>
              <a:rPr kumimoji="1" lang="en-US" altLang="ja-JP" sz="2800" dirty="0" smtClean="0"/>
              <a:t>Related user-land tools</a:t>
            </a:r>
          </a:p>
          <a:p>
            <a:pPr lvl="1"/>
            <a:r>
              <a:rPr lang="en-US" altLang="ja-JP" sz="2400" dirty="0" smtClean="0"/>
              <a:t>Device controller</a:t>
            </a:r>
            <a:endParaRPr kumimoji="1" lang="en-US" altLang="ja-JP" sz="2400" dirty="0" smtClean="0"/>
          </a:p>
          <a:p>
            <a:pPr lvl="1"/>
            <a:r>
              <a:rPr lang="en-US" altLang="ja-JP" sz="2400" dirty="0" smtClean="0"/>
              <a:t>Log extractor</a:t>
            </a:r>
          </a:p>
          <a:p>
            <a:pPr lvl="1"/>
            <a:endParaRPr lang="en-US" altLang="ja-JP" dirty="0" smtClean="0"/>
          </a:p>
          <a:p>
            <a:r>
              <a:rPr lang="en-US" altLang="ja-JP" sz="2800" dirty="0" smtClean="0"/>
              <a:t>Target OS and architecture</a:t>
            </a:r>
          </a:p>
          <a:p>
            <a:pPr lvl="1"/>
            <a:r>
              <a:rPr lang="en-US" altLang="ja-JP" sz="2400" dirty="0" smtClean="0"/>
              <a:t>Latest Linux kernel (2.6.36)</a:t>
            </a:r>
          </a:p>
          <a:p>
            <a:pPr lvl="1"/>
            <a:r>
              <a:rPr lang="en-US" altLang="ja-JP" sz="2400" dirty="0" smtClean="0"/>
              <a:t>x86_64 host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483768" y="1556792"/>
            <a:ext cx="3600400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Applications</a:t>
            </a:r>
          </a:p>
          <a:p>
            <a:pPr algn="ctr"/>
            <a:endParaRPr lang="en-US" altLang="ja-JP" sz="24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System Architecture with </a:t>
            </a:r>
            <a:r>
              <a:rPr lang="en-US" altLang="ja-JP" dirty="0" err="1" smtClean="0"/>
              <a:t>WalB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483768" y="3356992"/>
            <a:ext cx="36004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File System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2483768" y="3861048"/>
            <a:ext cx="360040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WalB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2483768" y="4365104"/>
            <a:ext cx="36004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Software RAID1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2483768" y="5589240"/>
            <a:ext cx="180000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Volume0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2483768" y="2276872"/>
            <a:ext cx="244827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Database System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283968" y="5589240"/>
            <a:ext cx="180000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Volume1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47664" y="3789040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OS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31640" y="5661248"/>
            <a:ext cx="1131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Storage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03648" y="1988840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App</a:t>
            </a:r>
            <a:endParaRPr kumimoji="1" lang="ja-JP" altLang="en-US" sz="2400" dirty="0"/>
          </a:p>
        </p:txBody>
      </p:sp>
      <p:cxnSp>
        <p:nvCxnSpPr>
          <p:cNvPr id="16" name="直線コネクタ 15"/>
          <p:cNvCxnSpPr>
            <a:stCxn id="6" idx="2"/>
            <a:endCxn id="7" idx="0"/>
          </p:cNvCxnSpPr>
          <p:nvPr/>
        </p:nvCxnSpPr>
        <p:spPr>
          <a:xfrm rot="5400000">
            <a:off x="3473828" y="4779100"/>
            <a:ext cx="720080" cy="9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2"/>
            <a:endCxn id="10" idx="0"/>
          </p:cNvCxnSpPr>
          <p:nvPr/>
        </p:nvCxnSpPr>
        <p:spPr>
          <a:xfrm rot="16200000" flipH="1">
            <a:off x="4373928" y="4779200"/>
            <a:ext cx="720080" cy="9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300192" y="3861048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For Backup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94378" y="4365104"/>
            <a:ext cx="1849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For Mirroring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/>
          <p:cNvCxnSpPr>
            <a:endCxn id="4" idx="0"/>
          </p:cNvCxnSpPr>
          <p:nvPr/>
        </p:nvCxnSpPr>
        <p:spPr>
          <a:xfrm rot="5400000">
            <a:off x="3995936" y="306896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683568" y="2060848"/>
            <a:ext cx="2304256" cy="7920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Backup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Mirroring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83568" y="2852936"/>
            <a:ext cx="230425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Typical methods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83568" y="3645024"/>
            <a:ext cx="230425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Recoverable failures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83568" y="4437112"/>
            <a:ext cx="230425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Can keep latest data?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987824" y="2060848"/>
            <a:ext cx="2592288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Backup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580112" y="2060848"/>
            <a:ext cx="252028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Mirroring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987824" y="2852936"/>
            <a:ext cx="2592288" cy="7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000" dirty="0" smtClean="0">
                <a:solidFill>
                  <a:prstClr val="black"/>
                </a:solidFill>
              </a:rPr>
              <a:t>Making snapshot, </a:t>
            </a:r>
          </a:p>
          <a:p>
            <a:pPr lvl="0" algn="ctr"/>
            <a:r>
              <a:rPr lang="en-US" altLang="ja-JP" sz="2000" dirty="0" smtClean="0">
                <a:solidFill>
                  <a:prstClr val="black"/>
                </a:solidFill>
              </a:rPr>
              <a:t>Logging writes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2987824" y="3645024"/>
            <a:ext cx="2592288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000" dirty="0" smtClean="0">
                <a:solidFill>
                  <a:prstClr val="black"/>
                </a:solidFill>
              </a:rPr>
              <a:t>Operation miss,</a:t>
            </a:r>
          </a:p>
          <a:p>
            <a:pPr lvl="0" algn="ctr"/>
            <a:r>
              <a:rPr lang="en-US" altLang="ja-JP" sz="2000" dirty="0" smtClean="0">
                <a:solidFill>
                  <a:prstClr val="black"/>
                </a:solidFill>
              </a:rPr>
              <a:t>Application bug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2987824" y="4437112"/>
            <a:ext cx="259228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000" dirty="0" smtClean="0">
                <a:solidFill>
                  <a:prstClr val="black"/>
                </a:solidFill>
              </a:rPr>
              <a:t>No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580112" y="2852936"/>
            <a:ext cx="2520280" cy="7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RAID1, </a:t>
            </a:r>
          </a:p>
          <a:p>
            <a:pPr algn="ctr"/>
            <a:r>
              <a:rPr lang="en-US" altLang="ja-JP" sz="2000" dirty="0" smtClean="0"/>
              <a:t>Replication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5580112" y="3645024"/>
            <a:ext cx="25202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Failure of facilities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5580112" y="4437112"/>
            <a:ext cx="2520280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Yes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14599" y="5589240"/>
            <a:ext cx="6653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We need both functionalities to save data from lost.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WalB</a:t>
            </a:r>
            <a:r>
              <a:rPr lang="en-US" altLang="ja-JP" dirty="0" smtClean="0"/>
              <a:t> Architecture</a:t>
            </a:r>
            <a:endParaRPr kumimoji="1" lang="ja-JP" altLang="en-US" dirty="0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835150" y="3346450"/>
            <a:ext cx="5401146" cy="86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ja-JP" dirty="0" smtClean="0"/>
              <a:t>Wrapper</a:t>
            </a:r>
          </a:p>
          <a:p>
            <a:r>
              <a:rPr lang="en-US" altLang="ja-JP" dirty="0" smtClean="0"/>
              <a:t>Block Device</a:t>
            </a:r>
          </a:p>
          <a:p>
            <a:r>
              <a:rPr lang="en-US" altLang="ja-JP" dirty="0" smtClean="0"/>
              <a:t>(</a:t>
            </a:r>
            <a:r>
              <a:rPr lang="en-US" altLang="ja-JP" dirty="0" err="1" smtClean="0"/>
              <a:t>WalB</a:t>
            </a:r>
            <a:r>
              <a:rPr lang="en-US" altLang="ja-JP" dirty="0" smtClean="0"/>
              <a:t> Dev)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835150" y="4570413"/>
            <a:ext cx="2808288" cy="1079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/>
              <a:t>Any Block Device</a:t>
            </a:r>
          </a:p>
          <a:p>
            <a:pPr algn="ctr"/>
            <a:r>
              <a:rPr lang="en-US" altLang="ja-JP" dirty="0"/>
              <a:t>for </a:t>
            </a:r>
            <a:r>
              <a:rPr lang="en-US" altLang="ja-JP" dirty="0" smtClean="0"/>
              <a:t>Data (Data device)</a:t>
            </a:r>
            <a:endParaRPr lang="en-US" altLang="ja-JP" dirty="0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5003800" y="4570413"/>
            <a:ext cx="2232025" cy="1079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/>
              <a:t>Any Block Device</a:t>
            </a:r>
          </a:p>
          <a:p>
            <a:pPr algn="ctr"/>
            <a:r>
              <a:rPr lang="en-US" altLang="ja-JP" dirty="0"/>
              <a:t>for </a:t>
            </a:r>
            <a:r>
              <a:rPr lang="en-US" altLang="ja-JP" dirty="0" smtClean="0"/>
              <a:t>Log (Log device)</a:t>
            </a:r>
            <a:endParaRPr lang="en-US" altLang="ja-JP" dirty="0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3779912" y="2849563"/>
            <a:ext cx="0" cy="164782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3490987" y="2849563"/>
            <a:ext cx="0" cy="16478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2823542" y="2946400"/>
            <a:ext cx="668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600" dirty="0"/>
              <a:t>Read</a:t>
            </a:r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 flipH="1">
            <a:off x="4499299" y="2849563"/>
            <a:ext cx="1587" cy="16478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>
            <a:off x="4211960" y="2849563"/>
            <a:ext cx="769" cy="86746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9" name="Text Box 12"/>
          <p:cNvSpPr txBox="1">
            <a:spLocks noChangeArrowheads="1"/>
          </p:cNvSpPr>
          <p:nvPr/>
        </p:nvSpPr>
        <p:spPr bwMode="auto">
          <a:xfrm>
            <a:off x="4500886" y="2946400"/>
            <a:ext cx="658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600"/>
              <a:t>Write</a:t>
            </a:r>
          </a:p>
        </p:txBody>
      </p:sp>
      <p:sp>
        <p:nvSpPr>
          <p:cNvPr id="50" name="Line 13"/>
          <p:cNvSpPr>
            <a:spLocks noChangeShapeType="1"/>
          </p:cNvSpPr>
          <p:nvPr/>
        </p:nvSpPr>
        <p:spPr bwMode="auto">
          <a:xfrm flipH="1" flipV="1">
            <a:off x="4500886" y="3633788"/>
            <a:ext cx="1079500" cy="8651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" name="Line 14"/>
          <p:cNvSpPr>
            <a:spLocks noChangeShapeType="1"/>
          </p:cNvSpPr>
          <p:nvPr/>
        </p:nvSpPr>
        <p:spPr bwMode="auto">
          <a:xfrm flipH="1" flipV="1">
            <a:off x="4211961" y="3706813"/>
            <a:ext cx="1008063" cy="7921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>
            <a:off x="6804025" y="2849563"/>
            <a:ext cx="0" cy="1647825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6214901" y="2924944"/>
            <a:ext cx="4764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ja-JP" sz="1600" dirty="0" smtClean="0"/>
              <a:t>Log</a:t>
            </a:r>
            <a:endParaRPr lang="en-US" altLang="ja-JP" sz="1600" dirty="0"/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2266950" y="5746750"/>
            <a:ext cx="1822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600"/>
              <a:t>Not special format</a:t>
            </a:r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5075238" y="5746750"/>
            <a:ext cx="1776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600"/>
              <a:t>An original format</a:t>
            </a: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3131840" y="1916113"/>
            <a:ext cx="2664123" cy="863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/>
              <a:t>Any Application</a:t>
            </a:r>
          </a:p>
          <a:p>
            <a:pPr algn="ctr"/>
            <a:r>
              <a:rPr lang="en-US" altLang="ja-JP" dirty="0"/>
              <a:t>(File System, </a:t>
            </a:r>
            <a:r>
              <a:rPr lang="en-US" altLang="ja-JP" dirty="0" smtClean="0"/>
              <a:t>DBMS</a:t>
            </a:r>
            <a:r>
              <a:rPr lang="en-US" altLang="ja-JP" dirty="0"/>
              <a:t>, etc)</a:t>
            </a:r>
          </a:p>
        </p:txBody>
      </p:sp>
      <p:sp>
        <p:nvSpPr>
          <p:cNvPr id="57" name="AutoShape 23"/>
          <p:cNvSpPr>
            <a:spLocks noChangeArrowheads="1"/>
          </p:cNvSpPr>
          <p:nvPr/>
        </p:nvSpPr>
        <p:spPr bwMode="auto">
          <a:xfrm>
            <a:off x="5940425" y="1914525"/>
            <a:ext cx="1295400" cy="863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err="1" smtClean="0"/>
              <a:t>WalB</a:t>
            </a:r>
            <a:r>
              <a:rPr lang="en-US" altLang="ja-JP" dirty="0" smtClean="0"/>
              <a:t> Log</a:t>
            </a:r>
            <a:endParaRPr lang="en-US" altLang="ja-JP" dirty="0"/>
          </a:p>
          <a:p>
            <a:pPr algn="ctr"/>
            <a:r>
              <a:rPr lang="en-US" altLang="ja-JP" dirty="0"/>
              <a:t>Extractor</a:t>
            </a: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 flipV="1">
            <a:off x="4212730" y="3717032"/>
            <a:ext cx="0" cy="792088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9" name="AutoShape 23"/>
          <p:cNvSpPr>
            <a:spLocks noChangeArrowheads="1"/>
          </p:cNvSpPr>
          <p:nvPr/>
        </p:nvSpPr>
        <p:spPr bwMode="auto">
          <a:xfrm>
            <a:off x="1835696" y="1916832"/>
            <a:ext cx="1151384" cy="863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err="1" smtClean="0"/>
              <a:t>WalB</a:t>
            </a:r>
            <a:r>
              <a:rPr lang="en-US" altLang="ja-JP" dirty="0" smtClean="0"/>
              <a:t> Dev</a:t>
            </a:r>
          </a:p>
          <a:p>
            <a:pPr algn="ctr"/>
            <a:r>
              <a:rPr lang="en-US" altLang="ja-JP" dirty="0" smtClean="0"/>
              <a:t>Controller</a:t>
            </a:r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>
            <a:off x="2555776" y="2852936"/>
            <a:ext cx="0" cy="43204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1763688" y="2946430"/>
            <a:ext cx="8013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Control</a:t>
            </a:r>
            <a:endParaRPr lang="en-US" altLang="ja-JP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WalB</a:t>
            </a:r>
            <a:r>
              <a:rPr lang="en-US" altLang="ja-JP" dirty="0" smtClean="0"/>
              <a:t> Functionalities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Online </a:t>
            </a:r>
            <a:r>
              <a:rPr lang="en-US" altLang="ja-JP" sz="2800" dirty="0" smtClean="0"/>
              <a:t>incremental backup</a:t>
            </a:r>
          </a:p>
          <a:p>
            <a:r>
              <a:rPr lang="en-US" altLang="ja-JP" sz="2800" dirty="0" smtClean="0"/>
              <a:t>Online consistent full backup</a:t>
            </a:r>
          </a:p>
          <a:p>
            <a:endParaRPr lang="en-US" altLang="ja-JP" sz="2800" dirty="0" smtClean="0"/>
          </a:p>
          <a:p>
            <a:r>
              <a:rPr lang="en-US" altLang="ja-JP" sz="2800" dirty="0" smtClean="0"/>
              <a:t>Snapshot creation/deletion</a:t>
            </a:r>
          </a:p>
          <a:p>
            <a:pPr lvl="1"/>
            <a:r>
              <a:rPr lang="en-US" altLang="ja-JP" sz="2400" dirty="0" smtClean="0"/>
              <a:t>not accessible due to no index</a:t>
            </a:r>
          </a:p>
          <a:p>
            <a:r>
              <a:rPr lang="en-US" altLang="ja-JP" sz="2800" dirty="0" smtClean="0"/>
              <a:t>Volume resize</a:t>
            </a:r>
          </a:p>
          <a:p>
            <a:pPr lvl="1"/>
            <a:r>
              <a:rPr lang="en-US" altLang="ja-JP" sz="2400" dirty="0" smtClean="0"/>
              <a:t>not resize of log </a:t>
            </a:r>
            <a:r>
              <a:rPr lang="en-US" altLang="ja-JP" sz="2400" dirty="0" smtClean="0"/>
              <a:t>capacity</a:t>
            </a:r>
            <a:endParaRPr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1001</Words>
  <Application>Microsoft Office PowerPoint</Application>
  <PresentationFormat>画面に合わせる (4:3)</PresentationFormat>
  <Paragraphs>372</Paragraphs>
  <Slides>23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Office テーマ</vt:lpstr>
      <vt:lpstr>WalB: Block-level WAL for Efficient Incremental Backup</vt:lpstr>
      <vt:lpstr>Contents</vt:lpstr>
      <vt:lpstr>Motivation</vt:lpstr>
      <vt:lpstr>Requirements inside Cybozu</vt:lpstr>
      <vt:lpstr>WalB</vt:lpstr>
      <vt:lpstr>System Architecture with WalB</vt:lpstr>
      <vt:lpstr>Backup vs Mirroring</vt:lpstr>
      <vt:lpstr>WalB Architecture</vt:lpstr>
      <vt:lpstr>WalB Functionalities</vt:lpstr>
      <vt:lpstr>Incremental Backup with WalB</vt:lpstr>
      <vt:lpstr>Log Transfer</vt:lpstr>
      <vt:lpstr>Consistent Full Backup with WalB</vt:lpstr>
      <vt:lpstr>Read/Write Algorithm (1)</vt:lpstr>
      <vt:lpstr>Read/Write Algorithm (2)</vt:lpstr>
      <vt:lpstr>Parallel Task Processing</vt:lpstr>
      <vt:lpstr>WalB Data Format</vt:lpstr>
      <vt:lpstr>Log Device Format</vt:lpstr>
      <vt:lpstr>Snapshot Metadata</vt:lpstr>
      <vt:lpstr>Ring Buffer</vt:lpstr>
      <vt:lpstr>Logpack Header</vt:lpstr>
      <vt:lpstr>Pros and Cons</vt:lpstr>
      <vt:lpstr>Current Progress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Walb</dc:title>
  <cp:lastModifiedBy>hoshino</cp:lastModifiedBy>
  <cp:revision>599</cp:revision>
  <dcterms:modified xsi:type="dcterms:W3CDTF">2010-12-02T05:13:42Z</dcterms:modified>
</cp:coreProperties>
</file>