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  <p:sldId id="263" r:id="rId9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4AFA5-E1B0-406F-94DB-D0C3A679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0B1E0E-F531-49D6-B0B2-EFD08A61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233A0-D18A-44C2-8AAF-78350A79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5DD2BD-9C11-40EE-9436-659F2A65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A75834-D923-4A0F-9BA0-77F8FF4C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EA229-21F9-4C7A-A2DA-B066D5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A91080-F2BC-4295-9399-C29F0BEDD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DDCA0-B500-4C60-9709-B70CEBA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A5824-9434-4AC9-B35B-27274CB7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C881D-FDEF-4451-BCB0-2075ED6F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5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D52430-9681-46D1-BD34-850DD092C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A50504-C2E0-41A1-BEEE-3801D951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DA00FF-7D07-4A28-9548-F745EF59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1E9D61-3AF7-4625-B5DB-23F8402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40E6A-BE3A-4A10-BE06-CC41A6D6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8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6BF11-F69E-43A7-A227-72E65974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2569F-624F-4409-84BE-6BCFF75B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B0BBB-0C45-4F6E-95EC-63CA350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1D428-393C-4E2E-8245-F8668DF5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3CB6E-AC0B-4DC9-8C34-3A611E5C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5B41D-B0F9-4D7C-B077-8DE9DA4A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902372-7F45-4CA3-ADA7-FDB7D1FB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60D2A-E307-4CCE-AE6F-DAA3C409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E92B9-2C4D-4CF8-B3F4-EF189F64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9B60E-B22F-49A6-94CE-2EED0222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17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5ED51-C749-475A-8370-3F13E0D7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2E742-D223-44F9-B500-CC902C1FE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506833-09AB-483A-9E69-1179A271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1A618D-407A-4D32-A64D-01E05D8B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2B39FD-75B9-4A90-9C3A-B2A01BFA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1039EC-6A85-48F8-9977-93A13459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0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0ADB3-E495-49BD-8F70-66CDB001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8B49DD-3560-4D44-B345-02B6ED5E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C12E4A-1D76-4221-8FAF-95971B27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05C8D3-3405-4B1C-80F0-29ED880BA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5AA8AF-E09B-4737-A5AC-848402124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B8F135-8A03-4FD5-AA04-6CD4B81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E3EB09-BEAA-4EC3-AB68-46A1C15A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3195BE-0F90-455F-823C-55A2844A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1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1930B-2A24-4C5C-97A6-99DB276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FCE3D8-7AB0-4671-A5AD-9CA2B4EA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BF48D7-8A4B-4513-9458-39AE1805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D585BB-CDCA-4381-8C84-4B8BCFF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782A0B-CE5C-4B40-859A-67FE7BBA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E84999-6C41-42EF-9047-040543B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4C9079-5B00-41FB-AA71-E9B4462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8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87017-A47E-4E5E-8AB7-ADE9614C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5EACC-F4C3-4C94-A746-C5A8B745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79D90E-1308-49FF-8874-BB77F982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360496-2DFA-41C6-8DE4-D3F993C8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8C954-FC31-41CA-B9D0-F1A1B80D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085B0D-4D48-4E79-A7ED-58A58DAA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55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16816-9285-455B-A543-857A88BA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C1A9BA-FA72-4323-AE16-B6F47F17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8BA921-9560-4AE6-9815-3C54B13C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6D3A3F-5D17-4ABA-B532-2422DEEB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ED4C9-ADE7-422B-97D2-99547FC1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E7AD43-8580-4F1C-9794-6003151F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3D17DC-1910-4A54-86A8-9A132E04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C0A6B-1F95-4F00-AB0B-4F3DE20C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AACD7-A249-43D6-BD34-8BB5497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8706-9133-4FE8-A5C5-FB91D208811A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F10BB-1A79-4A93-B959-165282CD2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275A8-41DF-40B0-958D-2B57FA0CB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C975-3739-4723-BEEE-DBA021808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s.gov/taxtopics/tc5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3C296E-53E6-4B83-83E0-EF94E181058A}"/>
              </a:ext>
            </a:extLst>
          </p:cNvPr>
          <p:cNvSpPr txBox="1"/>
          <p:nvPr/>
        </p:nvSpPr>
        <p:spPr>
          <a:xfrm>
            <a:off x="215666" y="153937"/>
            <a:ext cx="610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Sales Tax Calculation Algorithm (Entity-Relationship Diagram)</a:t>
            </a:r>
            <a:endParaRPr lang="zh-TW" altLang="en-US" dirty="0"/>
          </a:p>
        </p:txBody>
      </p: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007B2B48-AABC-4B45-9910-815CC118AF08}"/>
              </a:ext>
            </a:extLst>
          </p:cNvPr>
          <p:cNvGrpSpPr/>
          <p:nvPr/>
        </p:nvGrpSpPr>
        <p:grpSpPr>
          <a:xfrm rot="5400000">
            <a:off x="7480366" y="2662000"/>
            <a:ext cx="90471" cy="125687"/>
            <a:chOff x="6456852" y="3310130"/>
            <a:chExt cx="90471" cy="125687"/>
          </a:xfrm>
        </p:grpSpPr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F5536459-2484-4A98-B71F-7E4BEE7D2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7322" y="3310130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流程圖: 接點 203">
              <a:extLst>
                <a:ext uri="{FF2B5EF4-FFF2-40B4-BE49-F238E27FC236}">
                  <a16:creationId xmlns:a16="http://schemas.microsoft.com/office/drawing/2014/main" id="{A7A1A188-6DD9-437E-9F99-29EEB2ACFF7E}"/>
                </a:ext>
              </a:extLst>
            </p:cNvPr>
            <p:cNvSpPr/>
            <p:nvPr/>
          </p:nvSpPr>
          <p:spPr>
            <a:xfrm rot="16200000">
              <a:off x="6460767" y="3327999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ED2AD466-9ADB-4177-B896-E9AB4B7A9653}"/>
              </a:ext>
            </a:extLst>
          </p:cNvPr>
          <p:cNvGrpSpPr/>
          <p:nvPr/>
        </p:nvGrpSpPr>
        <p:grpSpPr>
          <a:xfrm rot="5400000">
            <a:off x="9880105" y="2666552"/>
            <a:ext cx="90471" cy="125687"/>
            <a:chOff x="6456852" y="3310130"/>
            <a:chExt cx="90471" cy="125687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D63DD081-B7EF-4A07-8AED-E9249268C1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7322" y="3310130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流程圖: 接點 200">
              <a:extLst>
                <a:ext uri="{FF2B5EF4-FFF2-40B4-BE49-F238E27FC236}">
                  <a16:creationId xmlns:a16="http://schemas.microsoft.com/office/drawing/2014/main" id="{82E4483E-3D86-48AD-86B6-D16646B6A7BA}"/>
                </a:ext>
              </a:extLst>
            </p:cNvPr>
            <p:cNvSpPr/>
            <p:nvPr/>
          </p:nvSpPr>
          <p:spPr>
            <a:xfrm rot="16200000">
              <a:off x="6460767" y="3327999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6CDF37C5-FF04-4F1E-BD03-AF40B1C01167}"/>
              </a:ext>
            </a:extLst>
          </p:cNvPr>
          <p:cNvGrpSpPr/>
          <p:nvPr/>
        </p:nvGrpSpPr>
        <p:grpSpPr>
          <a:xfrm rot="10800000">
            <a:off x="9656966" y="5406539"/>
            <a:ext cx="90471" cy="125687"/>
            <a:chOff x="6456852" y="3310130"/>
            <a:chExt cx="90471" cy="125687"/>
          </a:xfrm>
        </p:grpSpPr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E5CE2E00-AB92-4E44-BDD0-B5612A257F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7322" y="3310130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流程圖: 接點 176">
              <a:extLst>
                <a:ext uri="{FF2B5EF4-FFF2-40B4-BE49-F238E27FC236}">
                  <a16:creationId xmlns:a16="http://schemas.microsoft.com/office/drawing/2014/main" id="{BD5F6375-70F1-47F0-B7E4-04BEA446165D}"/>
                </a:ext>
              </a:extLst>
            </p:cNvPr>
            <p:cNvSpPr/>
            <p:nvPr/>
          </p:nvSpPr>
          <p:spPr>
            <a:xfrm rot="16200000">
              <a:off x="6460767" y="3327999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FB9A2FF-B7B3-4260-822B-F92A8A280DE2}"/>
              </a:ext>
            </a:extLst>
          </p:cNvPr>
          <p:cNvGrpSpPr/>
          <p:nvPr/>
        </p:nvGrpSpPr>
        <p:grpSpPr>
          <a:xfrm rot="16200000">
            <a:off x="9214165" y="4614553"/>
            <a:ext cx="90471" cy="125687"/>
            <a:chOff x="6456852" y="3310130"/>
            <a:chExt cx="90471" cy="125687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6C3126E-6050-4041-AF71-F5B9B8C33F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7322" y="3310130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A9091962-785A-4732-917B-A680055BD5A3}"/>
                </a:ext>
              </a:extLst>
            </p:cNvPr>
            <p:cNvSpPr/>
            <p:nvPr/>
          </p:nvSpPr>
          <p:spPr>
            <a:xfrm rot="16200000">
              <a:off x="6460767" y="3327999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AC405BE9-BDAC-4CB4-A6E9-0D87D94AC03C}"/>
              </a:ext>
            </a:extLst>
          </p:cNvPr>
          <p:cNvGrpSpPr/>
          <p:nvPr/>
        </p:nvGrpSpPr>
        <p:grpSpPr>
          <a:xfrm>
            <a:off x="8541529" y="4331156"/>
            <a:ext cx="90471" cy="125687"/>
            <a:chOff x="6456852" y="3310130"/>
            <a:chExt cx="90471" cy="125687"/>
          </a:xfrm>
        </p:grpSpPr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852E6826-98E3-41BF-A76E-CE26E1D10B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7322" y="3310130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流程圖: 接點 166">
              <a:extLst>
                <a:ext uri="{FF2B5EF4-FFF2-40B4-BE49-F238E27FC236}">
                  <a16:creationId xmlns:a16="http://schemas.microsoft.com/office/drawing/2014/main" id="{52B5EB9F-55A9-4D51-82E5-0A32AF350962}"/>
                </a:ext>
              </a:extLst>
            </p:cNvPr>
            <p:cNvSpPr/>
            <p:nvPr/>
          </p:nvSpPr>
          <p:spPr>
            <a:xfrm rot="16200000">
              <a:off x="6460767" y="3327999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9971AC40-8600-47DA-8604-9DF00B6A2ACE}"/>
              </a:ext>
            </a:extLst>
          </p:cNvPr>
          <p:cNvGrpSpPr/>
          <p:nvPr/>
        </p:nvGrpSpPr>
        <p:grpSpPr>
          <a:xfrm>
            <a:off x="6627922" y="5195186"/>
            <a:ext cx="166691" cy="125687"/>
            <a:chOff x="7048488" y="4407154"/>
            <a:chExt cx="166691" cy="125687"/>
          </a:xfrm>
        </p:grpSpPr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A46ADEA9-7804-4AD8-BEFD-6225A9A777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76232" y="4430985"/>
              <a:ext cx="0" cy="77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EFB8CE64-5677-477C-9C0F-DB7CAACA3D69}"/>
                </a:ext>
              </a:extLst>
            </p:cNvPr>
            <p:cNvCxnSpPr/>
            <p:nvPr/>
          </p:nvCxnSpPr>
          <p:spPr>
            <a:xfrm rot="16200000" flipH="1">
              <a:off x="7145575" y="4461641"/>
              <a:ext cx="61314" cy="77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62371E78-71E6-40C0-A491-04C6D952E6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47615" y="4402368"/>
              <a:ext cx="57234" cy="77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330E7AED-8573-49C5-B4D0-DE0ED9373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8958" y="4407154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流程圖: 接點 150">
              <a:extLst>
                <a:ext uri="{FF2B5EF4-FFF2-40B4-BE49-F238E27FC236}">
                  <a16:creationId xmlns:a16="http://schemas.microsoft.com/office/drawing/2014/main" id="{27E107E3-A250-4140-ADBE-078CA3B19C0B}"/>
                </a:ext>
              </a:extLst>
            </p:cNvPr>
            <p:cNvSpPr/>
            <p:nvPr/>
          </p:nvSpPr>
          <p:spPr>
            <a:xfrm rot="16200000">
              <a:off x="7052403" y="4425023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8BBB1AEB-39D7-4CA0-AEC5-22C3D2BC4949}"/>
              </a:ext>
            </a:extLst>
          </p:cNvPr>
          <p:cNvGrpSpPr/>
          <p:nvPr/>
        </p:nvGrpSpPr>
        <p:grpSpPr>
          <a:xfrm>
            <a:off x="6627165" y="4093644"/>
            <a:ext cx="166691" cy="125687"/>
            <a:chOff x="7048488" y="4407154"/>
            <a:chExt cx="166691" cy="125687"/>
          </a:xfrm>
        </p:grpSpPr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5BE4926C-A3BA-47DC-A593-76284B21450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76232" y="4430985"/>
              <a:ext cx="0" cy="77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8F8A4EC8-793B-4CB1-9ABC-0DDC1AC2F49D}"/>
                </a:ext>
              </a:extLst>
            </p:cNvPr>
            <p:cNvCxnSpPr/>
            <p:nvPr/>
          </p:nvCxnSpPr>
          <p:spPr>
            <a:xfrm rot="16200000" flipH="1">
              <a:off x="7145575" y="4461641"/>
              <a:ext cx="61314" cy="77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0CB57021-BEE4-4E30-A756-5FE2E5DD28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47615" y="4402368"/>
              <a:ext cx="57234" cy="77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69417CF7-4320-4672-96D9-1B0D4AD02C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8958" y="4407154"/>
              <a:ext cx="1" cy="125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流程圖: 接點 130">
              <a:extLst>
                <a:ext uri="{FF2B5EF4-FFF2-40B4-BE49-F238E27FC236}">
                  <a16:creationId xmlns:a16="http://schemas.microsoft.com/office/drawing/2014/main" id="{873CA137-A5CB-40DE-9BC7-05C5E4A9A7B9}"/>
                </a:ext>
              </a:extLst>
            </p:cNvPr>
            <p:cNvSpPr/>
            <p:nvPr/>
          </p:nvSpPr>
          <p:spPr>
            <a:xfrm rot="16200000">
              <a:off x="7052403" y="4425023"/>
              <a:ext cx="80968" cy="88797"/>
            </a:xfrm>
            <a:prstGeom prst="flowChartConnec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DEABCA6-436F-451D-967E-E34E2F3181BF}"/>
              </a:ext>
            </a:extLst>
          </p:cNvPr>
          <p:cNvSpPr/>
          <p:nvPr/>
        </p:nvSpPr>
        <p:spPr>
          <a:xfrm>
            <a:off x="4165318" y="3052280"/>
            <a:ext cx="935665" cy="35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Invoice</a:t>
            </a:r>
            <a:endParaRPr lang="zh-TW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882A13-221C-40C6-9F30-0146562E1E7A}"/>
              </a:ext>
            </a:extLst>
          </p:cNvPr>
          <p:cNvSpPr/>
          <p:nvPr/>
        </p:nvSpPr>
        <p:spPr>
          <a:xfrm>
            <a:off x="4852001" y="4559913"/>
            <a:ext cx="935665" cy="35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Item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EF106E-23DA-44D4-991D-BBCC0EF5C855}"/>
              </a:ext>
            </a:extLst>
          </p:cNvPr>
          <p:cNvSpPr/>
          <p:nvPr/>
        </p:nvSpPr>
        <p:spPr>
          <a:xfrm>
            <a:off x="6797754" y="3979520"/>
            <a:ext cx="1136799" cy="35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Product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49FBD-283A-4B8F-8516-12857AC7B21A}"/>
              </a:ext>
            </a:extLst>
          </p:cNvPr>
          <p:cNvSpPr/>
          <p:nvPr/>
        </p:nvSpPr>
        <p:spPr>
          <a:xfrm>
            <a:off x="6797754" y="5081546"/>
            <a:ext cx="1136799" cy="35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Service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F4E240-46A8-4BED-A987-24D68F701742}"/>
              </a:ext>
            </a:extLst>
          </p:cNvPr>
          <p:cNvSpPr/>
          <p:nvPr/>
        </p:nvSpPr>
        <p:spPr>
          <a:xfrm>
            <a:off x="8685912" y="4217091"/>
            <a:ext cx="1137685" cy="35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Quantity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63CD08-BC75-4E3E-A3C0-01F5B1D6AA38}"/>
              </a:ext>
            </a:extLst>
          </p:cNvPr>
          <p:cNvSpPr/>
          <p:nvPr/>
        </p:nvSpPr>
        <p:spPr>
          <a:xfrm>
            <a:off x="8462623" y="5203880"/>
            <a:ext cx="1137685" cy="524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Customer Discount</a:t>
            </a:r>
            <a:endParaRPr lang="zh-TW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16B971-D175-4C6F-8286-99DA5DB7C5F4}"/>
              </a:ext>
            </a:extLst>
          </p:cNvPr>
          <p:cNvSpPr/>
          <p:nvPr/>
        </p:nvSpPr>
        <p:spPr>
          <a:xfrm>
            <a:off x="5479311" y="1821861"/>
            <a:ext cx="1137685" cy="35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Location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B9F93B-67E1-4F5A-A3B4-9A13125555C9}"/>
              </a:ext>
            </a:extLst>
          </p:cNvPr>
          <p:cNvSpPr/>
          <p:nvPr/>
        </p:nvSpPr>
        <p:spPr>
          <a:xfrm>
            <a:off x="7744048" y="1735029"/>
            <a:ext cx="1137685" cy="524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Tax Authority</a:t>
            </a:r>
            <a:endParaRPr lang="zh-TW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7F00E-3023-495D-8961-B2C0D3E59F3F}"/>
              </a:ext>
            </a:extLst>
          </p:cNvPr>
          <p:cNvSpPr/>
          <p:nvPr/>
        </p:nvSpPr>
        <p:spPr>
          <a:xfrm>
            <a:off x="9337157" y="887644"/>
            <a:ext cx="1137685" cy="524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Shipping Discount</a:t>
            </a:r>
            <a:endParaRPr lang="zh-TW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2CD943-1128-485E-AE4E-1D1B0D641EC7}"/>
              </a:ext>
            </a:extLst>
          </p:cNvPr>
          <p:cNvSpPr/>
          <p:nvPr/>
        </p:nvSpPr>
        <p:spPr>
          <a:xfrm>
            <a:off x="10386237" y="1631534"/>
            <a:ext cx="1337931" cy="734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Customer Classification Discount</a:t>
            </a:r>
            <a:endParaRPr lang="zh-TW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5C29C6-B10A-44AA-BC21-2874C3DEB9B2}"/>
              </a:ext>
            </a:extLst>
          </p:cNvPr>
          <p:cNvSpPr/>
          <p:nvPr/>
        </p:nvSpPr>
        <p:spPr>
          <a:xfrm>
            <a:off x="9254753" y="2853998"/>
            <a:ext cx="1337932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Special Tax Holidays Discount </a:t>
            </a:r>
            <a:endParaRPr lang="zh-TW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5EC4F9-A282-4820-85CD-B585100B59B5}"/>
              </a:ext>
            </a:extLst>
          </p:cNvPr>
          <p:cNvSpPr/>
          <p:nvPr/>
        </p:nvSpPr>
        <p:spPr>
          <a:xfrm>
            <a:off x="6855338" y="2853998"/>
            <a:ext cx="1337932" cy="713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Special Tax Jurisdictions Discount </a:t>
            </a:r>
            <a:endParaRPr lang="zh-TW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295825-AF48-4E23-BCEB-A296C6D4CDAB}"/>
              </a:ext>
            </a:extLst>
          </p:cNvPr>
          <p:cNvSpPr/>
          <p:nvPr/>
        </p:nvSpPr>
        <p:spPr>
          <a:xfrm>
            <a:off x="2498653" y="4605756"/>
            <a:ext cx="1337932" cy="524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Sales Tax per Item</a:t>
            </a:r>
            <a:endParaRPr lang="zh-TW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126D5D-78E9-44EE-9562-2C8962E817CD}"/>
              </a:ext>
            </a:extLst>
          </p:cNvPr>
          <p:cNvSpPr/>
          <p:nvPr/>
        </p:nvSpPr>
        <p:spPr>
          <a:xfrm>
            <a:off x="2126512" y="1821861"/>
            <a:ext cx="1337932" cy="524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Sales Tax per Invoice</a:t>
            </a:r>
            <a:endParaRPr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CAACB2-1843-4E19-A338-33C558DA29C2}"/>
              </a:ext>
            </a:extLst>
          </p:cNvPr>
          <p:cNvSpPr/>
          <p:nvPr/>
        </p:nvSpPr>
        <p:spPr>
          <a:xfrm>
            <a:off x="686687" y="3329533"/>
            <a:ext cx="1137685" cy="524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Tax Report</a:t>
            </a:r>
            <a:endParaRPr lang="zh-TW" altLang="en-US" sz="1600" dirty="0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582D13FE-24FB-4D89-B45C-070E2BE1178E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076478" y="3959827"/>
            <a:ext cx="1332196" cy="218850"/>
          </a:xfrm>
          <a:prstGeom prst="bentConnector2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937F003F-06B2-4CF3-9341-1376748E923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856316" y="3618475"/>
            <a:ext cx="404956" cy="1477920"/>
          </a:xfrm>
          <a:prstGeom prst="bentConnector2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4AD24404-A608-48AA-9371-E8FA86140E9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787666" y="4735350"/>
            <a:ext cx="1010088" cy="521633"/>
          </a:xfrm>
          <a:prstGeom prst="bentConnector3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332C09E-983B-486F-BFEB-9A4D4A84743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934553" y="4154957"/>
            <a:ext cx="751359" cy="237571"/>
          </a:xfrm>
          <a:prstGeom prst="bentConnector3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78306F4F-78AE-4E24-A780-A92D42F9C128}"/>
              </a:ext>
            </a:extLst>
          </p:cNvPr>
          <p:cNvCxnSpPr>
            <a:stCxn id="8" idx="0"/>
            <a:endCxn id="9" idx="2"/>
          </p:cNvCxnSpPr>
          <p:nvPr/>
        </p:nvCxnSpPr>
        <p:spPr>
          <a:xfrm rot="5400000" flipH="1" flipV="1">
            <a:off x="8053664" y="3880456"/>
            <a:ext cx="513581" cy="1888601"/>
          </a:xfrm>
          <a:prstGeom prst="bentConnector3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38C08EA-1B05-4BD4-9B59-97AB689CD657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 flipH="1">
            <a:off x="9600308" y="4392528"/>
            <a:ext cx="223289" cy="1073622"/>
          </a:xfrm>
          <a:prstGeom prst="bentConnector3">
            <a:avLst>
              <a:gd name="adj1" fmla="val -102379"/>
            </a:avLst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3A5C3645-1285-4D94-8E24-8E04D1910FD6}"/>
              </a:ext>
            </a:extLst>
          </p:cNvPr>
          <p:cNvCxnSpPr>
            <a:stCxn id="5" idx="0"/>
            <a:endCxn id="14" idx="1"/>
          </p:cNvCxnSpPr>
          <p:nvPr/>
        </p:nvCxnSpPr>
        <p:spPr>
          <a:xfrm rot="5400000" flipH="1" flipV="1">
            <a:off x="4528740" y="2101709"/>
            <a:ext cx="1054982" cy="846160"/>
          </a:xfrm>
          <a:prstGeom prst="bentConnector2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6BA6E075-ACFE-4A91-8FF7-E0377DB1D81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6996" y="1997298"/>
            <a:ext cx="1127052" cy="1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43B1000-EFC2-4742-821E-D1086DD5E8DC}"/>
              </a:ext>
            </a:extLst>
          </p:cNvPr>
          <p:cNvCxnSpPr>
            <a:stCxn id="15" idx="0"/>
            <a:endCxn id="17" idx="0"/>
          </p:cNvCxnSpPr>
          <p:nvPr/>
        </p:nvCxnSpPr>
        <p:spPr>
          <a:xfrm rot="5400000" flipH="1" flipV="1">
            <a:off x="8685753" y="514783"/>
            <a:ext cx="847385" cy="1593109"/>
          </a:xfrm>
          <a:prstGeom prst="bentConnector3">
            <a:avLst>
              <a:gd name="adj1" fmla="val 126977"/>
            </a:avLst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34A6CE98-E32F-4B0B-BF19-E71F864D80F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881733" y="1997299"/>
            <a:ext cx="1504504" cy="1417"/>
          </a:xfrm>
          <a:prstGeom prst="bentConnector3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81047082-8CB3-487C-8FF5-81832F387E4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8821090" y="1751369"/>
            <a:ext cx="594430" cy="1610828"/>
          </a:xfrm>
          <a:prstGeom prst="bentConnector3">
            <a:avLst>
              <a:gd name="adj1" fmla="val 50000"/>
            </a:avLst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BC7F9B85-6BA3-4C25-B3D1-A776E53BE883}"/>
              </a:ext>
            </a:extLst>
          </p:cNvPr>
          <p:cNvCxnSpPr>
            <a:stCxn id="5" idx="1"/>
            <a:endCxn id="22" idx="2"/>
          </p:cNvCxnSpPr>
          <p:nvPr/>
        </p:nvCxnSpPr>
        <p:spPr>
          <a:xfrm rot="10800000">
            <a:off x="2795478" y="2346401"/>
            <a:ext cx="1369840" cy="881317"/>
          </a:xfrm>
          <a:prstGeom prst="bentConnector2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3833365C-D0A0-4A2A-ADD3-2A10176235D1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5400000">
            <a:off x="4133973" y="3944434"/>
            <a:ext cx="219508" cy="2152215"/>
          </a:xfrm>
          <a:prstGeom prst="bentConnector3">
            <a:avLst>
              <a:gd name="adj1" fmla="val 296175"/>
            </a:avLst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78595554-CC61-4160-BFE2-1592DD855A1A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rot="10800000" flipV="1">
            <a:off x="1255530" y="2084131"/>
            <a:ext cx="870982" cy="1245402"/>
          </a:xfrm>
          <a:prstGeom prst="bentConnector2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D2DD0DCD-50AD-4F8C-89DB-C8F0DB06CCAB}"/>
              </a:ext>
            </a:extLst>
          </p:cNvPr>
          <p:cNvCxnSpPr>
            <a:stCxn id="21" idx="1"/>
            <a:endCxn id="24" idx="2"/>
          </p:cNvCxnSpPr>
          <p:nvPr/>
        </p:nvCxnSpPr>
        <p:spPr>
          <a:xfrm rot="10800000">
            <a:off x="1255531" y="3854072"/>
            <a:ext cx="1243123" cy="1013954"/>
          </a:xfrm>
          <a:prstGeom prst="bentConnector2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961E48B-0C03-4D6C-B2A7-2F2322336943}"/>
              </a:ext>
            </a:extLst>
          </p:cNvPr>
          <p:cNvSpPr txBox="1"/>
          <p:nvPr/>
        </p:nvSpPr>
        <p:spPr>
          <a:xfrm>
            <a:off x="3951113" y="3897181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9DA8041-BE61-4972-B186-E6F03AB07E3E}"/>
              </a:ext>
            </a:extLst>
          </p:cNvPr>
          <p:cNvSpPr txBox="1"/>
          <p:nvPr/>
        </p:nvSpPr>
        <p:spPr>
          <a:xfrm>
            <a:off x="5345696" y="3880062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9C6A3C7-97D3-4275-901B-0C3D54B1C6E5}"/>
              </a:ext>
            </a:extLst>
          </p:cNvPr>
          <p:cNvSpPr txBox="1"/>
          <p:nvPr/>
        </p:nvSpPr>
        <p:spPr>
          <a:xfrm>
            <a:off x="6230506" y="4556876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1C571B5-AB9C-4C4E-BDDF-DAEF703D3360}"/>
              </a:ext>
            </a:extLst>
          </p:cNvPr>
          <p:cNvSpPr txBox="1"/>
          <p:nvPr/>
        </p:nvSpPr>
        <p:spPr>
          <a:xfrm>
            <a:off x="8024040" y="3880062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2749C0E-4634-477F-B94A-3339F3A5F767}"/>
              </a:ext>
            </a:extLst>
          </p:cNvPr>
          <p:cNvSpPr txBox="1"/>
          <p:nvPr/>
        </p:nvSpPr>
        <p:spPr>
          <a:xfrm>
            <a:off x="7697975" y="4553956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53FEFF0-9551-4E43-B82B-232D94523866}"/>
              </a:ext>
            </a:extLst>
          </p:cNvPr>
          <p:cNvSpPr txBox="1"/>
          <p:nvPr/>
        </p:nvSpPr>
        <p:spPr>
          <a:xfrm>
            <a:off x="10048654" y="4705776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62462B13-849E-4B0B-907D-EB0E5A9D7671}"/>
              </a:ext>
            </a:extLst>
          </p:cNvPr>
          <p:cNvSpPr txBox="1"/>
          <p:nvPr/>
        </p:nvSpPr>
        <p:spPr>
          <a:xfrm>
            <a:off x="4646434" y="1720298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7F4979A-0061-4B71-A8A1-BB9F5444DD0F}"/>
              </a:ext>
            </a:extLst>
          </p:cNvPr>
          <p:cNvSpPr txBox="1"/>
          <p:nvPr/>
        </p:nvSpPr>
        <p:spPr>
          <a:xfrm>
            <a:off x="6765853" y="1680994"/>
            <a:ext cx="82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Computes</a:t>
            </a:r>
            <a:endParaRPr lang="zh-TW" altLang="en-US" sz="12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291D004-0AA9-4DF1-BF1C-B44F1EE8A598}"/>
              </a:ext>
            </a:extLst>
          </p:cNvPr>
          <p:cNvSpPr txBox="1"/>
          <p:nvPr/>
        </p:nvSpPr>
        <p:spPr>
          <a:xfrm>
            <a:off x="8352971" y="687702"/>
            <a:ext cx="82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Obtains</a:t>
            </a:r>
            <a:endParaRPr lang="zh-TW" altLang="en-US" sz="12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6E03315-69F1-43BD-A7A8-371AA8ED8EE9}"/>
              </a:ext>
            </a:extLst>
          </p:cNvPr>
          <p:cNvSpPr txBox="1"/>
          <p:nvPr/>
        </p:nvSpPr>
        <p:spPr>
          <a:xfrm>
            <a:off x="9219316" y="1701832"/>
            <a:ext cx="82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Obtains</a:t>
            </a:r>
            <a:endParaRPr lang="zh-TW" altLang="en-US" sz="12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02B6B98-FA8D-4BA1-A2A5-AACE39891D76}"/>
              </a:ext>
            </a:extLst>
          </p:cNvPr>
          <p:cNvSpPr txBox="1"/>
          <p:nvPr/>
        </p:nvSpPr>
        <p:spPr>
          <a:xfrm>
            <a:off x="8840084" y="2280816"/>
            <a:ext cx="829338" cy="2769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Obtains</a:t>
            </a:r>
            <a:endParaRPr lang="zh-TW" altLang="en-US" sz="12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2F3A5C3-6630-4C61-B459-141B91774D12}"/>
              </a:ext>
            </a:extLst>
          </p:cNvPr>
          <p:cNvSpPr txBox="1"/>
          <p:nvPr/>
        </p:nvSpPr>
        <p:spPr>
          <a:xfrm>
            <a:off x="6846039" y="2367508"/>
            <a:ext cx="82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Obtains</a:t>
            </a:r>
            <a:endParaRPr lang="zh-TW" altLang="en-US" sz="1200" dirty="0"/>
          </a:p>
        </p:txBody>
      </p: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A61974F8-64C7-415B-8E1D-E7239462DFD3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7487365" y="2317773"/>
            <a:ext cx="573164" cy="499286"/>
          </a:xfrm>
          <a:prstGeom prst="bentConnector3">
            <a:avLst>
              <a:gd name="adj1" fmla="val 50000"/>
            </a:avLst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521BE9E-885E-45B6-B923-E1307AC30FF6}"/>
              </a:ext>
            </a:extLst>
          </p:cNvPr>
          <p:cNvSpPr txBox="1"/>
          <p:nvPr/>
        </p:nvSpPr>
        <p:spPr>
          <a:xfrm>
            <a:off x="2858608" y="2762221"/>
            <a:ext cx="120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generated by</a:t>
            </a:r>
            <a:endParaRPr lang="zh-TW" altLang="en-US" sz="1200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33E70090-8AD4-4F13-A160-052317F2DC01}"/>
              </a:ext>
            </a:extLst>
          </p:cNvPr>
          <p:cNvSpPr txBox="1"/>
          <p:nvPr/>
        </p:nvSpPr>
        <p:spPr>
          <a:xfrm>
            <a:off x="1265043" y="2679609"/>
            <a:ext cx="1034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filled with</a:t>
            </a:r>
            <a:endParaRPr lang="zh-TW" altLang="en-US" sz="1200" dirty="0"/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CFA7137-8748-4230-9CFB-B9124E68C44A}"/>
              </a:ext>
            </a:extLst>
          </p:cNvPr>
          <p:cNvCxnSpPr/>
          <p:nvPr/>
        </p:nvCxnSpPr>
        <p:spPr>
          <a:xfrm>
            <a:off x="4550200" y="3490329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5473C8B4-90C2-4AC4-9DC4-3B7FA313896F}"/>
              </a:ext>
            </a:extLst>
          </p:cNvPr>
          <p:cNvGrpSpPr/>
          <p:nvPr/>
        </p:nvGrpSpPr>
        <p:grpSpPr>
          <a:xfrm rot="16200000">
            <a:off x="4756014" y="4708369"/>
            <a:ext cx="112227" cy="68000"/>
            <a:chOff x="4258905" y="1001212"/>
            <a:chExt cx="224414" cy="138499"/>
          </a:xfrm>
        </p:grpSpPr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0D99E49A-7EB4-4147-AFD5-D13554B0126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0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51D992D-11DF-4603-8F0E-2E76DE67F25C}"/>
                </a:ext>
              </a:extLst>
            </p:cNvPr>
            <p:cNvCxnSpPr/>
            <p:nvPr/>
          </p:nvCxnSpPr>
          <p:spPr>
            <a:xfrm flipH="1">
              <a:off x="4261884" y="1001212"/>
              <a:ext cx="114528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FF21BEA0-EDFE-4EC2-BAB1-5F008E7FDB1F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106907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4F6D48D6-B0E0-4336-AB63-52277E514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905" y="1001212"/>
              <a:ext cx="221435" cy="2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361A4456-4C97-4F2E-9044-7765966EAFB4}"/>
              </a:ext>
            </a:extLst>
          </p:cNvPr>
          <p:cNvCxnSpPr/>
          <p:nvPr/>
        </p:nvCxnSpPr>
        <p:spPr>
          <a:xfrm>
            <a:off x="5238393" y="4469906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BEA68DBF-1BC4-45F1-AB89-10BA9CF6AF35}"/>
              </a:ext>
            </a:extLst>
          </p:cNvPr>
          <p:cNvCxnSpPr>
            <a:cxnSpLocks/>
          </p:cNvCxnSpPr>
          <p:nvPr/>
        </p:nvCxnSpPr>
        <p:spPr>
          <a:xfrm flipV="1">
            <a:off x="5875008" y="4667129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49FB005A-CB1A-417A-ABF3-DE8B301118FD}"/>
              </a:ext>
            </a:extLst>
          </p:cNvPr>
          <p:cNvCxnSpPr>
            <a:cxnSpLocks/>
          </p:cNvCxnSpPr>
          <p:nvPr/>
        </p:nvCxnSpPr>
        <p:spPr>
          <a:xfrm flipV="1">
            <a:off x="8027787" y="4075916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9748E10A-9D4B-4F2C-9F7A-8451DAF4B131}"/>
              </a:ext>
            </a:extLst>
          </p:cNvPr>
          <p:cNvCxnSpPr/>
          <p:nvPr/>
        </p:nvCxnSpPr>
        <p:spPr>
          <a:xfrm>
            <a:off x="7287548" y="4995621"/>
            <a:ext cx="17916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D0001D75-9669-4885-95D4-7CC26F63C5B3}"/>
              </a:ext>
            </a:extLst>
          </p:cNvPr>
          <p:cNvCxnSpPr>
            <a:cxnSpLocks/>
          </p:cNvCxnSpPr>
          <p:nvPr/>
        </p:nvCxnSpPr>
        <p:spPr>
          <a:xfrm flipV="1">
            <a:off x="9905999" y="4318622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A563F3F1-ED70-4993-A44C-A19C041EA9F5}"/>
              </a:ext>
            </a:extLst>
          </p:cNvPr>
          <p:cNvCxnSpPr/>
          <p:nvPr/>
        </p:nvCxnSpPr>
        <p:spPr>
          <a:xfrm>
            <a:off x="4550200" y="2960340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群組 181">
            <a:extLst>
              <a:ext uri="{FF2B5EF4-FFF2-40B4-BE49-F238E27FC236}">
                <a16:creationId xmlns:a16="http://schemas.microsoft.com/office/drawing/2014/main" id="{9E804C8E-4F78-4D22-9613-8A3428489D71}"/>
              </a:ext>
            </a:extLst>
          </p:cNvPr>
          <p:cNvGrpSpPr/>
          <p:nvPr/>
        </p:nvGrpSpPr>
        <p:grpSpPr>
          <a:xfrm rot="16200000">
            <a:off x="5382034" y="1960669"/>
            <a:ext cx="112227" cy="68000"/>
            <a:chOff x="4258905" y="1001212"/>
            <a:chExt cx="224414" cy="138499"/>
          </a:xfrm>
        </p:grpSpPr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18ECAA9D-3830-4739-8E7C-C27958791A9D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0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D18C889F-26FB-456D-860F-527C12F08111}"/>
                </a:ext>
              </a:extLst>
            </p:cNvPr>
            <p:cNvCxnSpPr/>
            <p:nvPr/>
          </p:nvCxnSpPr>
          <p:spPr>
            <a:xfrm flipH="1">
              <a:off x="4261884" y="1001212"/>
              <a:ext cx="114528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0895D689-47EA-40FC-9D1C-0FD343EF092D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106907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7B1A825D-02DF-4217-A304-CB4F62E9B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905" y="1001212"/>
              <a:ext cx="221435" cy="2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179A4DF5-4C52-4F2A-AE57-FE0ADA411596}"/>
              </a:ext>
            </a:extLst>
          </p:cNvPr>
          <p:cNvGrpSpPr/>
          <p:nvPr/>
        </p:nvGrpSpPr>
        <p:grpSpPr>
          <a:xfrm rot="16200000">
            <a:off x="7643020" y="1966750"/>
            <a:ext cx="112227" cy="68000"/>
            <a:chOff x="4258905" y="1001212"/>
            <a:chExt cx="224414" cy="13849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E6185D6A-C060-4602-9F59-EADC30AF50A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0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C8B9B832-DCFB-43F9-A1DB-03E7964565BD}"/>
                </a:ext>
              </a:extLst>
            </p:cNvPr>
            <p:cNvCxnSpPr/>
            <p:nvPr/>
          </p:nvCxnSpPr>
          <p:spPr>
            <a:xfrm flipH="1">
              <a:off x="4261884" y="1001212"/>
              <a:ext cx="114528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C68BD8D0-FC07-4160-80C2-741DCE12D1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106907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FD10FD5E-5875-4023-9D90-79E1B7C89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905" y="1001212"/>
              <a:ext cx="221435" cy="2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BB1C2AB9-156A-46CB-8BD6-4CB575435391}"/>
              </a:ext>
            </a:extLst>
          </p:cNvPr>
          <p:cNvCxnSpPr>
            <a:cxnSpLocks/>
          </p:cNvCxnSpPr>
          <p:nvPr/>
        </p:nvCxnSpPr>
        <p:spPr>
          <a:xfrm flipV="1">
            <a:off x="6688666" y="1925721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69159E02-E400-4D76-B7DA-BEA8746CDE10}"/>
              </a:ext>
            </a:extLst>
          </p:cNvPr>
          <p:cNvCxnSpPr/>
          <p:nvPr/>
        </p:nvCxnSpPr>
        <p:spPr>
          <a:xfrm>
            <a:off x="8233305" y="1652430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B7ABDB99-76FC-400C-829B-8D64FAFDF444}"/>
              </a:ext>
            </a:extLst>
          </p:cNvPr>
          <p:cNvCxnSpPr/>
          <p:nvPr/>
        </p:nvCxnSpPr>
        <p:spPr>
          <a:xfrm>
            <a:off x="7942148" y="2347036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8074ACF0-AD36-4AE5-9544-DEB72E3D7AD6}"/>
              </a:ext>
            </a:extLst>
          </p:cNvPr>
          <p:cNvCxnSpPr/>
          <p:nvPr/>
        </p:nvCxnSpPr>
        <p:spPr>
          <a:xfrm>
            <a:off x="8231028" y="2342484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227FD952-CF8F-4C2F-900E-4ECB7D0FB30F}"/>
              </a:ext>
            </a:extLst>
          </p:cNvPr>
          <p:cNvCxnSpPr>
            <a:cxnSpLocks/>
          </p:cNvCxnSpPr>
          <p:nvPr/>
        </p:nvCxnSpPr>
        <p:spPr>
          <a:xfrm flipV="1">
            <a:off x="8963293" y="1924413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D4C96B8C-D67F-41C0-9660-1C1225DE9C64}"/>
              </a:ext>
            </a:extLst>
          </p:cNvPr>
          <p:cNvCxnSpPr/>
          <p:nvPr/>
        </p:nvCxnSpPr>
        <p:spPr>
          <a:xfrm>
            <a:off x="9829559" y="805729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C95A5AD9-82CB-490D-8125-7D9364990E14}"/>
              </a:ext>
            </a:extLst>
          </p:cNvPr>
          <p:cNvCxnSpPr>
            <a:cxnSpLocks/>
          </p:cNvCxnSpPr>
          <p:nvPr/>
        </p:nvCxnSpPr>
        <p:spPr>
          <a:xfrm flipV="1">
            <a:off x="10296224" y="1924413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963A7A0E-F6FB-4EEB-911E-EE3E8E652772}"/>
              </a:ext>
            </a:extLst>
          </p:cNvPr>
          <p:cNvCxnSpPr>
            <a:cxnSpLocks/>
          </p:cNvCxnSpPr>
          <p:nvPr/>
        </p:nvCxnSpPr>
        <p:spPr>
          <a:xfrm flipV="1">
            <a:off x="4087235" y="3152597"/>
            <a:ext cx="0" cy="14576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F7A9C2FA-430A-40B0-87F4-74205EC9AEF1}"/>
              </a:ext>
            </a:extLst>
          </p:cNvPr>
          <p:cNvCxnSpPr>
            <a:cxnSpLocks/>
          </p:cNvCxnSpPr>
          <p:nvPr/>
        </p:nvCxnSpPr>
        <p:spPr>
          <a:xfrm>
            <a:off x="2714317" y="2421622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5204CC6D-BBAA-4B79-A3BC-981B74EB755F}"/>
              </a:ext>
            </a:extLst>
          </p:cNvPr>
          <p:cNvCxnSpPr/>
          <p:nvPr/>
        </p:nvCxnSpPr>
        <p:spPr>
          <a:xfrm>
            <a:off x="5244865" y="4993068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8B786130-DDBD-43E5-AA75-FAACE24EAE88}"/>
              </a:ext>
            </a:extLst>
          </p:cNvPr>
          <p:cNvCxnSpPr/>
          <p:nvPr/>
        </p:nvCxnSpPr>
        <p:spPr>
          <a:xfrm>
            <a:off x="3079363" y="5209266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107EBD5F-FE1F-4E90-8FFA-8139DEEE7A42}"/>
              </a:ext>
            </a:extLst>
          </p:cNvPr>
          <p:cNvCxnSpPr/>
          <p:nvPr/>
        </p:nvCxnSpPr>
        <p:spPr>
          <a:xfrm>
            <a:off x="1169047" y="3936902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66DAAD9F-9939-4931-AE7B-CABD1676EB09}"/>
              </a:ext>
            </a:extLst>
          </p:cNvPr>
          <p:cNvCxnSpPr/>
          <p:nvPr/>
        </p:nvCxnSpPr>
        <p:spPr>
          <a:xfrm>
            <a:off x="1172585" y="3249328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D957EF31-1234-4C5F-84B5-D75C1D79AC57}"/>
              </a:ext>
            </a:extLst>
          </p:cNvPr>
          <p:cNvGrpSpPr/>
          <p:nvPr/>
        </p:nvGrpSpPr>
        <p:grpSpPr>
          <a:xfrm rot="16200000">
            <a:off x="2399126" y="4828870"/>
            <a:ext cx="112227" cy="68000"/>
            <a:chOff x="4258905" y="1001212"/>
            <a:chExt cx="224414" cy="138499"/>
          </a:xfrm>
        </p:grpSpPr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E1C08E36-2937-41A7-91B9-F97EC8C525B5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0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07A7C266-7338-4DC5-9412-9096DE81D7DC}"/>
                </a:ext>
              </a:extLst>
            </p:cNvPr>
            <p:cNvCxnSpPr/>
            <p:nvPr/>
          </p:nvCxnSpPr>
          <p:spPr>
            <a:xfrm flipH="1">
              <a:off x="4261884" y="1001212"/>
              <a:ext cx="114528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7B9524A1-9647-40B5-96F8-0D9DA80E4AF0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106907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2C96065C-81AF-4E77-8E97-10E309725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905" y="1001212"/>
              <a:ext cx="221435" cy="2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474E4400-78A3-45D8-844A-E5B9EBB81FA7}"/>
              </a:ext>
            </a:extLst>
          </p:cNvPr>
          <p:cNvGrpSpPr/>
          <p:nvPr/>
        </p:nvGrpSpPr>
        <p:grpSpPr>
          <a:xfrm rot="16200000">
            <a:off x="2030527" y="2046674"/>
            <a:ext cx="112227" cy="68000"/>
            <a:chOff x="4258905" y="1001212"/>
            <a:chExt cx="224414" cy="138499"/>
          </a:xfrm>
        </p:grpSpPr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72619D29-B068-4F58-9097-23C3B176BDBB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0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177F6134-42D9-41CB-B47C-70253B9524C3}"/>
                </a:ext>
              </a:extLst>
            </p:cNvPr>
            <p:cNvCxnSpPr/>
            <p:nvPr/>
          </p:nvCxnSpPr>
          <p:spPr>
            <a:xfrm flipH="1">
              <a:off x="4261884" y="1001212"/>
              <a:ext cx="114528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B91B78A7-B7F7-405B-95A5-73D05810572F}"/>
                </a:ext>
              </a:extLst>
            </p:cNvPr>
            <p:cNvCxnSpPr>
              <a:cxnSpLocks/>
            </p:cNvCxnSpPr>
            <p:nvPr/>
          </p:nvCxnSpPr>
          <p:spPr>
            <a:xfrm>
              <a:off x="4376412" y="1001212"/>
              <a:ext cx="106907" cy="138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8C3A038D-6D6A-45F7-9A16-79F99F8CE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905" y="1001212"/>
              <a:ext cx="221435" cy="2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接點: 肘形 224">
            <a:extLst>
              <a:ext uri="{FF2B5EF4-FFF2-40B4-BE49-F238E27FC236}">
                <a16:creationId xmlns:a16="http://schemas.microsoft.com/office/drawing/2014/main" id="{CC3742E2-3E3A-4131-A280-4CF56E08DBD8}"/>
              </a:ext>
            </a:extLst>
          </p:cNvPr>
          <p:cNvCxnSpPr/>
          <p:nvPr/>
        </p:nvCxnSpPr>
        <p:spPr>
          <a:xfrm rot="16200000" flipH="1">
            <a:off x="5835666" y="2776428"/>
            <a:ext cx="1806785" cy="599398"/>
          </a:xfrm>
          <a:prstGeom prst="bentConnector3">
            <a:avLst>
              <a:gd name="adj1" fmla="val 85897"/>
            </a:avLst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8CB0BBCD-C12E-460B-8565-57616274510C}"/>
              </a:ext>
            </a:extLst>
          </p:cNvPr>
          <p:cNvSpPr txBox="1"/>
          <p:nvPr/>
        </p:nvSpPr>
        <p:spPr>
          <a:xfrm>
            <a:off x="5301582" y="2506007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4C3652B6-988D-47ED-B037-B24E410728B1}"/>
              </a:ext>
            </a:extLst>
          </p:cNvPr>
          <p:cNvCxnSpPr/>
          <p:nvPr/>
        </p:nvCxnSpPr>
        <p:spPr>
          <a:xfrm>
            <a:off x="6967951" y="3891922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ABC02803-C252-4986-9ADA-9AF92E4A84D3}"/>
              </a:ext>
            </a:extLst>
          </p:cNvPr>
          <p:cNvCxnSpPr/>
          <p:nvPr/>
        </p:nvCxnSpPr>
        <p:spPr>
          <a:xfrm>
            <a:off x="6354812" y="2247417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接點: 肘形 230">
            <a:extLst>
              <a:ext uri="{FF2B5EF4-FFF2-40B4-BE49-F238E27FC236}">
                <a16:creationId xmlns:a16="http://schemas.microsoft.com/office/drawing/2014/main" id="{B86C8E4C-7598-44AD-B2BF-7923582B62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87945" y="3143577"/>
            <a:ext cx="3259685" cy="1318000"/>
          </a:xfrm>
          <a:prstGeom prst="bentConnector3">
            <a:avLst>
              <a:gd name="adj1" fmla="val 114515"/>
            </a:avLst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E0C5C835-F6A7-4A69-9DA6-07808625AA64}"/>
              </a:ext>
            </a:extLst>
          </p:cNvPr>
          <p:cNvSpPr txBox="1"/>
          <p:nvPr/>
        </p:nvSpPr>
        <p:spPr>
          <a:xfrm>
            <a:off x="6326377" y="5940488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71EBA478-3246-45AE-A432-F4F30F5EC2C8}"/>
              </a:ext>
            </a:extLst>
          </p:cNvPr>
          <p:cNvCxnSpPr/>
          <p:nvPr/>
        </p:nvCxnSpPr>
        <p:spPr>
          <a:xfrm>
            <a:off x="7299230" y="5488261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>
            <a:extLst>
              <a:ext uri="{FF2B5EF4-FFF2-40B4-BE49-F238E27FC236}">
                <a16:creationId xmlns:a16="http://schemas.microsoft.com/office/drawing/2014/main" id="{4F266F04-1975-4A59-8C8A-E83AFB47CE77}"/>
              </a:ext>
            </a:extLst>
          </p:cNvPr>
          <p:cNvCxnSpPr/>
          <p:nvPr/>
        </p:nvCxnSpPr>
        <p:spPr>
          <a:xfrm>
            <a:off x="5975592" y="2250955"/>
            <a:ext cx="16288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7040C778-96A4-4279-AB8F-BE3E6ECE1CB6}"/>
              </a:ext>
            </a:extLst>
          </p:cNvPr>
          <p:cNvSpPr txBox="1"/>
          <p:nvPr/>
        </p:nvSpPr>
        <p:spPr>
          <a:xfrm>
            <a:off x="6421833" y="2563242"/>
            <a:ext cx="72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Contains</a:t>
            </a:r>
            <a:endParaRPr lang="zh-TW" altLang="en-US" sz="1200" dirty="0"/>
          </a:p>
        </p:txBody>
      </p: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A6CE4C24-E955-480D-AD3D-AEB04397E08E}"/>
              </a:ext>
            </a:extLst>
          </p:cNvPr>
          <p:cNvSpPr txBox="1"/>
          <p:nvPr/>
        </p:nvSpPr>
        <p:spPr>
          <a:xfrm>
            <a:off x="3670229" y="5615295"/>
            <a:ext cx="120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generated by</a:t>
            </a:r>
            <a:endParaRPr lang="zh-TW" altLang="en-US" sz="1200" dirty="0"/>
          </a:p>
        </p:txBody>
      </p:sp>
      <p:sp>
        <p:nvSpPr>
          <p:cNvPr id="251" name="文字方塊 250">
            <a:extLst>
              <a:ext uri="{FF2B5EF4-FFF2-40B4-BE49-F238E27FC236}">
                <a16:creationId xmlns:a16="http://schemas.microsoft.com/office/drawing/2014/main" id="{324FC690-C17F-4809-9330-73B9642B6EB5}"/>
              </a:ext>
            </a:extLst>
          </p:cNvPr>
          <p:cNvSpPr txBox="1"/>
          <p:nvPr/>
        </p:nvSpPr>
        <p:spPr>
          <a:xfrm>
            <a:off x="1226307" y="4263965"/>
            <a:ext cx="1034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filled with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8DE078A-2838-4402-821D-6DAFDFD4FF5C}"/>
              </a:ext>
            </a:extLst>
          </p:cNvPr>
          <p:cNvSpPr txBox="1"/>
          <p:nvPr/>
        </p:nvSpPr>
        <p:spPr>
          <a:xfrm>
            <a:off x="116109" y="116147"/>
            <a:ext cx="64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Sales Tax Calculation Algorithm (Sequence Diagram)</a:t>
            </a:r>
            <a:endParaRPr lang="zh-TW" altLang="en-US" dirty="0"/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4EA36442-3CF9-41C9-A380-6FB6BDF0CB50}"/>
              </a:ext>
            </a:extLst>
          </p:cNvPr>
          <p:cNvGrpSpPr/>
          <p:nvPr/>
        </p:nvGrpSpPr>
        <p:grpSpPr>
          <a:xfrm>
            <a:off x="701947" y="854505"/>
            <a:ext cx="11097764" cy="5832711"/>
            <a:chOff x="701947" y="854505"/>
            <a:chExt cx="11097764" cy="583271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11ABB0-25E2-4576-8CCF-60F6BD79F45D}"/>
                </a:ext>
              </a:extLst>
            </p:cNvPr>
            <p:cNvSpPr/>
            <p:nvPr/>
          </p:nvSpPr>
          <p:spPr>
            <a:xfrm>
              <a:off x="701947" y="854507"/>
              <a:ext cx="1248768" cy="2983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Calling System</a:t>
              </a:r>
              <a:endParaRPr lang="zh-TW" altLang="en-US" sz="1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8AB8B8-8FB0-418A-934E-05288A2C4D68}"/>
                </a:ext>
              </a:extLst>
            </p:cNvPr>
            <p:cNvSpPr/>
            <p:nvPr/>
          </p:nvSpPr>
          <p:spPr>
            <a:xfrm>
              <a:off x="2718283" y="854506"/>
              <a:ext cx="1829767" cy="2944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Tax Calculation System</a:t>
              </a:r>
              <a:endParaRPr lang="zh-TW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BB60AC5-920D-4CAD-98CF-E9A0F42D4D4C}"/>
                </a:ext>
              </a:extLst>
            </p:cNvPr>
            <p:cNvSpPr/>
            <p:nvPr/>
          </p:nvSpPr>
          <p:spPr>
            <a:xfrm>
              <a:off x="5220381" y="854505"/>
              <a:ext cx="2939549" cy="2944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Tax Authority and Location Database</a:t>
              </a:r>
              <a:endParaRPr lang="zh-TW" altLang="en-US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472264-34A5-4CD2-8B41-40284881FC9E}"/>
                </a:ext>
              </a:extLst>
            </p:cNvPr>
            <p:cNvSpPr/>
            <p:nvPr/>
          </p:nvSpPr>
          <p:spPr>
            <a:xfrm>
              <a:off x="8630197" y="854505"/>
              <a:ext cx="3165159" cy="2944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Tax Authority and Tax Discount Database</a:t>
              </a:r>
              <a:endParaRPr lang="zh-TW" altLang="en-US" sz="1400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9ACB9883-BEEC-4E19-A637-5FC96F8F9F05}"/>
                </a:ext>
              </a:extLst>
            </p:cNvPr>
            <p:cNvCxnSpPr/>
            <p:nvPr/>
          </p:nvCxnSpPr>
          <p:spPr>
            <a:xfrm>
              <a:off x="1330944" y="1435998"/>
              <a:ext cx="23001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32B0893-2057-45E6-91AA-0F5F313EFA16}"/>
                </a:ext>
              </a:extLst>
            </p:cNvPr>
            <p:cNvSpPr txBox="1"/>
            <p:nvPr/>
          </p:nvSpPr>
          <p:spPr>
            <a:xfrm>
              <a:off x="1772193" y="1212718"/>
              <a:ext cx="1623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Provide sales invoice</a:t>
              </a:r>
              <a:endParaRPr lang="zh-TW" altLang="en-US" sz="1200" dirty="0"/>
            </a:p>
          </p:txBody>
        </p: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0D230A57-C3EA-480A-89B5-22CFCF738542}"/>
                </a:ext>
              </a:extLst>
            </p:cNvPr>
            <p:cNvGrpSpPr/>
            <p:nvPr/>
          </p:nvGrpSpPr>
          <p:grpSpPr>
            <a:xfrm>
              <a:off x="3631120" y="1611827"/>
              <a:ext cx="319364" cy="297711"/>
              <a:chOff x="3230524" y="2011453"/>
              <a:chExt cx="448342" cy="297711"/>
            </a:xfrm>
          </p:grpSpPr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AA9002D4-0E9B-46A1-BC6C-AF9E9AB224DF}"/>
                  </a:ext>
                </a:extLst>
              </p:cNvPr>
              <p:cNvCxnSpPr/>
              <p:nvPr/>
            </p:nvCxnSpPr>
            <p:spPr>
              <a:xfrm>
                <a:off x="3230524" y="2011454"/>
                <a:ext cx="4483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接點: 肘形 36">
                <a:extLst>
                  <a:ext uri="{FF2B5EF4-FFF2-40B4-BE49-F238E27FC236}">
                    <a16:creationId xmlns:a16="http://schemas.microsoft.com/office/drawing/2014/main" id="{194360F6-D4ED-4E07-AACE-9ED1B7E035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30525" y="2011453"/>
                <a:ext cx="448341" cy="297711"/>
              </a:xfrm>
              <a:prstGeom prst="bentConnector3">
                <a:avLst>
                  <a:gd name="adj1" fmla="val -22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E0012B0-7FA7-44EB-8707-71DA04B02208}"/>
                </a:ext>
              </a:extLst>
            </p:cNvPr>
            <p:cNvSpPr txBox="1"/>
            <p:nvPr/>
          </p:nvSpPr>
          <p:spPr>
            <a:xfrm>
              <a:off x="3958220" y="1625475"/>
              <a:ext cx="1829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Determine sales locations</a:t>
              </a:r>
              <a:endParaRPr lang="zh-TW" altLang="en-US" sz="1200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E43ED3E-8290-4C91-9E1B-6823EE1AE905}"/>
                </a:ext>
              </a:extLst>
            </p:cNvPr>
            <p:cNvCxnSpPr>
              <a:cxnSpLocks/>
            </p:cNvCxnSpPr>
            <p:nvPr/>
          </p:nvCxnSpPr>
          <p:spPr>
            <a:xfrm>
              <a:off x="3638212" y="2098458"/>
              <a:ext cx="3046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E2E5C1AA-FBA1-4BF9-8722-F3382FB253CD}"/>
                </a:ext>
              </a:extLst>
            </p:cNvPr>
            <p:cNvSpPr txBox="1"/>
            <p:nvPr/>
          </p:nvSpPr>
          <p:spPr>
            <a:xfrm>
              <a:off x="4079461" y="1875178"/>
              <a:ext cx="2107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Query involved tax authorities</a:t>
              </a:r>
              <a:endParaRPr lang="zh-TW" altLang="en-US" sz="1200" dirty="0"/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DBAA19A4-6297-4D73-A7A8-B4707D3A3DBF}"/>
                </a:ext>
              </a:extLst>
            </p:cNvPr>
            <p:cNvCxnSpPr/>
            <p:nvPr/>
          </p:nvCxnSpPr>
          <p:spPr>
            <a:xfrm flipH="1">
              <a:off x="3638212" y="2336750"/>
              <a:ext cx="3046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5AA427F-FA5A-4F45-970D-50489F95A010}"/>
                </a:ext>
              </a:extLst>
            </p:cNvPr>
            <p:cNvSpPr txBox="1"/>
            <p:nvPr/>
          </p:nvSpPr>
          <p:spPr>
            <a:xfrm>
              <a:off x="4081733" y="2109466"/>
              <a:ext cx="2107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Return involved tax authorities</a:t>
              </a:r>
              <a:endParaRPr lang="zh-TW" altLang="en-US" sz="1200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6DEBDAD7-0906-43C5-B9D2-1861E6E95BE8}"/>
                </a:ext>
              </a:extLst>
            </p:cNvPr>
            <p:cNvGrpSpPr/>
            <p:nvPr/>
          </p:nvGrpSpPr>
          <p:grpSpPr>
            <a:xfrm>
              <a:off x="3633392" y="2630859"/>
              <a:ext cx="319364" cy="297711"/>
              <a:chOff x="3230524" y="2011453"/>
              <a:chExt cx="448342" cy="297711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84DEDA21-253F-48BA-8F52-4DE8E2C47D65}"/>
                  </a:ext>
                </a:extLst>
              </p:cNvPr>
              <p:cNvCxnSpPr/>
              <p:nvPr/>
            </p:nvCxnSpPr>
            <p:spPr>
              <a:xfrm>
                <a:off x="3230524" y="2011454"/>
                <a:ext cx="4483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接點: 肘形 50">
                <a:extLst>
                  <a:ext uri="{FF2B5EF4-FFF2-40B4-BE49-F238E27FC236}">
                    <a16:creationId xmlns:a16="http://schemas.microsoft.com/office/drawing/2014/main" id="{521AE643-EA9C-4E38-8458-BF6417F0707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30525" y="2011453"/>
                <a:ext cx="448341" cy="297711"/>
              </a:xfrm>
              <a:prstGeom prst="bentConnector3">
                <a:avLst>
                  <a:gd name="adj1" fmla="val -22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01B3C1D3-D1A0-4A82-AC27-EBE251B3401C}"/>
                </a:ext>
              </a:extLst>
            </p:cNvPr>
            <p:cNvSpPr txBox="1"/>
            <p:nvPr/>
          </p:nvSpPr>
          <p:spPr>
            <a:xfrm>
              <a:off x="3960491" y="2555795"/>
              <a:ext cx="2445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Determine product(s)/service(s) and their quantity</a:t>
              </a:r>
              <a:endParaRPr lang="zh-TW" altLang="en-US" sz="1200" dirty="0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3EAB8C33-6E53-4CDF-BB75-9285973CF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0944" y="3114338"/>
              <a:ext cx="23001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8BD90CC-0471-4257-9FAA-88E8183C4EFF}"/>
                </a:ext>
              </a:extLst>
            </p:cNvPr>
            <p:cNvSpPr txBox="1"/>
            <p:nvPr/>
          </p:nvSpPr>
          <p:spPr>
            <a:xfrm>
              <a:off x="1631164" y="2887054"/>
              <a:ext cx="1751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Query customer discount</a:t>
              </a:r>
              <a:endParaRPr lang="zh-TW" altLang="en-US" sz="1200" dirty="0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0B12707-8714-471D-8D4A-066153C089EB}"/>
                </a:ext>
              </a:extLst>
            </p:cNvPr>
            <p:cNvCxnSpPr>
              <a:cxnSpLocks/>
            </p:cNvCxnSpPr>
            <p:nvPr/>
          </p:nvCxnSpPr>
          <p:spPr>
            <a:xfrm>
              <a:off x="1320358" y="3383620"/>
              <a:ext cx="2310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7ABC610-5D23-4D75-B9B0-970FF1020E2D}"/>
                </a:ext>
              </a:extLst>
            </p:cNvPr>
            <p:cNvSpPr txBox="1"/>
            <p:nvPr/>
          </p:nvSpPr>
          <p:spPr>
            <a:xfrm>
              <a:off x="1631951" y="3160340"/>
              <a:ext cx="2107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Return customer discount</a:t>
              </a:r>
              <a:endParaRPr lang="zh-TW" altLang="en-US" sz="1200" dirty="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C44A5C3F-FC42-47FB-9EE3-9A7887AEAF7B}"/>
                </a:ext>
              </a:extLst>
            </p:cNvPr>
            <p:cNvGrpSpPr/>
            <p:nvPr/>
          </p:nvGrpSpPr>
          <p:grpSpPr>
            <a:xfrm>
              <a:off x="3628840" y="3513414"/>
              <a:ext cx="319364" cy="297711"/>
              <a:chOff x="3230524" y="2011453"/>
              <a:chExt cx="448342" cy="297711"/>
            </a:xfrm>
          </p:grpSpPr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C0632FD4-1789-4836-8068-9D901CDA34B5}"/>
                  </a:ext>
                </a:extLst>
              </p:cNvPr>
              <p:cNvCxnSpPr/>
              <p:nvPr/>
            </p:nvCxnSpPr>
            <p:spPr>
              <a:xfrm>
                <a:off x="3230524" y="2011454"/>
                <a:ext cx="4483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接點: 肘形 61">
                <a:extLst>
                  <a:ext uri="{FF2B5EF4-FFF2-40B4-BE49-F238E27FC236}">
                    <a16:creationId xmlns:a16="http://schemas.microsoft.com/office/drawing/2014/main" id="{92F0057C-8CBB-4EA9-8058-2E3600DDA3C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30525" y="2011453"/>
                <a:ext cx="448341" cy="297711"/>
              </a:xfrm>
              <a:prstGeom prst="bentConnector3">
                <a:avLst>
                  <a:gd name="adj1" fmla="val -22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64CCFB-6CF7-4BC6-ACBC-F0B85AE25D01}"/>
                </a:ext>
              </a:extLst>
            </p:cNvPr>
            <p:cNvSpPr txBox="1"/>
            <p:nvPr/>
          </p:nvSpPr>
          <p:spPr>
            <a:xfrm>
              <a:off x="3955939" y="3527062"/>
              <a:ext cx="2445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Compute customer discount</a:t>
              </a:r>
              <a:endParaRPr lang="zh-TW" altLang="en-US" sz="1200" dirty="0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ED6BCE2A-2575-4189-9315-FCD3129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3637522" y="4086488"/>
              <a:ext cx="6589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A09F85-0B46-49CB-B0A9-7AFC595B0D73}"/>
                </a:ext>
              </a:extLst>
            </p:cNvPr>
            <p:cNvSpPr txBox="1"/>
            <p:nvPr/>
          </p:nvSpPr>
          <p:spPr>
            <a:xfrm>
              <a:off x="4068086" y="3863208"/>
              <a:ext cx="5981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Query tax discount info of customer classification/product/service/address by tax authority</a:t>
              </a:r>
              <a:endParaRPr lang="zh-TW" altLang="en-US" sz="1200" dirty="0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C672760B-5ECE-473F-AFC8-59CF8F212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4198" y="4371463"/>
              <a:ext cx="65926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A3A2ED9-2B59-4795-A58E-DD97AF6EA074}"/>
                </a:ext>
              </a:extLst>
            </p:cNvPr>
            <p:cNvSpPr txBox="1"/>
            <p:nvPr/>
          </p:nvSpPr>
          <p:spPr>
            <a:xfrm>
              <a:off x="4077719" y="4144179"/>
              <a:ext cx="4308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Return tax discount data for calculating item-based sales tax</a:t>
              </a:r>
              <a:endParaRPr lang="zh-TW" altLang="en-US" sz="1200" dirty="0"/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40C70752-B921-46D3-9082-03DC0FFDB0E1}"/>
                </a:ext>
              </a:extLst>
            </p:cNvPr>
            <p:cNvGrpSpPr/>
            <p:nvPr/>
          </p:nvGrpSpPr>
          <p:grpSpPr>
            <a:xfrm>
              <a:off x="3641132" y="4558093"/>
              <a:ext cx="319364" cy="297711"/>
              <a:chOff x="3230524" y="2011453"/>
              <a:chExt cx="448342" cy="297711"/>
            </a:xfrm>
          </p:grpSpPr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9FB80EA-414A-4004-823A-3F4273002EF3}"/>
                  </a:ext>
                </a:extLst>
              </p:cNvPr>
              <p:cNvCxnSpPr/>
              <p:nvPr/>
            </p:nvCxnSpPr>
            <p:spPr>
              <a:xfrm>
                <a:off x="3230524" y="2011454"/>
                <a:ext cx="4483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接點: 肘形 71">
                <a:extLst>
                  <a:ext uri="{FF2B5EF4-FFF2-40B4-BE49-F238E27FC236}">
                    <a16:creationId xmlns:a16="http://schemas.microsoft.com/office/drawing/2014/main" id="{9768A693-A291-4B48-87FC-3781D4ECB9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30525" y="2011453"/>
                <a:ext cx="448341" cy="297711"/>
              </a:xfrm>
              <a:prstGeom prst="bentConnector3">
                <a:avLst>
                  <a:gd name="adj1" fmla="val -22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D1B7491-7CCD-48F0-886C-F27FA7404E36}"/>
                </a:ext>
              </a:extLst>
            </p:cNvPr>
            <p:cNvSpPr txBox="1"/>
            <p:nvPr/>
          </p:nvSpPr>
          <p:spPr>
            <a:xfrm>
              <a:off x="3968231" y="4571741"/>
              <a:ext cx="2445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Compute sales item-based sales tax</a:t>
              </a:r>
              <a:endParaRPr lang="zh-TW" altLang="en-US" sz="12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329552A-0D31-431F-84A3-025D3EE4A791}"/>
                </a:ext>
              </a:extLst>
            </p:cNvPr>
            <p:cNvSpPr/>
            <p:nvPr/>
          </p:nvSpPr>
          <p:spPr>
            <a:xfrm>
              <a:off x="706302" y="6388827"/>
              <a:ext cx="1248768" cy="2983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Calling System</a:t>
              </a:r>
              <a:endParaRPr lang="zh-TW" altLang="en-US" sz="1400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952E20E-2468-4644-A14C-4844CEE598DC}"/>
                </a:ext>
              </a:extLst>
            </p:cNvPr>
            <p:cNvSpPr/>
            <p:nvPr/>
          </p:nvSpPr>
          <p:spPr>
            <a:xfrm>
              <a:off x="2722638" y="6388826"/>
              <a:ext cx="1829767" cy="2944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Tax Calculation System</a:t>
              </a:r>
              <a:endParaRPr lang="zh-TW" altLang="en-US" sz="140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EB51CB0-81D6-45B4-B06B-5E4C38403DA5}"/>
                </a:ext>
              </a:extLst>
            </p:cNvPr>
            <p:cNvSpPr/>
            <p:nvPr/>
          </p:nvSpPr>
          <p:spPr>
            <a:xfrm>
              <a:off x="5224736" y="6388825"/>
              <a:ext cx="2939549" cy="2944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Tax Authority and Location Database</a:t>
              </a:r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93495F8-BD6C-4329-8B29-D39724D84A36}"/>
                </a:ext>
              </a:extLst>
            </p:cNvPr>
            <p:cNvSpPr/>
            <p:nvPr/>
          </p:nvSpPr>
          <p:spPr>
            <a:xfrm>
              <a:off x="8634552" y="6388825"/>
              <a:ext cx="3165159" cy="2944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Tax Authority and Tax Discount Database</a:t>
              </a:r>
              <a:endParaRPr lang="zh-TW" altLang="en-US" sz="1400" dirty="0"/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2CD9394A-40D9-4EC1-A0CC-5208EC416DC6}"/>
                </a:ext>
              </a:extLst>
            </p:cNvPr>
            <p:cNvCxnSpPr>
              <a:stCxn id="7" idx="2"/>
              <a:endCxn id="75" idx="0"/>
            </p:cNvCxnSpPr>
            <p:nvPr/>
          </p:nvCxnSpPr>
          <p:spPr>
            <a:xfrm>
              <a:off x="1326331" y="1152896"/>
              <a:ext cx="4355" cy="523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8922D6DB-640F-47F3-901A-E1EA3B588FD8}"/>
                </a:ext>
              </a:extLst>
            </p:cNvPr>
            <p:cNvCxnSpPr>
              <a:stCxn id="8" idx="2"/>
              <a:endCxn id="76" idx="0"/>
            </p:cNvCxnSpPr>
            <p:nvPr/>
          </p:nvCxnSpPr>
          <p:spPr>
            <a:xfrm>
              <a:off x="3633167" y="1148920"/>
              <a:ext cx="4355" cy="5239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0C44851-1CAD-4422-8683-FFDD54CA7885}"/>
                </a:ext>
              </a:extLst>
            </p:cNvPr>
            <p:cNvCxnSpPr>
              <a:stCxn id="9" idx="2"/>
              <a:endCxn id="77" idx="0"/>
            </p:cNvCxnSpPr>
            <p:nvPr/>
          </p:nvCxnSpPr>
          <p:spPr>
            <a:xfrm>
              <a:off x="6690156" y="1148919"/>
              <a:ext cx="4355" cy="5239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C367DBE-8FEE-45B5-92AA-CC16D183356D}"/>
                </a:ext>
              </a:extLst>
            </p:cNvPr>
            <p:cNvCxnSpPr>
              <a:stCxn id="10" idx="2"/>
              <a:endCxn id="78" idx="0"/>
            </p:cNvCxnSpPr>
            <p:nvPr/>
          </p:nvCxnSpPr>
          <p:spPr>
            <a:xfrm>
              <a:off x="10212777" y="1148919"/>
              <a:ext cx="4355" cy="5239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6162D86D-A539-4962-85C4-ADC836F45292}"/>
                </a:ext>
              </a:extLst>
            </p:cNvPr>
            <p:cNvCxnSpPr>
              <a:cxnSpLocks/>
            </p:cNvCxnSpPr>
            <p:nvPr/>
          </p:nvCxnSpPr>
          <p:spPr>
            <a:xfrm>
              <a:off x="3632970" y="5148615"/>
              <a:ext cx="6589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6414E3EE-EF4E-4540-A532-3077A9B05C91}"/>
                </a:ext>
              </a:extLst>
            </p:cNvPr>
            <p:cNvSpPr txBox="1"/>
            <p:nvPr/>
          </p:nvSpPr>
          <p:spPr>
            <a:xfrm>
              <a:off x="3599436" y="4918511"/>
              <a:ext cx="667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Query tax discount info of customer classification/tax holidays/shipping/other discounts by tax authority</a:t>
              </a:r>
              <a:endParaRPr lang="zh-TW" altLang="en-US" sz="1200" dirty="0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377BD5CD-E2E5-4CFE-8603-1B1A9E35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9646" y="5433590"/>
              <a:ext cx="65926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DB636C0C-EA2E-452A-B623-71C01E942DA7}"/>
                </a:ext>
              </a:extLst>
            </p:cNvPr>
            <p:cNvSpPr txBox="1"/>
            <p:nvPr/>
          </p:nvSpPr>
          <p:spPr>
            <a:xfrm>
              <a:off x="4073166" y="5206306"/>
              <a:ext cx="456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Return tax discount data for calculating invoice-based sales tax</a:t>
              </a:r>
              <a:endParaRPr lang="zh-TW" altLang="en-US" sz="1200" dirty="0"/>
            </a:p>
          </p:txBody>
        </p: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24BE8567-59C9-4319-9914-0AB8AE668669}"/>
                </a:ext>
              </a:extLst>
            </p:cNvPr>
            <p:cNvGrpSpPr/>
            <p:nvPr/>
          </p:nvGrpSpPr>
          <p:grpSpPr>
            <a:xfrm>
              <a:off x="3636580" y="5655053"/>
              <a:ext cx="319364" cy="297711"/>
              <a:chOff x="3230524" y="2011453"/>
              <a:chExt cx="448342" cy="297711"/>
            </a:xfrm>
          </p:grpSpPr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06D6391F-CDC3-4E3A-9D67-97C81B1D510F}"/>
                  </a:ext>
                </a:extLst>
              </p:cNvPr>
              <p:cNvCxnSpPr/>
              <p:nvPr/>
            </p:nvCxnSpPr>
            <p:spPr>
              <a:xfrm>
                <a:off x="3230524" y="2011454"/>
                <a:ext cx="4483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2D948906-4E6F-4201-A4BD-09C4A265276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30525" y="2011453"/>
                <a:ext cx="448341" cy="297711"/>
              </a:xfrm>
              <a:prstGeom prst="bentConnector3">
                <a:avLst>
                  <a:gd name="adj1" fmla="val -22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89EC86C7-1F81-478E-894F-D414920CD346}"/>
                </a:ext>
              </a:extLst>
            </p:cNvPr>
            <p:cNvSpPr txBox="1"/>
            <p:nvPr/>
          </p:nvSpPr>
          <p:spPr>
            <a:xfrm>
              <a:off x="3963679" y="5633868"/>
              <a:ext cx="2555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Compute sales invoice-based sales tax</a:t>
              </a:r>
              <a:endParaRPr lang="zh-TW" altLang="en-US" sz="1200" dirty="0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7CC41DA-9E36-4196-94F6-76023796A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3216" y="6162214"/>
              <a:ext cx="23001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30F916A-BF21-42E4-9279-8E2DB2DB46F5}"/>
                </a:ext>
              </a:extLst>
            </p:cNvPr>
            <p:cNvSpPr txBox="1"/>
            <p:nvPr/>
          </p:nvSpPr>
          <p:spPr>
            <a:xfrm>
              <a:off x="1572020" y="5334428"/>
              <a:ext cx="1751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Return the itemized invoice report with item-based and invoice-based sales tax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61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B1F6156B-78D2-481F-92F9-47EC06A2444D}"/>
              </a:ext>
            </a:extLst>
          </p:cNvPr>
          <p:cNvSpPr txBox="1"/>
          <p:nvPr/>
        </p:nvSpPr>
        <p:spPr>
          <a:xfrm>
            <a:off x="399393" y="304800"/>
            <a:ext cx="51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 Handling  of Computing Sales Tax (Decision Tree)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FB274F5-30E9-474D-A90D-3DE1B7F44378}"/>
              </a:ext>
            </a:extLst>
          </p:cNvPr>
          <p:cNvGrpSpPr/>
          <p:nvPr/>
        </p:nvGrpSpPr>
        <p:grpSpPr>
          <a:xfrm>
            <a:off x="304802" y="1498900"/>
            <a:ext cx="11162144" cy="3601745"/>
            <a:chOff x="304802" y="1498900"/>
            <a:chExt cx="11162144" cy="360174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25DE9AB-9EE3-4FED-97D6-4B57140972F0}"/>
                </a:ext>
              </a:extLst>
            </p:cNvPr>
            <p:cNvGrpSpPr/>
            <p:nvPr/>
          </p:nvGrpSpPr>
          <p:grpSpPr>
            <a:xfrm>
              <a:off x="304802" y="1498900"/>
              <a:ext cx="11162144" cy="3601745"/>
              <a:chOff x="304802" y="1498900"/>
              <a:chExt cx="11162144" cy="3601745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1E2BE3-0212-49A1-BF57-580CAA50395E}"/>
                  </a:ext>
                </a:extLst>
              </p:cNvPr>
              <p:cNvSpPr txBox="1"/>
              <p:nvPr/>
            </p:nvSpPr>
            <p:spPr>
              <a:xfrm>
                <a:off x="304802" y="3620651"/>
                <a:ext cx="14131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Is system able to determine the customer class?</a:t>
                </a:r>
                <a:endParaRPr lang="zh-TW" altLang="en-US" sz="1400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D7FA022-1ECB-4DDF-8CB1-86BDF5DA6DAE}"/>
                  </a:ext>
                </a:extLst>
              </p:cNvPr>
              <p:cNvSpPr txBox="1"/>
              <p:nvPr/>
            </p:nvSpPr>
            <p:spPr>
              <a:xfrm>
                <a:off x="2844802" y="2928327"/>
                <a:ext cx="2189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Is system able to determine the product/service?</a:t>
                </a:r>
                <a:endParaRPr lang="zh-TW" altLang="en-US" sz="1400" dirty="0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EE3E9A-719D-465B-9E55-A6198082B2A6}"/>
                  </a:ext>
                </a:extLst>
              </p:cNvPr>
              <p:cNvSpPr txBox="1"/>
              <p:nvPr/>
            </p:nvSpPr>
            <p:spPr>
              <a:xfrm>
                <a:off x="6386948" y="1949495"/>
                <a:ext cx="20458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Is system able to determine the relevant tax authorities from the addresses?</a:t>
                </a:r>
                <a:endParaRPr lang="zh-TW" altLang="en-US" sz="1400" dirty="0"/>
              </a:p>
            </p:txBody>
          </p: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235D3A07-B704-4D62-9AC6-95ACAB7AF9B1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1717964" y="3189937"/>
                <a:ext cx="1126838" cy="800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6890AB7A-A12A-482F-897C-025A91B90DE0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 flipV="1">
                <a:off x="5033818" y="2426549"/>
                <a:ext cx="1353130" cy="763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38240D5-3288-4429-A2BB-A57BC8AF0473}"/>
                  </a:ext>
                </a:extLst>
              </p:cNvPr>
              <p:cNvSpPr txBox="1"/>
              <p:nvPr/>
            </p:nvSpPr>
            <p:spPr>
              <a:xfrm>
                <a:off x="2844802" y="4361981"/>
                <a:ext cx="21890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Assume a customer responsible for remitting sales tax</a:t>
                </a:r>
                <a:endParaRPr lang="zh-TW" altLang="en-US" sz="1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4E25DA-5178-4577-AA2C-0D42D86641C9}"/>
                  </a:ext>
                </a:extLst>
              </p:cNvPr>
              <p:cNvSpPr txBox="1"/>
              <p:nvPr/>
            </p:nvSpPr>
            <p:spPr>
              <a:xfrm>
                <a:off x="6382328" y="3629990"/>
                <a:ext cx="18195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The system should return an error to the calling system</a:t>
                </a:r>
                <a:endParaRPr lang="zh-TW" altLang="en-US" sz="1400" dirty="0"/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4C6F6D9B-0325-49E9-AEE2-B23FC300A4F8}"/>
                  </a:ext>
                </a:extLst>
              </p:cNvPr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1717964" y="3989983"/>
                <a:ext cx="1126838" cy="741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7A3ECD8A-571A-4C87-9BFF-9805F9D55A63}"/>
                  </a:ext>
                </a:extLst>
              </p:cNvPr>
              <p:cNvCxnSpPr>
                <a:cxnSpLocks/>
                <a:stCxn id="5" idx="3"/>
                <a:endCxn id="12" idx="1"/>
              </p:cNvCxnSpPr>
              <p:nvPr/>
            </p:nvCxnSpPr>
            <p:spPr>
              <a:xfrm>
                <a:off x="5033818" y="3189937"/>
                <a:ext cx="1348510" cy="809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C51312C-ABCE-4C07-97E3-FBB24FE11DFF}"/>
                  </a:ext>
                </a:extLst>
              </p:cNvPr>
              <p:cNvSpPr txBox="1"/>
              <p:nvPr/>
            </p:nvSpPr>
            <p:spPr>
              <a:xfrm>
                <a:off x="9421094" y="1498900"/>
                <a:ext cx="2045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Continue to do the sales tax calculation</a:t>
                </a:r>
                <a:endParaRPr lang="zh-TW" altLang="en-US" sz="1400" dirty="0"/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065C5A87-C3B2-4C88-AC76-F1874DFB252D}"/>
                  </a:ext>
                </a:extLst>
              </p:cNvPr>
              <p:cNvCxnSpPr>
                <a:cxnSpLocks/>
                <a:stCxn id="6" idx="3"/>
                <a:endCxn id="24" idx="1"/>
              </p:cNvCxnSpPr>
              <p:nvPr/>
            </p:nvCxnSpPr>
            <p:spPr>
              <a:xfrm flipV="1">
                <a:off x="8432800" y="1760510"/>
                <a:ext cx="988294" cy="6660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5877FAC-9AA7-47A1-8AF3-7469EABFF73D}"/>
                  </a:ext>
                </a:extLst>
              </p:cNvPr>
              <p:cNvSpPr txBox="1"/>
              <p:nvPr/>
            </p:nvSpPr>
            <p:spPr>
              <a:xfrm>
                <a:off x="9421094" y="2741839"/>
                <a:ext cx="20458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The system should mark those address invalid and return the invoice to the caller</a:t>
                </a:r>
                <a:endParaRPr lang="zh-TW" altLang="en-US" sz="1400" dirty="0"/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424C8686-3133-4F20-A3C2-6022C7A4850D}"/>
                  </a:ext>
                </a:extLst>
              </p:cNvPr>
              <p:cNvCxnSpPr>
                <a:cxnSpLocks/>
                <a:stCxn id="6" idx="3"/>
                <a:endCxn id="28" idx="1"/>
              </p:cNvCxnSpPr>
              <p:nvPr/>
            </p:nvCxnSpPr>
            <p:spPr>
              <a:xfrm>
                <a:off x="8432800" y="2426549"/>
                <a:ext cx="988294" cy="7923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98F57F7F-F1B7-4F40-87CB-1970C5430AE6}"/>
                </a:ext>
              </a:extLst>
            </p:cNvPr>
            <p:cNvSpPr txBox="1"/>
            <p:nvPr/>
          </p:nvSpPr>
          <p:spPr>
            <a:xfrm>
              <a:off x="1828800" y="3306618"/>
              <a:ext cx="489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Yes</a:t>
              </a:r>
              <a:endParaRPr lang="zh-TW" altLang="en-US" sz="1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39D1E3-3430-49CD-A585-B05BA5F6197B}"/>
                </a:ext>
              </a:extLst>
            </p:cNvPr>
            <p:cNvSpPr txBox="1"/>
            <p:nvPr/>
          </p:nvSpPr>
          <p:spPr>
            <a:xfrm>
              <a:off x="5287817" y="2519501"/>
              <a:ext cx="489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Yes</a:t>
              </a:r>
              <a:endParaRPr lang="zh-TW" altLang="en-US" sz="14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DF25D86-EC12-4D9C-9821-69F1D1222CDF}"/>
                </a:ext>
              </a:extLst>
            </p:cNvPr>
            <p:cNvSpPr txBox="1"/>
            <p:nvPr/>
          </p:nvSpPr>
          <p:spPr>
            <a:xfrm>
              <a:off x="8437420" y="1795606"/>
              <a:ext cx="489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Yes</a:t>
              </a:r>
              <a:endParaRPr lang="zh-TW" altLang="en-US" sz="14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3E8D828-A4F2-4B6E-B6EA-60F78B5BFE5A}"/>
                </a:ext>
              </a:extLst>
            </p:cNvPr>
            <p:cNvSpPr txBox="1"/>
            <p:nvPr/>
          </p:nvSpPr>
          <p:spPr>
            <a:xfrm>
              <a:off x="1893458" y="4390058"/>
              <a:ext cx="489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No</a:t>
              </a:r>
              <a:endParaRPr lang="zh-TW" altLang="en-US" sz="14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BC8372B-E720-4F79-92E9-D13588A39893}"/>
                </a:ext>
              </a:extLst>
            </p:cNvPr>
            <p:cNvSpPr txBox="1"/>
            <p:nvPr/>
          </p:nvSpPr>
          <p:spPr>
            <a:xfrm>
              <a:off x="5417135" y="3666991"/>
              <a:ext cx="489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No</a:t>
              </a:r>
              <a:endParaRPr lang="zh-TW" altLang="en-US" sz="1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8E15C05-4BB9-4A47-86CE-4F4739633035}"/>
                </a:ext>
              </a:extLst>
            </p:cNvPr>
            <p:cNvSpPr txBox="1"/>
            <p:nvPr/>
          </p:nvSpPr>
          <p:spPr>
            <a:xfrm>
              <a:off x="8663717" y="2903602"/>
              <a:ext cx="489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No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386965-8220-4532-A04A-A9BBF7E51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5582"/>
              </p:ext>
            </p:extLst>
          </p:nvPr>
        </p:nvGraphicFramePr>
        <p:xfrm>
          <a:off x="397163" y="1631200"/>
          <a:ext cx="11046690" cy="355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41115">
                  <a:extLst>
                    <a:ext uri="{9D8B030D-6E8A-4147-A177-3AD203B41FA5}">
                      <a16:colId xmlns:a16="http://schemas.microsoft.com/office/drawing/2014/main" val="1427571221"/>
                    </a:ext>
                  </a:extLst>
                </a:gridCol>
                <a:gridCol w="3691467">
                  <a:extLst>
                    <a:ext uri="{9D8B030D-6E8A-4147-A177-3AD203B41FA5}">
                      <a16:colId xmlns:a16="http://schemas.microsoft.com/office/drawing/2014/main" val="2079609223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1207390453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3176711642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999005240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3992818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Rules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384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Conditions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Is system able to determine the customer class?</a:t>
                      </a:r>
                      <a:r>
                        <a:rPr lang="zh-TW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778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Is system able to determine the product/service?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86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Is system able to determine the relevant tax authorities from the addresses?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73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Actions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Assume a customer responsible for remitting sales 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37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The system should return an error to the calling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00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The system should mark those address invalid and return the invoice to the caller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30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Continue to do the sales tax 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1018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47F7C49-7D09-4C69-8E5E-DE59C7E44743}"/>
              </a:ext>
            </a:extLst>
          </p:cNvPr>
          <p:cNvSpPr txBox="1"/>
          <p:nvPr/>
        </p:nvSpPr>
        <p:spPr>
          <a:xfrm>
            <a:off x="399393" y="304800"/>
            <a:ext cx="538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 Handling  of Computing Sales Tax (Decision Table)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2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B3528-BC0F-4EE1-A6D1-35D78486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376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WHILE  </a:t>
            </a:r>
            <a:r>
              <a:rPr lang="en-US" altLang="zh-TW" sz="1800" dirty="0" err="1"/>
              <a:t>current_date</a:t>
            </a:r>
            <a:r>
              <a:rPr lang="en-US" altLang="zh-TW" sz="1800" dirty="0"/>
              <a:t>() == the beginning of the month</a:t>
            </a:r>
          </a:p>
          <a:p>
            <a:pPr marL="0" indent="0">
              <a:buNone/>
            </a:pPr>
            <a:r>
              <a:rPr lang="en-US" altLang="zh-TW" sz="1800" dirty="0"/>
              <a:t>          FOR each customer X</a:t>
            </a:r>
          </a:p>
          <a:p>
            <a:pPr marL="0" indent="0">
              <a:buNone/>
            </a:pPr>
            <a:r>
              <a:rPr lang="en-US" altLang="zh-TW" sz="1800" dirty="0"/>
              <a:t>	Collect all the X’s sales tax invoices of the previous month</a:t>
            </a:r>
          </a:p>
          <a:p>
            <a:pPr marL="0" indent="0">
              <a:buNone/>
            </a:pPr>
            <a:r>
              <a:rPr lang="en-US" altLang="zh-TW" sz="1800" dirty="0"/>
              <a:t>	Calculate X’s sales tax itemized by purchaser class</a:t>
            </a:r>
          </a:p>
          <a:p>
            <a:pPr marL="0" indent="0">
              <a:buNone/>
            </a:pPr>
            <a:r>
              <a:rPr lang="en-US" altLang="zh-TW" sz="1800" dirty="0"/>
              <a:t>	Calculate X’s sales tax itemized by produce/service category</a:t>
            </a:r>
          </a:p>
          <a:p>
            <a:pPr marL="0" indent="0">
              <a:buNone/>
            </a:pPr>
            <a:r>
              <a:rPr lang="en-US" altLang="zh-TW" sz="1800" dirty="0"/>
              <a:t>	Calculate X’s sales tax itemized by tax authority</a:t>
            </a:r>
          </a:p>
          <a:p>
            <a:pPr marL="0" indent="0">
              <a:buNone/>
            </a:pPr>
            <a:r>
              <a:rPr lang="en-US" altLang="zh-TW" sz="1800" dirty="0"/>
              <a:t>	Provide a X’s sales return document along with funds for each administrative authority</a:t>
            </a:r>
          </a:p>
          <a:p>
            <a:pPr marL="0" indent="0">
              <a:buNone/>
            </a:pPr>
            <a:r>
              <a:rPr lang="en-US" altLang="zh-TW" sz="1800" dirty="0"/>
              <a:t>          END</a:t>
            </a:r>
          </a:p>
          <a:p>
            <a:pPr marL="0" indent="0">
              <a:buNone/>
            </a:pPr>
            <a:r>
              <a:rPr lang="en-US" altLang="zh-TW" sz="1800" dirty="0"/>
              <a:t>END</a:t>
            </a:r>
            <a:endParaRPr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B39DF4-324D-48E8-805B-43EFD81EFB7C}"/>
              </a:ext>
            </a:extLst>
          </p:cNvPr>
          <p:cNvSpPr txBox="1"/>
          <p:nvPr/>
        </p:nvSpPr>
        <p:spPr>
          <a:xfrm>
            <a:off x="399393" y="304800"/>
            <a:ext cx="97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Calculation and Reporting of the Sales Tax Calculation System (Pseudocode)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78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8C62E7-3103-4A20-B00F-5823EB423685}"/>
              </a:ext>
            </a:extLst>
          </p:cNvPr>
          <p:cNvSpPr txBox="1"/>
          <p:nvPr/>
        </p:nvSpPr>
        <p:spPr>
          <a:xfrm>
            <a:off x="261448" y="240263"/>
            <a:ext cx="485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Sales Tax Calculation Algorithm (Activity Diagram)</a:t>
            </a:r>
            <a:endParaRPr lang="zh-TW" altLang="en-US" dirty="0"/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F31E1097-EA23-4A42-A2B8-7A9ECAC98345}"/>
              </a:ext>
            </a:extLst>
          </p:cNvPr>
          <p:cNvSpPr/>
          <p:nvPr/>
        </p:nvSpPr>
        <p:spPr>
          <a:xfrm>
            <a:off x="2480445" y="914397"/>
            <a:ext cx="210207" cy="22071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1A189A-049C-4CE4-A227-A41EBB19E377}"/>
              </a:ext>
            </a:extLst>
          </p:cNvPr>
          <p:cNvSpPr/>
          <p:nvPr/>
        </p:nvSpPr>
        <p:spPr>
          <a:xfrm>
            <a:off x="735727" y="1849816"/>
            <a:ext cx="3699641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Determine the important sales locations present in the sales invoice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AF8BF3A-A4D3-4B15-8D66-E8D952C3F677}"/>
              </a:ext>
            </a:extLst>
          </p:cNvPr>
          <p:cNvSpPr/>
          <p:nvPr/>
        </p:nvSpPr>
        <p:spPr>
          <a:xfrm>
            <a:off x="735726" y="3090035"/>
            <a:ext cx="3699641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Compute the sets of involved tax authorities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B825096-C352-490D-89AC-38ED328FFC66}"/>
              </a:ext>
            </a:extLst>
          </p:cNvPr>
          <p:cNvSpPr/>
          <p:nvPr/>
        </p:nvSpPr>
        <p:spPr>
          <a:xfrm>
            <a:off x="735725" y="4330255"/>
            <a:ext cx="3699641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Determine which product/service and their quantity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87A9822-2A62-4BAE-8F61-BAC4C6575D8A}"/>
              </a:ext>
            </a:extLst>
          </p:cNvPr>
          <p:cNvSpPr/>
          <p:nvPr/>
        </p:nvSpPr>
        <p:spPr>
          <a:xfrm>
            <a:off x="735724" y="5570475"/>
            <a:ext cx="3699641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Compute any applicable customer discount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17B773A6-50F8-40E2-8E3E-42908B7E6388}"/>
              </a:ext>
            </a:extLst>
          </p:cNvPr>
          <p:cNvSpPr/>
          <p:nvPr/>
        </p:nvSpPr>
        <p:spPr>
          <a:xfrm>
            <a:off x="8240111" y="1208686"/>
            <a:ext cx="420414" cy="4414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7EE0A67-C9B2-4C4D-94E8-A58797B7901A}"/>
              </a:ext>
            </a:extLst>
          </p:cNvPr>
          <p:cNvSpPr/>
          <p:nvPr/>
        </p:nvSpPr>
        <p:spPr>
          <a:xfrm>
            <a:off x="5680833" y="2424061"/>
            <a:ext cx="2412124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Compute relevant sales tax on a per-item basis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61A6E50-D3F4-40A6-8730-BB90908D32F8}"/>
              </a:ext>
            </a:extLst>
          </p:cNvPr>
          <p:cNvSpPr/>
          <p:nvPr/>
        </p:nvSpPr>
        <p:spPr>
          <a:xfrm>
            <a:off x="8902255" y="2424060"/>
            <a:ext cx="2630207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Compute relevant sales tax on a per-invoice basis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26BE5AAC-BA91-42DA-B15E-B975D5C8BA2E}"/>
              </a:ext>
            </a:extLst>
          </p:cNvPr>
          <p:cNvSpPr/>
          <p:nvPr/>
        </p:nvSpPr>
        <p:spPr>
          <a:xfrm>
            <a:off x="8240111" y="3635377"/>
            <a:ext cx="420414" cy="4414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7A77FA0-919C-4D5B-A60B-1D754E1F1C78}"/>
              </a:ext>
            </a:extLst>
          </p:cNvPr>
          <p:cNvSpPr/>
          <p:nvPr/>
        </p:nvSpPr>
        <p:spPr>
          <a:xfrm>
            <a:off x="6233948" y="4608783"/>
            <a:ext cx="4432739" cy="525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Return the itemized invoice with line item-level taxes and with invoice-level taxes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2736CBF-90D6-43CD-8D6E-68BBAF316A96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585548" y="1135114"/>
            <a:ext cx="1" cy="7147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2230A04-4CC1-44EC-A453-275DE89E43B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585547" y="2375333"/>
            <a:ext cx="1" cy="7147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AB6FD2-E4E5-476D-9B8E-038B851D55D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85546" y="3615552"/>
            <a:ext cx="1" cy="7147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49E3F16-1AAA-4853-943A-7874B94DFD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585545" y="4855772"/>
            <a:ext cx="1" cy="7147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FD7A42F-B073-44B0-8EB1-88E7E41643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 flipH="1" flipV="1">
            <a:off x="3074278" y="719952"/>
            <a:ext cx="4887306" cy="5864773"/>
          </a:xfrm>
          <a:prstGeom prst="bentConnector5">
            <a:avLst>
              <a:gd name="adj1" fmla="val -11129"/>
              <a:gd name="adj2" fmla="val 38530"/>
              <a:gd name="adj3" fmla="val 10467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97F2B4F-46D9-4B41-A6A5-D318A220BF0B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6886895" y="1429403"/>
            <a:ext cx="1353216" cy="9946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EABA756-6AD6-4EFE-A822-07BE447359F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660525" y="1429404"/>
            <a:ext cx="1556834" cy="9946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F45E78E-EC3C-4FF4-968C-1233EDA275F5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110245" y="2726228"/>
            <a:ext cx="906517" cy="13532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E381F18-F2FB-4ABB-AAD1-0050DC3DEE0C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8985683" y="2624419"/>
            <a:ext cx="906518" cy="15568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1EC9BAC-5C26-4773-8D8C-1149E5721EF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450318" y="4076812"/>
            <a:ext cx="0" cy="531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BC79BCD0-8CEC-45B2-81F2-972E0326739E}"/>
              </a:ext>
            </a:extLst>
          </p:cNvPr>
          <p:cNvSpPr/>
          <p:nvPr/>
        </p:nvSpPr>
        <p:spPr>
          <a:xfrm>
            <a:off x="8345215" y="5986989"/>
            <a:ext cx="210207" cy="22071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8C6D3A47-F898-4E7E-A158-1540173CC2D1}"/>
              </a:ext>
            </a:extLst>
          </p:cNvPr>
          <p:cNvSpPr/>
          <p:nvPr/>
        </p:nvSpPr>
        <p:spPr>
          <a:xfrm>
            <a:off x="8305796" y="5935712"/>
            <a:ext cx="291663" cy="317934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F59053E-3E70-4535-985D-FA40BE3CDFC0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>
            <a:off x="8450318" y="5134300"/>
            <a:ext cx="1310" cy="801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518CCBE-4ED9-4345-B155-A7609811DA13}"/>
              </a:ext>
            </a:extLst>
          </p:cNvPr>
          <p:cNvSpPr txBox="1"/>
          <p:nvPr/>
        </p:nvSpPr>
        <p:spPr>
          <a:xfrm>
            <a:off x="2079739" y="1315263"/>
            <a:ext cx="10195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[New invoice]</a:t>
            </a:r>
            <a:endParaRPr lang="zh-TW" altLang="en-US" sz="1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A07D0CA-5E4E-46FA-91F6-4E418AF0E2DD}"/>
              </a:ext>
            </a:extLst>
          </p:cNvPr>
          <p:cNvSpPr txBox="1"/>
          <p:nvPr/>
        </p:nvSpPr>
        <p:spPr>
          <a:xfrm>
            <a:off x="7126018" y="1302943"/>
            <a:ext cx="9669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[Item-based]</a:t>
            </a:r>
            <a:endParaRPr lang="zh-TW" altLang="en-US" sz="12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47224E8-FCF5-4124-A82D-593324F2E2BD}"/>
              </a:ext>
            </a:extLst>
          </p:cNvPr>
          <p:cNvSpPr txBox="1"/>
          <p:nvPr/>
        </p:nvSpPr>
        <p:spPr>
          <a:xfrm>
            <a:off x="8828685" y="1292979"/>
            <a:ext cx="11955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[Invoice-based]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067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B0BCC53A-7740-499E-A33E-C3A0D8B7169E}"/>
              </a:ext>
            </a:extLst>
          </p:cNvPr>
          <p:cNvGrpSpPr/>
          <p:nvPr/>
        </p:nvGrpSpPr>
        <p:grpSpPr>
          <a:xfrm>
            <a:off x="320571" y="630615"/>
            <a:ext cx="10554349" cy="5620414"/>
            <a:chOff x="320571" y="630615"/>
            <a:chExt cx="10554349" cy="5620414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E64A450-0FAB-415C-8C62-8467F7498DAF}"/>
                </a:ext>
              </a:extLst>
            </p:cNvPr>
            <p:cNvSpPr/>
            <p:nvPr/>
          </p:nvSpPr>
          <p:spPr>
            <a:xfrm>
              <a:off x="2984944" y="630615"/>
              <a:ext cx="809297" cy="3573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Null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816B863-D8DC-4C7E-A616-96FA89D86C8F}"/>
                </a:ext>
              </a:extLst>
            </p:cNvPr>
            <p:cNvSpPr/>
            <p:nvPr/>
          </p:nvSpPr>
          <p:spPr>
            <a:xfrm>
              <a:off x="4146337" y="1899745"/>
              <a:ext cx="1912883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Customer Class Determined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045A2AF-DA73-4275-8D7B-50E70D9462BE}"/>
                </a:ext>
              </a:extLst>
            </p:cNvPr>
            <p:cNvSpPr/>
            <p:nvPr/>
          </p:nvSpPr>
          <p:spPr>
            <a:xfrm>
              <a:off x="719964" y="1918138"/>
              <a:ext cx="1912883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Remitting sales tax by customer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4AD91BF-F9AE-4A11-9965-1BF01599B8AE}"/>
                </a:ext>
              </a:extLst>
            </p:cNvPr>
            <p:cNvSpPr/>
            <p:nvPr/>
          </p:nvSpPr>
          <p:spPr>
            <a:xfrm>
              <a:off x="6059220" y="3352801"/>
              <a:ext cx="2638098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Product/Service/ Quantity Determined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66FB561-E9DB-4385-9EA2-3D52BF1E86F1}"/>
                </a:ext>
              </a:extLst>
            </p:cNvPr>
            <p:cNvSpPr/>
            <p:nvPr/>
          </p:nvSpPr>
          <p:spPr>
            <a:xfrm>
              <a:off x="2233454" y="3352801"/>
              <a:ext cx="1912883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Error returned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3C7D51C-BD31-416A-9D3C-337D5C7265D1}"/>
                </a:ext>
              </a:extLst>
            </p:cNvPr>
            <p:cNvSpPr/>
            <p:nvPr/>
          </p:nvSpPr>
          <p:spPr>
            <a:xfrm>
              <a:off x="7687223" y="4662845"/>
              <a:ext cx="2638099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Relevant Tax Authorities determined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993EE749-0B34-4681-9FFC-46D6B86F6D57}"/>
                </a:ext>
              </a:extLst>
            </p:cNvPr>
            <p:cNvSpPr/>
            <p:nvPr/>
          </p:nvSpPr>
          <p:spPr>
            <a:xfrm>
              <a:off x="4773662" y="4748245"/>
              <a:ext cx="1912883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Marking Addresses Invalid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937169-AB2D-45E5-997A-F1F22EDF8355}"/>
                </a:ext>
              </a:extLst>
            </p:cNvPr>
            <p:cNvSpPr/>
            <p:nvPr/>
          </p:nvSpPr>
          <p:spPr>
            <a:xfrm>
              <a:off x="4411053" y="5699235"/>
              <a:ext cx="2638099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Returning the Invoice to the Caller</a:t>
              </a:r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AABA0A7-3A61-435E-98A8-153A01F2A076}"/>
                </a:ext>
              </a:extLst>
            </p:cNvPr>
            <p:cNvSpPr/>
            <p:nvPr/>
          </p:nvSpPr>
          <p:spPr>
            <a:xfrm>
              <a:off x="7687223" y="5699235"/>
              <a:ext cx="2638100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Continuing Further Calculation</a:t>
              </a:r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6DFB69B8-A63A-433A-AC80-FA92BF68B183}"/>
                </a:ext>
              </a:extLst>
            </p:cNvPr>
            <p:cNvSpPr/>
            <p:nvPr/>
          </p:nvSpPr>
          <p:spPr>
            <a:xfrm>
              <a:off x="320571" y="4221218"/>
              <a:ext cx="1912883" cy="5517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 Calculation Terminated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475F9943-5AEE-4C17-9314-4768D557E282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16200000" flipH="1">
              <a:off x="5789893" y="1764425"/>
              <a:ext cx="901262" cy="2275490"/>
            </a:xfrm>
            <a:prstGeom prst="bentConnector3">
              <a:avLst>
                <a:gd name="adj1" fmla="val 6532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4B5121E1-3C45-4874-AFF6-AE6D735C3AF3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5400000">
              <a:off x="3695707" y="1945729"/>
              <a:ext cx="901262" cy="1912883"/>
            </a:xfrm>
            <a:prstGeom prst="bentConnector3">
              <a:avLst>
                <a:gd name="adj1" fmla="val 658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69E641B3-654C-4708-A6E9-E3E4087F1BED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7813146" y="3469718"/>
              <a:ext cx="758250" cy="1628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EB61F293-1815-4FA2-B2BC-12C8AE5F55AC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rot="5400000">
              <a:off x="6132362" y="3502338"/>
              <a:ext cx="843650" cy="1648165"/>
            </a:xfrm>
            <a:prstGeom prst="bentConnector3">
              <a:avLst>
                <a:gd name="adj1" fmla="val 449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BCA5FD0-27D6-42F0-AB1E-E03E5A843240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9006273" y="5214639"/>
              <a:ext cx="0" cy="4845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1303F36-A03A-43FE-AA0C-44C2F6ABFC15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5730103" y="5300039"/>
              <a:ext cx="1" cy="399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接點: 肘形 37">
              <a:extLst>
                <a:ext uri="{FF2B5EF4-FFF2-40B4-BE49-F238E27FC236}">
                  <a16:creationId xmlns:a16="http://schemas.microsoft.com/office/drawing/2014/main" id="{D573E48E-D58F-405E-B4CC-2309D66F58DF}"/>
                </a:ext>
              </a:extLst>
            </p:cNvPr>
            <p:cNvCxnSpPr>
              <a:cxnSpLocks/>
              <a:stCxn id="9" idx="2"/>
              <a:endCxn id="15" idx="3"/>
            </p:cNvCxnSpPr>
            <p:nvPr/>
          </p:nvCxnSpPr>
          <p:spPr>
            <a:xfrm rot="5400000">
              <a:off x="2415415" y="3722634"/>
              <a:ext cx="592520" cy="9564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F2924F30-56F9-4663-9BF0-EC26E98C81D9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 rot="5400000">
              <a:off x="601067" y="3145879"/>
              <a:ext cx="1751286" cy="39939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接點: 肘形 47">
              <a:extLst>
                <a:ext uri="{FF2B5EF4-FFF2-40B4-BE49-F238E27FC236}">
                  <a16:creationId xmlns:a16="http://schemas.microsoft.com/office/drawing/2014/main" id="{A3527380-6C2E-4325-8A34-DBBCEC4D6C44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16200000" flipH="1">
              <a:off x="3790297" y="587263"/>
              <a:ext cx="911778" cy="1713186"/>
            </a:xfrm>
            <a:prstGeom prst="bentConnector3">
              <a:avLst>
                <a:gd name="adj1" fmla="val 4344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0B23AE2D-6A4B-445E-BCAA-B338E7906BC0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2067915" y="596459"/>
              <a:ext cx="930171" cy="1713187"/>
            </a:xfrm>
            <a:prstGeom prst="bentConnector3">
              <a:avLst>
                <a:gd name="adj1" fmla="val 426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46BE178-0F7A-4283-B1F7-F6B40CE74174}"/>
                </a:ext>
              </a:extLst>
            </p:cNvPr>
            <p:cNvSpPr txBox="1"/>
            <p:nvPr/>
          </p:nvSpPr>
          <p:spPr>
            <a:xfrm>
              <a:off x="3352807" y="1033934"/>
              <a:ext cx="1207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Start calculating</a:t>
              </a:r>
              <a:endParaRPr lang="zh-TW" altLang="en-US" sz="12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A645C2E-4CE7-4CF2-A4F9-3BB2D0661B8E}"/>
                </a:ext>
              </a:extLst>
            </p:cNvPr>
            <p:cNvSpPr txBox="1"/>
            <p:nvPr/>
          </p:nvSpPr>
          <p:spPr>
            <a:xfrm>
              <a:off x="508683" y="1384737"/>
              <a:ext cx="1207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Can’t determine customer class</a:t>
              </a:r>
              <a:endParaRPr lang="zh-TW" altLang="en-US" sz="1200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158AD09-F077-401E-9A4C-D5EB9CFCF934}"/>
                </a:ext>
              </a:extLst>
            </p:cNvPr>
            <p:cNvSpPr txBox="1"/>
            <p:nvPr/>
          </p:nvSpPr>
          <p:spPr>
            <a:xfrm>
              <a:off x="5102776" y="1386749"/>
              <a:ext cx="1207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Can determine customer class</a:t>
              </a:r>
              <a:endParaRPr lang="zh-TW" altLang="en-US" sz="12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A00F233-5243-4BC2-9E7E-D3A96948E3F1}"/>
                </a:ext>
              </a:extLst>
            </p:cNvPr>
            <p:cNvSpPr txBox="1"/>
            <p:nvPr/>
          </p:nvSpPr>
          <p:spPr>
            <a:xfrm>
              <a:off x="848390" y="3021726"/>
              <a:ext cx="956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Terminate</a:t>
              </a:r>
              <a:endParaRPr lang="zh-TW" altLang="en-US" sz="12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B46F8FBF-49F4-4F8D-84D4-11A37E8578B6}"/>
                </a:ext>
              </a:extLst>
            </p:cNvPr>
            <p:cNvSpPr txBox="1"/>
            <p:nvPr/>
          </p:nvSpPr>
          <p:spPr>
            <a:xfrm>
              <a:off x="2433151" y="4555683"/>
              <a:ext cx="956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Terminate</a:t>
              </a:r>
              <a:endParaRPr lang="zh-TW" altLang="en-US" sz="12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6403EFD-C08F-4AD3-9A7F-505D7C76B000}"/>
                </a:ext>
              </a:extLst>
            </p:cNvPr>
            <p:cNvSpPr txBox="1"/>
            <p:nvPr/>
          </p:nvSpPr>
          <p:spPr>
            <a:xfrm>
              <a:off x="5976556" y="2587648"/>
              <a:ext cx="1986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Can determine product/service and quantity</a:t>
              </a:r>
              <a:endParaRPr lang="zh-TW" altLang="en-US" sz="1200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5A6B8A44-A2A4-489B-94F8-904EAE3AF940}"/>
                </a:ext>
              </a:extLst>
            </p:cNvPr>
            <p:cNvSpPr txBox="1"/>
            <p:nvPr/>
          </p:nvSpPr>
          <p:spPr>
            <a:xfrm>
              <a:off x="9161734" y="4035450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Can determine relevant tax authorities</a:t>
              </a:r>
              <a:endParaRPr lang="zh-TW" altLang="en-US" sz="1200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36E0FAB-E8C5-4B97-8E9A-C768B4AF648D}"/>
                </a:ext>
              </a:extLst>
            </p:cNvPr>
            <p:cNvSpPr txBox="1"/>
            <p:nvPr/>
          </p:nvSpPr>
          <p:spPr>
            <a:xfrm>
              <a:off x="2994857" y="2587648"/>
              <a:ext cx="1986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Can’t determine product/service and quantity</a:t>
              </a:r>
              <a:endParaRPr lang="zh-TW" altLang="en-US" sz="12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3713003-8623-48C5-82FE-D3715C5BF5FC}"/>
                </a:ext>
              </a:extLst>
            </p:cNvPr>
            <p:cNvSpPr txBox="1"/>
            <p:nvPr/>
          </p:nvSpPr>
          <p:spPr>
            <a:xfrm>
              <a:off x="4124609" y="4122761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Can’t determine relevant tax authorities</a:t>
              </a:r>
              <a:endParaRPr lang="zh-TW" altLang="en-US" sz="1200" dirty="0"/>
            </a:p>
          </p:txBody>
        </p:sp>
        <p:cxnSp>
          <p:nvCxnSpPr>
            <p:cNvPr id="75" name="接點: 肘形 74">
              <a:extLst>
                <a:ext uri="{FF2B5EF4-FFF2-40B4-BE49-F238E27FC236}">
                  <a16:creationId xmlns:a16="http://schemas.microsoft.com/office/drawing/2014/main" id="{FD8B57B6-A3AA-4D83-AA3C-17F66862A612}"/>
                </a:ext>
              </a:extLst>
            </p:cNvPr>
            <p:cNvCxnSpPr>
              <a:stCxn id="13" idx="1"/>
              <a:endCxn id="15" idx="2"/>
            </p:cNvCxnSpPr>
            <p:nvPr/>
          </p:nvCxnSpPr>
          <p:spPr>
            <a:xfrm rot="10800000">
              <a:off x="1277013" y="4773012"/>
              <a:ext cx="3134040" cy="12021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C9ED132-E3C0-4C90-9E86-56CFDC8CBAE7}"/>
                </a:ext>
              </a:extLst>
            </p:cNvPr>
            <p:cNvSpPr txBox="1"/>
            <p:nvPr/>
          </p:nvSpPr>
          <p:spPr>
            <a:xfrm>
              <a:off x="2453934" y="5660288"/>
              <a:ext cx="956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Terminate</a:t>
              </a:r>
              <a:endParaRPr lang="zh-TW" altLang="en-US" sz="1200" dirty="0"/>
            </a:p>
          </p:txBody>
        </p:sp>
      </p:grp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A558BA0-9545-453E-8F7E-A7E4D4CBED99}"/>
              </a:ext>
            </a:extLst>
          </p:cNvPr>
          <p:cNvSpPr txBox="1"/>
          <p:nvPr/>
        </p:nvSpPr>
        <p:spPr>
          <a:xfrm>
            <a:off x="6686545" y="237639"/>
            <a:ext cx="51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Computation of Sales Tax (State Transition Diagram)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7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953F1-1C9F-4A19-9B97-2B17F18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392F78-E37B-4613-90EE-B5A902E0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https://www.irs.gov/taxtopics/tc500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61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598</Words>
  <Application>Microsoft Office PowerPoint</Application>
  <PresentationFormat>寬螢幕</PresentationFormat>
  <Paragraphs>141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竣吉 黃</dc:creator>
  <cp:lastModifiedBy>竣吉 黃</cp:lastModifiedBy>
  <cp:revision>43</cp:revision>
  <cp:lastPrinted>2018-12-02T01:30:00Z</cp:lastPrinted>
  <dcterms:created xsi:type="dcterms:W3CDTF">2018-12-01T19:20:54Z</dcterms:created>
  <dcterms:modified xsi:type="dcterms:W3CDTF">2018-12-03T00:45:35Z</dcterms:modified>
</cp:coreProperties>
</file>