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83" r:id="rId4"/>
    <p:sldId id="258" r:id="rId5"/>
    <p:sldId id="259" r:id="rId6"/>
    <p:sldId id="260" r:id="rId7"/>
    <p:sldId id="261" r:id="rId8"/>
    <p:sldId id="262" r:id="rId9"/>
    <p:sldId id="263" r:id="rId10"/>
    <p:sldId id="264" r:id="rId11"/>
    <p:sldId id="265" r:id="rId12"/>
    <p:sldId id="266" r:id="rId13"/>
    <p:sldId id="269" r:id="rId14"/>
    <p:sldId id="267" r:id="rId15"/>
    <p:sldId id="281" r:id="rId16"/>
    <p:sldId id="268" r:id="rId17"/>
    <p:sldId id="270" r:id="rId18"/>
    <p:sldId id="271" r:id="rId19"/>
    <p:sldId id="273" r:id="rId20"/>
    <p:sldId id="274" r:id="rId21"/>
    <p:sldId id="282" r:id="rId22"/>
    <p:sldId id="280" r:id="rId23"/>
    <p:sldId id="275" r:id="rId24"/>
    <p:sldId id="279" r:id="rId25"/>
    <p:sldId id="277" r:id="rId26"/>
    <p:sldId id="278"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FE9202"/>
    <a:srgbClr val="00AACC"/>
    <a:srgbClr val="1D3A00"/>
    <a:srgbClr val="5EEC3C"/>
    <a:srgbClr val="003296"/>
    <a:srgbClr val="FFCC66"/>
    <a:srgbClr val="990099"/>
    <a:srgbClr val="CC0099"/>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0" d="100"/>
          <a:sy n="140" d="100"/>
        </p:scale>
        <p:origin x="691" y="82"/>
      </p:cViewPr>
      <p:guideLst>
        <p:guide orient="horz" pos="1620"/>
        <p:guide pos="2880"/>
      </p:guideLst>
    </p:cSldViewPr>
  </p:slideViewPr>
  <p:notesTextViewPr>
    <p:cViewPr>
      <p:scale>
        <a:sx n="3" d="2"/>
        <a:sy n="3" d="2"/>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76F4E8-9666-4639-B53D-BEAE413CB7E6}" type="datetimeFigureOut">
              <a:rPr lang="en-US" smtClean="0"/>
              <a:t>3/22/2018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633A5E-831E-44E9-9369-2240D68476B5}" type="slidenum">
              <a:rPr lang="en-US" smtClean="0"/>
              <a:t>‹#›</a:t>
            </a:fld>
            <a:endParaRPr lang="en-US"/>
          </a:p>
        </p:txBody>
      </p:sp>
    </p:spTree>
    <p:extLst>
      <p:ext uri="{BB962C8B-B14F-4D97-AF65-F5344CB8AC3E}">
        <p14:creationId xmlns:p14="http://schemas.microsoft.com/office/powerpoint/2010/main" val="1911413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33A5E-831E-44E9-9369-2240D68476B5}" type="slidenum">
              <a:rPr lang="en-US" smtClean="0"/>
              <a:t>1</a:t>
            </a:fld>
            <a:endParaRPr lang="en-US"/>
          </a:p>
        </p:txBody>
      </p:sp>
    </p:spTree>
    <p:extLst>
      <p:ext uri="{BB962C8B-B14F-4D97-AF65-F5344CB8AC3E}">
        <p14:creationId xmlns:p14="http://schemas.microsoft.com/office/powerpoint/2010/main" val="124503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633A5E-831E-44E9-9369-2240D68476B5}" type="slidenum">
              <a:rPr lang="en-US" smtClean="0"/>
              <a:t>2</a:t>
            </a:fld>
            <a:endParaRPr lang="en-US"/>
          </a:p>
        </p:txBody>
      </p:sp>
    </p:spTree>
    <p:extLst>
      <p:ext uri="{BB962C8B-B14F-4D97-AF65-F5344CB8AC3E}">
        <p14:creationId xmlns:p14="http://schemas.microsoft.com/office/powerpoint/2010/main" val="3740020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5633A5E-831E-44E9-9369-2240D68476B5}" type="slidenum">
              <a:rPr lang="en-US" smtClean="0"/>
              <a:t>13</a:t>
            </a:fld>
            <a:endParaRPr lang="en-US"/>
          </a:p>
        </p:txBody>
      </p:sp>
    </p:spTree>
    <p:extLst>
      <p:ext uri="{BB962C8B-B14F-4D97-AF65-F5344CB8AC3E}">
        <p14:creationId xmlns:p14="http://schemas.microsoft.com/office/powerpoint/2010/main" val="3647307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080" y="2571750"/>
            <a:ext cx="7635250" cy="137434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1350110"/>
            <a:ext cx="8093365" cy="1221640"/>
          </a:xfrm>
        </p:spPr>
        <p:txBody>
          <a:bodyPr>
            <a:normAutofit/>
          </a:bodyPr>
          <a:lstStyle>
            <a:lvl1pPr marL="0" indent="0" algn="r">
              <a:buNone/>
              <a:defRPr sz="2800" b="0" i="0">
                <a:solidFill>
                  <a:srgbClr val="FE920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DB05613-D0E8-46FD-856A-ADC6FBAA3F9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916230"/>
          </a:xfrm>
        </p:spPr>
        <p:txBody>
          <a:bodyPr>
            <a:normAutofit/>
          </a:bodyPr>
          <a:lstStyle>
            <a:lvl1pPr algn="r">
              <a:defRPr sz="3600" baseline="0">
                <a:solidFill>
                  <a:srgbClr val="FE920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6015" y="433880"/>
            <a:ext cx="6566315" cy="572644"/>
          </a:xfrm>
        </p:spPr>
        <p:txBody>
          <a:bodyPr>
            <a:normAutofit/>
          </a:bodyPr>
          <a:lstStyle>
            <a:lvl1pPr algn="l">
              <a:defRPr sz="3600">
                <a:solidFill>
                  <a:srgbClr val="FE920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976015" y="1044700"/>
            <a:ext cx="656631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7940659" cy="763525"/>
          </a:xfrm>
        </p:spPr>
        <p:txBody>
          <a:bodyPr>
            <a:normAutofit/>
          </a:bodyPr>
          <a:lstStyle>
            <a:lvl1pPr algn="r">
              <a:defRPr sz="3600" baseline="0">
                <a:solidFill>
                  <a:srgbClr val="FE920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48110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6093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48110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6093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3/22/2018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05E04209-DEBC-40FA-987E-F4B99B2DC4D2}"/>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DGrzEleeL-c"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7080" y="2724455"/>
            <a:ext cx="7635250" cy="1374345"/>
          </a:xfrm>
        </p:spPr>
        <p:txBody>
          <a:bodyPr>
            <a:normAutofit fontScale="90000"/>
          </a:bodyPr>
          <a:lstStyle/>
          <a:p>
            <a:br>
              <a:rPr lang="en-US" dirty="0"/>
            </a:br>
            <a:r>
              <a:rPr lang="en-US" dirty="0"/>
              <a:t>Chun-Chi Huang</a:t>
            </a:r>
            <a:br>
              <a:rPr lang="en-US" dirty="0"/>
            </a:br>
            <a:r>
              <a:rPr lang="en-US" sz="2200" dirty="0"/>
              <a:t>Mar. 19, 2018</a:t>
            </a:r>
            <a:br>
              <a:rPr lang="en-US" dirty="0"/>
            </a:br>
            <a:endParaRPr lang="en-US" dirty="0"/>
          </a:p>
        </p:txBody>
      </p:sp>
      <p:sp>
        <p:nvSpPr>
          <p:cNvPr id="3" name="Subtitle 2"/>
          <p:cNvSpPr>
            <a:spLocks noGrp="1"/>
          </p:cNvSpPr>
          <p:nvPr>
            <p:ph type="subTitle" idx="1"/>
          </p:nvPr>
        </p:nvSpPr>
        <p:spPr>
          <a:xfrm>
            <a:off x="907080" y="1044700"/>
            <a:ext cx="8093365" cy="1527050"/>
          </a:xfrm>
        </p:spPr>
        <p:txBody>
          <a:bodyPr anchor="b">
            <a:noAutofit/>
          </a:bodyPr>
          <a:lstStyle/>
          <a:p>
            <a:endParaRPr lang="en-US" sz="1600" b="1" dirty="0"/>
          </a:p>
          <a:p>
            <a:endParaRPr lang="en-US" sz="1600" b="1" dirty="0"/>
          </a:p>
          <a:p>
            <a:r>
              <a:rPr lang="en-US" sz="3600" b="1" dirty="0"/>
              <a:t>Data Modeling</a:t>
            </a:r>
          </a:p>
          <a:p>
            <a:r>
              <a:rPr lang="en-US" b="1" dirty="0"/>
              <a:t>- Basketball</a:t>
            </a:r>
          </a:p>
          <a:p>
            <a:br>
              <a:rPr lang="en-US" sz="1600" b="1" dirty="0"/>
            </a:br>
            <a:endParaRPr lang="en-US" sz="1600" b="1"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A8B8A6-0106-4639-9431-77703DC99F7F}"/>
              </a:ext>
            </a:extLst>
          </p:cNvPr>
          <p:cNvSpPr>
            <a:spLocks noGrp="1"/>
          </p:cNvSpPr>
          <p:nvPr>
            <p:ph type="title"/>
          </p:nvPr>
        </p:nvSpPr>
        <p:spPr/>
        <p:txBody>
          <a:bodyPr vert="horz" lIns="91440" tIns="45720" rIns="91440" bIns="45720" rtlCol="0" anchor="ctr">
            <a:normAutofit/>
          </a:bodyPr>
          <a:lstStyle/>
          <a:p>
            <a:pPr algn="r"/>
            <a:r>
              <a:rPr lang="en-US" altLang="zh-TW" sz="3600" dirty="0">
                <a:solidFill>
                  <a:srgbClr val="FE9202"/>
                </a:solidFill>
                <a:effectLst>
                  <a:outerShdw blurRad="50800" dist="38100" dir="2700000" algn="tl" rotWithShape="0">
                    <a:prstClr val="black">
                      <a:alpha val="40000"/>
                    </a:prstClr>
                  </a:outerShdw>
                </a:effectLst>
              </a:rPr>
              <a:t>Analysis of Correlation (2/3)</a:t>
            </a:r>
            <a:endParaRPr lang="zh-TW" altLang="en-US" sz="3600" dirty="0">
              <a:solidFill>
                <a:srgbClr val="FE9202"/>
              </a:solidFill>
              <a:effectLst>
                <a:outerShdw blurRad="50800" dist="38100" dir="2700000" algn="tl" rotWithShape="0">
                  <a:prstClr val="black">
                    <a:alpha val="40000"/>
                  </a:prstClr>
                </a:outerShdw>
              </a:effectLst>
            </a:endParaRPr>
          </a:p>
        </p:txBody>
      </p:sp>
      <p:sp>
        <p:nvSpPr>
          <p:cNvPr id="5" name="內容版面配置區 4">
            <a:extLst>
              <a:ext uri="{FF2B5EF4-FFF2-40B4-BE49-F238E27FC236}">
                <a16:creationId xmlns:a16="http://schemas.microsoft.com/office/drawing/2014/main" id="{03B4A0F4-89C0-48FE-9804-1AAEDDFBE999}"/>
              </a:ext>
            </a:extLst>
          </p:cNvPr>
          <p:cNvSpPr>
            <a:spLocks noGrp="1"/>
          </p:cNvSpPr>
          <p:nvPr>
            <p:ph sz="half" idx="1"/>
          </p:nvPr>
        </p:nvSpPr>
        <p:spPr/>
        <p:txBody>
          <a:bodyPr>
            <a:normAutofit/>
          </a:bodyPr>
          <a:lstStyle/>
          <a:p>
            <a:endParaRPr lang="zh-TW" altLang="en-US" dirty="0"/>
          </a:p>
        </p:txBody>
      </p:sp>
      <p:sp>
        <p:nvSpPr>
          <p:cNvPr id="6" name="內容版面配置區 5">
            <a:extLst>
              <a:ext uri="{FF2B5EF4-FFF2-40B4-BE49-F238E27FC236}">
                <a16:creationId xmlns:a16="http://schemas.microsoft.com/office/drawing/2014/main" id="{4F604D38-A7BE-4484-A6AB-7317F37CAAA8}"/>
              </a:ext>
            </a:extLst>
          </p:cNvPr>
          <p:cNvSpPr>
            <a:spLocks noGrp="1"/>
          </p:cNvSpPr>
          <p:nvPr>
            <p:ph sz="half" idx="2"/>
          </p:nvPr>
        </p:nvSpPr>
        <p:spPr/>
        <p:txBody>
          <a:bodyPr>
            <a:noAutofit/>
          </a:bodyPr>
          <a:lstStyle/>
          <a:p>
            <a:pPr lvl="0"/>
            <a:r>
              <a:rPr lang="en-US" altLang="zh-TW" sz="2000" dirty="0"/>
              <a:t>The correlations among </a:t>
            </a:r>
            <a:r>
              <a:rPr lang="en-US" altLang="zh-TW" sz="2000" u="sng" dirty="0">
                <a:highlight>
                  <a:srgbClr val="5EEC3C"/>
                </a:highlight>
                <a:uFill>
                  <a:solidFill>
                    <a:srgbClr val="5EEC3C"/>
                  </a:solidFill>
                </a:uFill>
              </a:rPr>
              <a:t>WS</a:t>
            </a:r>
            <a:r>
              <a:rPr lang="en-US" altLang="zh-TW" sz="2000" u="sng" dirty="0">
                <a:uFill>
                  <a:solidFill>
                    <a:srgbClr val="5EEC3C"/>
                  </a:solidFill>
                </a:uFill>
              </a:rPr>
              <a:t>, DS, OA, and DR </a:t>
            </a:r>
            <a:r>
              <a:rPr lang="en-US" altLang="zh-TW" sz="2000" dirty="0"/>
              <a:t>are lower than the correlations among </a:t>
            </a:r>
            <a:r>
              <a:rPr lang="en-US" altLang="zh-TW" sz="2000" u="sng" dirty="0">
                <a:highlight>
                  <a:srgbClr val="FF0000"/>
                </a:highlight>
                <a:uFill>
                  <a:solidFill>
                    <a:srgbClr val="FF0000"/>
                  </a:solidFill>
                </a:uFill>
              </a:rPr>
              <a:t>SS</a:t>
            </a:r>
            <a:r>
              <a:rPr lang="en-US" altLang="zh-TW" sz="2000" u="sng" dirty="0">
                <a:uFill>
                  <a:solidFill>
                    <a:srgbClr val="FF0000"/>
                  </a:solidFill>
                </a:uFill>
              </a:rPr>
              <a:t>, DS, OA, and DR</a:t>
            </a:r>
            <a:r>
              <a:rPr lang="en-US" altLang="zh-TW" sz="2000" dirty="0"/>
              <a:t>. </a:t>
            </a:r>
          </a:p>
          <a:p>
            <a:pPr lvl="0"/>
            <a:endParaRPr lang="zh-TW" altLang="zh-TW" sz="2000" dirty="0"/>
          </a:p>
          <a:p>
            <a:pPr lvl="0"/>
            <a:r>
              <a:rPr lang="en-US" altLang="zh-TW" sz="2000" dirty="0"/>
              <a:t>The correlation of FTO is higher in </a:t>
            </a:r>
            <a:r>
              <a:rPr lang="en-US" altLang="zh-TW" sz="2000" u="sng" dirty="0">
                <a:uFill>
                  <a:solidFill>
                    <a:srgbClr val="00AACC"/>
                  </a:solidFill>
                </a:uFill>
              </a:rPr>
              <a:t>WS than SS</a:t>
            </a:r>
            <a:r>
              <a:rPr lang="en-US" altLang="zh-TW" sz="2000" dirty="0"/>
              <a:t>. </a:t>
            </a:r>
            <a:endParaRPr lang="zh-TW" altLang="zh-TW" sz="2000" dirty="0"/>
          </a:p>
        </p:txBody>
      </p:sp>
      <p:pic>
        <p:nvPicPr>
          <p:cNvPr id="7" name="圖片 6">
            <a:extLst>
              <a:ext uri="{FF2B5EF4-FFF2-40B4-BE49-F238E27FC236}">
                <a16:creationId xmlns:a16="http://schemas.microsoft.com/office/drawing/2014/main" id="{64C46FB5-D5BB-4BDB-9CE8-9AEFE883516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100" y="2190955"/>
            <a:ext cx="4076700" cy="1755140"/>
          </a:xfrm>
          <a:prstGeom prst="rect">
            <a:avLst/>
          </a:prstGeom>
          <a:noFill/>
          <a:ln>
            <a:noFill/>
          </a:ln>
        </p:spPr>
      </p:pic>
      <p:sp>
        <p:nvSpPr>
          <p:cNvPr id="8" name="矩形 7">
            <a:extLst>
              <a:ext uri="{FF2B5EF4-FFF2-40B4-BE49-F238E27FC236}">
                <a16:creationId xmlns:a16="http://schemas.microsoft.com/office/drawing/2014/main" id="{6CC69A9A-0241-44CF-944C-BAE13E920A97}"/>
              </a:ext>
            </a:extLst>
          </p:cNvPr>
          <p:cNvSpPr/>
          <p:nvPr/>
        </p:nvSpPr>
        <p:spPr>
          <a:xfrm>
            <a:off x="3049254" y="3487980"/>
            <a:ext cx="229459" cy="4057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7B861D0A-6822-45AB-B9FB-7EB7051174AA}"/>
              </a:ext>
            </a:extLst>
          </p:cNvPr>
          <p:cNvSpPr/>
          <p:nvPr/>
        </p:nvSpPr>
        <p:spPr>
          <a:xfrm>
            <a:off x="2810600" y="3487980"/>
            <a:ext cx="215232" cy="405722"/>
          </a:xfrm>
          <a:prstGeom prst="rect">
            <a:avLst/>
          </a:prstGeom>
          <a:noFill/>
          <a:ln>
            <a:solidFill>
              <a:srgbClr val="5EE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0" name="矩形 9">
            <a:extLst>
              <a:ext uri="{FF2B5EF4-FFF2-40B4-BE49-F238E27FC236}">
                <a16:creationId xmlns:a16="http://schemas.microsoft.com/office/drawing/2014/main" id="{C36DC792-2B9D-4199-A35B-7F7B59C176A5}"/>
              </a:ext>
            </a:extLst>
          </p:cNvPr>
          <p:cNvSpPr/>
          <p:nvPr/>
        </p:nvSpPr>
        <p:spPr>
          <a:xfrm>
            <a:off x="2805157" y="3372485"/>
            <a:ext cx="458115" cy="12620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73078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8B466FAB-1C73-497F-BB48-CBFB32B0B80D}"/>
              </a:ext>
            </a:extLst>
          </p:cNvPr>
          <p:cNvSpPr>
            <a:spLocks noGrp="1"/>
          </p:cNvSpPr>
          <p:nvPr>
            <p:ph type="title"/>
          </p:nvPr>
        </p:nvSpPr>
        <p:spPr/>
        <p:txBody>
          <a:bodyPr/>
          <a:lstStyle/>
          <a:p>
            <a:r>
              <a:rPr lang="en-US" altLang="zh-TW" dirty="0"/>
              <a:t>Analysis of Correlation (3/3)</a:t>
            </a:r>
            <a:endParaRPr lang="zh-TW" altLang="en-US" dirty="0"/>
          </a:p>
        </p:txBody>
      </p:sp>
      <p:sp>
        <p:nvSpPr>
          <p:cNvPr id="6" name="內容版面配置區 5">
            <a:extLst>
              <a:ext uri="{FF2B5EF4-FFF2-40B4-BE49-F238E27FC236}">
                <a16:creationId xmlns:a16="http://schemas.microsoft.com/office/drawing/2014/main" id="{337A944C-64C2-4B96-BD0F-F43AC07D5122}"/>
              </a:ext>
            </a:extLst>
          </p:cNvPr>
          <p:cNvSpPr>
            <a:spLocks noGrp="1"/>
          </p:cNvSpPr>
          <p:nvPr>
            <p:ph idx="1"/>
          </p:nvPr>
        </p:nvSpPr>
        <p:spPr>
          <a:xfrm>
            <a:off x="448966" y="1350110"/>
            <a:ext cx="8246070" cy="3512212"/>
          </a:xfrm>
        </p:spPr>
        <p:txBody>
          <a:bodyPr/>
          <a:lstStyle/>
          <a:p>
            <a:r>
              <a:rPr lang="en-US" altLang="zh-TW" dirty="0"/>
              <a:t>DS plays the most important role in TOP, and DR is the second most valuable factor. In addition, forcing players to their SS has less worth than the previous two defensive indicators but still decreases TPO.</a:t>
            </a:r>
            <a:endParaRPr lang="zh-TW" altLang="zh-TW" dirty="0"/>
          </a:p>
          <a:p>
            <a:endParaRPr lang="zh-TW" altLang="en-US" dirty="0"/>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99E7CB75-7683-428E-9204-1B7A1546A1BE}"/>
                  </a:ext>
                </a:extLst>
              </p:cNvPr>
              <p:cNvSpPr/>
              <p:nvPr/>
            </p:nvSpPr>
            <p:spPr>
              <a:xfrm>
                <a:off x="296260" y="3487980"/>
                <a:ext cx="855148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TW" altLang="en-US">
                          <a:latin typeface="Cambria Math" panose="02040503050406030204" pitchFamily="18" charset="0"/>
                        </a:rPr>
                        <m:t>T</m:t>
                      </m:r>
                      <m:r>
                        <m:rPr>
                          <m:sty m:val="p"/>
                        </m:rPr>
                        <a:rPr lang="zh-TW" altLang="en-US" i="0">
                          <a:latin typeface="Cambria Math" panose="02040503050406030204" pitchFamily="18" charset="0"/>
                        </a:rPr>
                        <m:t>OP</m:t>
                      </m:r>
                      <m:r>
                        <a:rPr lang="zh-TW" altLang="en-US" i="0">
                          <a:latin typeface="Cambria Math" panose="02040503050406030204" pitchFamily="18" charset="0"/>
                        </a:rPr>
                        <m:t>=41.1541−0.22911</m:t>
                      </m:r>
                      <m:r>
                        <a:rPr lang="zh-TW" altLang="en-US" i="0" smtClean="0">
                          <a:solidFill>
                            <a:srgbClr val="007033"/>
                          </a:solidFill>
                          <a:latin typeface="Cambria Math" panose="02040503050406030204" pitchFamily="18" charset="0"/>
                        </a:rPr>
                        <m:t>8∗</m:t>
                      </m:r>
                      <m:r>
                        <m:rPr>
                          <m:sty m:val="p"/>
                        </m:rPr>
                        <a:rPr lang="zh-TW" altLang="en-US" i="0" smtClean="0">
                          <a:solidFill>
                            <a:srgbClr val="007033"/>
                          </a:solidFill>
                          <a:latin typeface="Cambria Math" panose="02040503050406030204" pitchFamily="18" charset="0"/>
                        </a:rPr>
                        <m:t>WS</m:t>
                      </m:r>
                      <m:r>
                        <a:rPr lang="zh-TW" altLang="en-US" i="0">
                          <a:latin typeface="Cambria Math" panose="02040503050406030204" pitchFamily="18" charset="0"/>
                        </a:rPr>
                        <m:t>+0.468505∗</m:t>
                      </m:r>
                      <m:r>
                        <m:rPr>
                          <m:sty m:val="p"/>
                        </m:rPr>
                        <a:rPr lang="zh-TW" altLang="en-US" i="0">
                          <a:latin typeface="Cambria Math" panose="02040503050406030204" pitchFamily="18" charset="0"/>
                        </a:rPr>
                        <m:t>SS</m:t>
                      </m:r>
                      <m:r>
                        <a:rPr lang="zh-TW" altLang="en-US" i="0" smtClean="0">
                          <a:solidFill>
                            <a:srgbClr val="FE9202"/>
                          </a:solidFill>
                          <a:latin typeface="Cambria Math" panose="02040503050406030204" pitchFamily="18" charset="0"/>
                        </a:rPr>
                        <m:t>−1.74644∗</m:t>
                      </m:r>
                      <m:r>
                        <m:rPr>
                          <m:sty m:val="p"/>
                        </m:rPr>
                        <a:rPr lang="zh-TW" altLang="en-US" i="0" smtClean="0">
                          <a:solidFill>
                            <a:srgbClr val="FE9202"/>
                          </a:solidFill>
                          <a:latin typeface="Cambria Math" panose="02040503050406030204" pitchFamily="18" charset="0"/>
                        </a:rPr>
                        <m:t>DR</m:t>
                      </m:r>
                      <m:r>
                        <a:rPr lang="zh-TW" altLang="en-US" i="0" smtClean="0">
                          <a:solidFill>
                            <a:srgbClr val="FF0000"/>
                          </a:solidFill>
                          <a:latin typeface="Cambria Math" panose="02040503050406030204" pitchFamily="18" charset="0"/>
                        </a:rPr>
                        <m:t>−2.03136∗</m:t>
                      </m:r>
                      <m:r>
                        <m:rPr>
                          <m:sty m:val="p"/>
                        </m:rPr>
                        <a:rPr lang="zh-TW" altLang="en-US" i="0" smtClean="0">
                          <a:solidFill>
                            <a:srgbClr val="FF0000"/>
                          </a:solidFill>
                          <a:latin typeface="Cambria Math" panose="02040503050406030204" pitchFamily="18" charset="0"/>
                        </a:rPr>
                        <m:t>DS</m:t>
                      </m:r>
                    </m:oMath>
                  </m:oMathPara>
                </a14:m>
                <a:endParaRPr lang="zh-TW" altLang="en-US" dirty="0"/>
              </a:p>
            </p:txBody>
          </p:sp>
        </mc:Choice>
        <mc:Fallback xmlns="">
          <p:sp>
            <p:nvSpPr>
              <p:cNvPr id="7" name="矩形 6">
                <a:extLst>
                  <a:ext uri="{FF2B5EF4-FFF2-40B4-BE49-F238E27FC236}">
                    <a16:creationId xmlns:a16="http://schemas.microsoft.com/office/drawing/2014/main" id="{99E7CB75-7683-428E-9204-1B7A1546A1BE}"/>
                  </a:ext>
                </a:extLst>
              </p:cNvPr>
              <p:cNvSpPr>
                <a:spLocks noRot="1" noChangeAspect="1" noMove="1" noResize="1" noEditPoints="1" noAdjustHandles="1" noChangeArrowheads="1" noChangeShapeType="1" noTextEdit="1"/>
              </p:cNvSpPr>
              <p:nvPr/>
            </p:nvSpPr>
            <p:spPr>
              <a:xfrm>
                <a:off x="296260" y="3487980"/>
                <a:ext cx="8551480" cy="369332"/>
              </a:xfrm>
              <a:prstGeom prst="rect">
                <a:avLst/>
              </a:prstGeom>
              <a:blipFill>
                <a:blip r:embed="rId2"/>
                <a:stretch>
                  <a:fillRect/>
                </a:stretch>
              </a:blipFill>
            </p:spPr>
            <p:txBody>
              <a:bodyPr/>
              <a:lstStyle/>
              <a:p>
                <a:r>
                  <a:rPr lang="zh-TW" altLang="en-US">
                    <a:noFill/>
                  </a:rPr>
                  <a:t> </a:t>
                </a:r>
              </a:p>
            </p:txBody>
          </p:sp>
        </mc:Fallback>
      </mc:AlternateContent>
      <p:sp>
        <p:nvSpPr>
          <p:cNvPr id="8" name="文字方塊 7">
            <a:extLst>
              <a:ext uri="{FF2B5EF4-FFF2-40B4-BE49-F238E27FC236}">
                <a16:creationId xmlns:a16="http://schemas.microsoft.com/office/drawing/2014/main" id="{2D781F74-AD08-4F13-B194-FC6979C9CF70}"/>
              </a:ext>
            </a:extLst>
          </p:cNvPr>
          <p:cNvSpPr txBox="1"/>
          <p:nvPr/>
        </p:nvSpPr>
        <p:spPr>
          <a:xfrm>
            <a:off x="7626100" y="3793390"/>
            <a:ext cx="458115" cy="276999"/>
          </a:xfrm>
          <a:prstGeom prst="rect">
            <a:avLst/>
          </a:prstGeom>
          <a:noFill/>
        </p:spPr>
        <p:txBody>
          <a:bodyPr wrap="square" rtlCol="0">
            <a:spAutoFit/>
          </a:bodyPr>
          <a:lstStyle/>
          <a:p>
            <a:r>
              <a:rPr lang="en-US" altLang="zh-TW" sz="1200" dirty="0"/>
              <a:t>1st</a:t>
            </a:r>
            <a:endParaRPr lang="zh-TW" altLang="en-US" sz="1200" dirty="0"/>
          </a:p>
        </p:txBody>
      </p:sp>
      <p:sp>
        <p:nvSpPr>
          <p:cNvPr id="9" name="文字方塊 8">
            <a:extLst>
              <a:ext uri="{FF2B5EF4-FFF2-40B4-BE49-F238E27FC236}">
                <a16:creationId xmlns:a16="http://schemas.microsoft.com/office/drawing/2014/main" id="{4B3D93A6-1913-4797-8415-584F8F241847}"/>
              </a:ext>
            </a:extLst>
          </p:cNvPr>
          <p:cNvSpPr txBox="1"/>
          <p:nvPr/>
        </p:nvSpPr>
        <p:spPr>
          <a:xfrm>
            <a:off x="5946345" y="3793390"/>
            <a:ext cx="458115" cy="276999"/>
          </a:xfrm>
          <a:prstGeom prst="rect">
            <a:avLst/>
          </a:prstGeom>
          <a:noFill/>
        </p:spPr>
        <p:txBody>
          <a:bodyPr wrap="square" rtlCol="0">
            <a:spAutoFit/>
          </a:bodyPr>
          <a:lstStyle/>
          <a:p>
            <a:r>
              <a:rPr lang="en-US" altLang="zh-TW" sz="1200" dirty="0"/>
              <a:t>2nd</a:t>
            </a:r>
            <a:endParaRPr lang="zh-TW" altLang="en-US" sz="1200" dirty="0"/>
          </a:p>
        </p:txBody>
      </p:sp>
      <p:sp>
        <p:nvSpPr>
          <p:cNvPr id="10" name="文字方塊 9">
            <a:extLst>
              <a:ext uri="{FF2B5EF4-FFF2-40B4-BE49-F238E27FC236}">
                <a16:creationId xmlns:a16="http://schemas.microsoft.com/office/drawing/2014/main" id="{EE916508-B591-4582-9F69-C881C4AF7472}"/>
              </a:ext>
            </a:extLst>
          </p:cNvPr>
          <p:cNvSpPr txBox="1"/>
          <p:nvPr/>
        </p:nvSpPr>
        <p:spPr>
          <a:xfrm>
            <a:off x="4342942" y="3793390"/>
            <a:ext cx="458115" cy="276999"/>
          </a:xfrm>
          <a:prstGeom prst="rect">
            <a:avLst/>
          </a:prstGeom>
          <a:noFill/>
        </p:spPr>
        <p:txBody>
          <a:bodyPr wrap="square" rtlCol="0">
            <a:spAutoFit/>
          </a:bodyPr>
          <a:lstStyle/>
          <a:p>
            <a:r>
              <a:rPr lang="en-US" altLang="zh-TW" sz="1200" dirty="0"/>
              <a:t>3rd</a:t>
            </a:r>
            <a:endParaRPr lang="zh-TW" altLang="en-US" sz="1200" dirty="0"/>
          </a:p>
        </p:txBody>
      </p:sp>
    </p:spTree>
    <p:extLst>
      <p:ext uri="{BB962C8B-B14F-4D97-AF65-F5344CB8AC3E}">
        <p14:creationId xmlns:p14="http://schemas.microsoft.com/office/powerpoint/2010/main" val="3637396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7513D9-7256-4F4C-91AB-8A6E7F1B8772}"/>
              </a:ext>
            </a:extLst>
          </p:cNvPr>
          <p:cNvSpPr>
            <a:spLocks noGrp="1"/>
          </p:cNvSpPr>
          <p:nvPr>
            <p:ph type="title"/>
          </p:nvPr>
        </p:nvSpPr>
        <p:spPr/>
        <p:txBody>
          <a:bodyPr>
            <a:normAutofit/>
          </a:bodyPr>
          <a:lstStyle/>
          <a:p>
            <a:r>
              <a:rPr lang="en-US" altLang="zh-TW" dirty="0">
                <a:effectLst/>
              </a:rPr>
              <a:t>Using Link Prediction in Basketball Games </a:t>
            </a:r>
            <a:endParaRPr lang="zh-TW" altLang="en-US" dirty="0"/>
          </a:p>
        </p:txBody>
      </p:sp>
      <p:sp>
        <p:nvSpPr>
          <p:cNvPr id="3" name="內容版面配置區 2">
            <a:extLst>
              <a:ext uri="{FF2B5EF4-FFF2-40B4-BE49-F238E27FC236}">
                <a16:creationId xmlns:a16="http://schemas.microsoft.com/office/drawing/2014/main" id="{4AD615DE-84F1-4876-B9F9-70DEBC08D6B3}"/>
              </a:ext>
            </a:extLst>
          </p:cNvPr>
          <p:cNvSpPr>
            <a:spLocks noGrp="1"/>
          </p:cNvSpPr>
          <p:nvPr>
            <p:ph idx="1"/>
          </p:nvPr>
        </p:nvSpPr>
        <p:spPr/>
        <p:txBody>
          <a:bodyPr/>
          <a:lstStyle/>
          <a:p>
            <a:r>
              <a:rPr lang="en-US" altLang="zh-TW" dirty="0"/>
              <a:t>Focuses on offensive behaviors of the rival team.</a:t>
            </a:r>
          </a:p>
          <a:p>
            <a:r>
              <a:rPr lang="en-US" altLang="zh-TW" dirty="0"/>
              <a:t>Attempts to determine the higher performance of cooperation between different players.</a:t>
            </a:r>
          </a:p>
          <a:p>
            <a:r>
              <a:rPr lang="en-US" altLang="zh-TW" dirty="0"/>
              <a:t>Uses graph-based link prediction method to analyze the game records for basketball teams’ offensive tactics.</a:t>
            </a:r>
            <a:endParaRPr lang="zh-TW" altLang="en-US" dirty="0"/>
          </a:p>
        </p:txBody>
      </p:sp>
    </p:spTree>
    <p:extLst>
      <p:ext uri="{BB962C8B-B14F-4D97-AF65-F5344CB8AC3E}">
        <p14:creationId xmlns:p14="http://schemas.microsoft.com/office/powerpoint/2010/main" val="2632313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6811D2-6B3C-4C93-9CB5-3D86A580D63C}"/>
              </a:ext>
            </a:extLst>
          </p:cNvPr>
          <p:cNvSpPr>
            <a:spLocks noGrp="1"/>
          </p:cNvSpPr>
          <p:nvPr>
            <p:ph type="title"/>
          </p:nvPr>
        </p:nvSpPr>
        <p:spPr/>
        <p:txBody>
          <a:bodyPr/>
          <a:lstStyle/>
          <a:p>
            <a:r>
              <a:rPr lang="en-US" altLang="zh-TW" dirty="0"/>
              <a:t>Steps of Finding the Critical Links </a:t>
            </a:r>
            <a:endParaRPr lang="zh-TW" altLang="en-US" dirty="0"/>
          </a:p>
        </p:txBody>
      </p:sp>
      <p:sp>
        <p:nvSpPr>
          <p:cNvPr id="3" name="內容版面配置區 2">
            <a:extLst>
              <a:ext uri="{FF2B5EF4-FFF2-40B4-BE49-F238E27FC236}">
                <a16:creationId xmlns:a16="http://schemas.microsoft.com/office/drawing/2014/main" id="{7A800F14-D053-4CAC-BDD4-17E603A2D8D3}"/>
              </a:ext>
            </a:extLst>
          </p:cNvPr>
          <p:cNvSpPr>
            <a:spLocks noGrp="1"/>
          </p:cNvSpPr>
          <p:nvPr>
            <p:ph idx="1"/>
          </p:nvPr>
        </p:nvSpPr>
        <p:spPr/>
        <p:txBody>
          <a:bodyPr/>
          <a:lstStyle/>
          <a:p>
            <a:pPr marL="514350" indent="-514350">
              <a:buFont typeface="+mj-lt"/>
              <a:buAutoNum type="arabicParenR"/>
            </a:pPr>
            <a:r>
              <a:rPr lang="en-US" altLang="zh-TW" dirty="0"/>
              <a:t>Constructs a Basketball Analysis Graph (BA graph) from the data of offensive chains collected in the basketball games. </a:t>
            </a:r>
          </a:p>
          <a:p>
            <a:pPr marL="514350" indent="-514350">
              <a:buFont typeface="+mj-lt"/>
              <a:buAutoNum type="arabicParenR"/>
            </a:pPr>
            <a:endParaRPr lang="en-US" altLang="zh-TW" dirty="0"/>
          </a:p>
          <a:p>
            <a:pPr marL="514350" indent="-514350">
              <a:buFont typeface="+mj-lt"/>
              <a:buAutoNum type="arabicParenR"/>
            </a:pPr>
            <a:r>
              <a:rPr lang="en-US" altLang="zh-TW" dirty="0"/>
              <a:t>Introduces link prediction into the BA graph to determine the important links.</a:t>
            </a:r>
            <a:endParaRPr lang="zh-TW" altLang="en-US" dirty="0"/>
          </a:p>
        </p:txBody>
      </p:sp>
    </p:spTree>
    <p:extLst>
      <p:ext uri="{BB962C8B-B14F-4D97-AF65-F5344CB8AC3E}">
        <p14:creationId xmlns:p14="http://schemas.microsoft.com/office/powerpoint/2010/main" val="2399378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9FDB91-D95A-412D-8BA0-57731BA04F24}"/>
              </a:ext>
            </a:extLst>
          </p:cNvPr>
          <p:cNvSpPr>
            <a:spLocks noGrp="1"/>
          </p:cNvSpPr>
          <p:nvPr>
            <p:ph type="title"/>
          </p:nvPr>
        </p:nvSpPr>
        <p:spPr/>
        <p:txBody>
          <a:bodyPr/>
          <a:lstStyle/>
          <a:p>
            <a:r>
              <a:rPr lang="en-US" altLang="zh-TW" dirty="0">
                <a:effectLst/>
              </a:rPr>
              <a:t>Offensive Chains</a:t>
            </a:r>
            <a:endParaRPr lang="zh-TW" altLang="en-US" dirty="0"/>
          </a:p>
        </p:txBody>
      </p:sp>
      <p:pic>
        <p:nvPicPr>
          <p:cNvPr id="4" name="圖片 3">
            <a:extLst>
              <a:ext uri="{FF2B5EF4-FFF2-40B4-BE49-F238E27FC236}">
                <a16:creationId xmlns:a16="http://schemas.microsoft.com/office/drawing/2014/main" id="{219153CE-BF97-4B05-8524-E89A2A529B3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4130" y="1655520"/>
            <a:ext cx="4275740" cy="2748690"/>
          </a:xfrm>
          <a:prstGeom prst="rect">
            <a:avLst/>
          </a:prstGeom>
          <a:noFill/>
          <a:ln>
            <a:noFill/>
          </a:ln>
        </p:spPr>
      </p:pic>
    </p:spTree>
    <p:extLst>
      <p:ext uri="{BB962C8B-B14F-4D97-AF65-F5344CB8AC3E}">
        <p14:creationId xmlns:p14="http://schemas.microsoft.com/office/powerpoint/2010/main" val="1180138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44BD9A-10FE-4767-83EC-D93DC4CDFB31}"/>
              </a:ext>
            </a:extLst>
          </p:cNvPr>
          <p:cNvSpPr>
            <a:spLocks noGrp="1"/>
          </p:cNvSpPr>
          <p:nvPr>
            <p:ph type="title"/>
          </p:nvPr>
        </p:nvSpPr>
        <p:spPr/>
        <p:txBody>
          <a:bodyPr/>
          <a:lstStyle/>
          <a:p>
            <a:r>
              <a:rPr lang="en-US" altLang="zh-TW" dirty="0">
                <a:effectLst/>
              </a:rPr>
              <a:t>BA Graph of the Offensive Chains</a:t>
            </a:r>
            <a:endParaRPr lang="zh-TW" altLang="en-US" dirty="0"/>
          </a:p>
        </p:txBody>
      </p:sp>
      <p:sp>
        <p:nvSpPr>
          <p:cNvPr id="3" name="內容版面配置區 2">
            <a:extLst>
              <a:ext uri="{FF2B5EF4-FFF2-40B4-BE49-F238E27FC236}">
                <a16:creationId xmlns:a16="http://schemas.microsoft.com/office/drawing/2014/main" id="{ECA1E09F-89DB-4151-ABFF-CDBA89461939}"/>
              </a:ext>
            </a:extLst>
          </p:cNvPr>
          <p:cNvSpPr>
            <a:spLocks noGrp="1"/>
          </p:cNvSpPr>
          <p:nvPr>
            <p:ph idx="1"/>
          </p:nvPr>
        </p:nvSpPr>
        <p:spPr/>
        <p:txBody>
          <a:bodyPr/>
          <a:lstStyle/>
          <a:p>
            <a:endParaRPr lang="zh-TW" altLang="en-US"/>
          </a:p>
        </p:txBody>
      </p:sp>
      <p:pic>
        <p:nvPicPr>
          <p:cNvPr id="4" name="內容版面配置區 4">
            <a:extLst>
              <a:ext uri="{FF2B5EF4-FFF2-40B4-BE49-F238E27FC236}">
                <a16:creationId xmlns:a16="http://schemas.microsoft.com/office/drawing/2014/main" id="{C03B8A4B-82ED-4F96-B72C-D46E0C7FB77E}"/>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7655" y="1502815"/>
            <a:ext cx="2178450" cy="3201600"/>
          </a:xfrm>
          <a:prstGeom prst="rect">
            <a:avLst/>
          </a:prstGeom>
          <a:noFill/>
          <a:ln>
            <a:noFill/>
          </a:ln>
        </p:spPr>
      </p:pic>
      <p:cxnSp>
        <p:nvCxnSpPr>
          <p:cNvPr id="5" name="直線單箭頭接點 4">
            <a:extLst>
              <a:ext uri="{FF2B5EF4-FFF2-40B4-BE49-F238E27FC236}">
                <a16:creationId xmlns:a16="http://schemas.microsoft.com/office/drawing/2014/main" id="{AA254BA3-E88A-48DD-8508-703810138136}"/>
              </a:ext>
            </a:extLst>
          </p:cNvPr>
          <p:cNvCxnSpPr/>
          <p:nvPr/>
        </p:nvCxnSpPr>
        <p:spPr>
          <a:xfrm flipH="1" flipV="1">
            <a:off x="3745824" y="2571750"/>
            <a:ext cx="305411" cy="30541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 name="文字方塊 5">
            <a:extLst>
              <a:ext uri="{FF2B5EF4-FFF2-40B4-BE49-F238E27FC236}">
                <a16:creationId xmlns:a16="http://schemas.microsoft.com/office/drawing/2014/main" id="{047D3538-03F9-4BE2-B411-01E9E646D382}"/>
              </a:ext>
            </a:extLst>
          </p:cNvPr>
          <p:cNvSpPr txBox="1"/>
          <p:nvPr/>
        </p:nvSpPr>
        <p:spPr>
          <a:xfrm>
            <a:off x="5147879" y="3716882"/>
            <a:ext cx="1068935" cy="276999"/>
          </a:xfrm>
          <a:prstGeom prst="rect">
            <a:avLst/>
          </a:prstGeom>
          <a:noFill/>
        </p:spPr>
        <p:txBody>
          <a:bodyPr wrap="square" rtlCol="0">
            <a:spAutoFit/>
          </a:bodyPr>
          <a:lstStyle/>
          <a:p>
            <a:r>
              <a:rPr lang="en-US" altLang="zh-TW" sz="1200" dirty="0">
                <a:solidFill>
                  <a:srgbClr val="FF0000"/>
                </a:solidFill>
              </a:rPr>
              <a:t>FG    failed</a:t>
            </a:r>
            <a:endParaRPr lang="zh-TW" altLang="en-US" dirty="0">
              <a:solidFill>
                <a:srgbClr val="FF0000"/>
              </a:solidFill>
            </a:endParaRPr>
          </a:p>
        </p:txBody>
      </p:sp>
      <p:cxnSp>
        <p:nvCxnSpPr>
          <p:cNvPr id="7" name="直線接點 6">
            <a:extLst>
              <a:ext uri="{FF2B5EF4-FFF2-40B4-BE49-F238E27FC236}">
                <a16:creationId xmlns:a16="http://schemas.microsoft.com/office/drawing/2014/main" id="{888B1E99-271F-4460-A240-8AD979D75D6B}"/>
              </a:ext>
            </a:extLst>
          </p:cNvPr>
          <p:cNvCxnSpPr/>
          <p:nvPr/>
        </p:nvCxnSpPr>
        <p:spPr>
          <a:xfrm>
            <a:off x="3516919" y="4244578"/>
            <a:ext cx="152705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33197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34765A-1815-42B5-BE70-4EB29467E888}"/>
              </a:ext>
            </a:extLst>
          </p:cNvPr>
          <p:cNvSpPr>
            <a:spLocks noGrp="1"/>
          </p:cNvSpPr>
          <p:nvPr>
            <p:ph type="title"/>
          </p:nvPr>
        </p:nvSpPr>
        <p:spPr/>
        <p:txBody>
          <a:bodyPr>
            <a:normAutofit/>
          </a:bodyPr>
          <a:lstStyle/>
          <a:p>
            <a:r>
              <a:rPr lang="en-US" altLang="zh-TW" dirty="0">
                <a:effectLst/>
              </a:rPr>
              <a:t>Constructs a Basketball Analysis Graph </a:t>
            </a:r>
            <a:endParaRPr lang="zh-TW" altLang="en-US" dirty="0"/>
          </a:p>
        </p:txBody>
      </p:sp>
      <p:sp>
        <p:nvSpPr>
          <p:cNvPr id="3" name="內容版面配置區 2">
            <a:extLst>
              <a:ext uri="{FF2B5EF4-FFF2-40B4-BE49-F238E27FC236}">
                <a16:creationId xmlns:a16="http://schemas.microsoft.com/office/drawing/2014/main" id="{3FD4B33B-27BF-4E70-A486-AE29F32BBD52}"/>
              </a:ext>
            </a:extLst>
          </p:cNvPr>
          <p:cNvSpPr>
            <a:spLocks noGrp="1"/>
          </p:cNvSpPr>
          <p:nvPr>
            <p:ph idx="1"/>
          </p:nvPr>
        </p:nvSpPr>
        <p:spPr>
          <a:xfrm>
            <a:off x="5946345" y="1350110"/>
            <a:ext cx="2748691" cy="3512212"/>
          </a:xfrm>
        </p:spPr>
        <p:txBody>
          <a:bodyPr>
            <a:normAutofit/>
          </a:bodyPr>
          <a:lstStyle/>
          <a:p>
            <a:pPr lvl="0"/>
            <a:r>
              <a:rPr lang="en-US" altLang="zh-TW" sz="1800" dirty="0"/>
              <a:t>“V”: a set of players and their scoring information.</a:t>
            </a:r>
          </a:p>
          <a:p>
            <a:pPr lvl="0"/>
            <a:endParaRPr lang="zh-TW" altLang="zh-TW" sz="1800" dirty="0"/>
          </a:p>
          <a:p>
            <a:pPr lvl="0"/>
            <a:r>
              <a:rPr lang="en-US" altLang="zh-TW" sz="1800" dirty="0"/>
              <a:t>“E” is a set of ball-passing times from one player to another.</a:t>
            </a:r>
          </a:p>
          <a:p>
            <a:pPr lvl="0"/>
            <a:endParaRPr lang="zh-TW" altLang="zh-TW" sz="1800" dirty="0"/>
          </a:p>
          <a:p>
            <a:pPr lvl="0"/>
            <a:r>
              <a:rPr lang="en-US" altLang="zh-TW" sz="1800" dirty="0"/>
              <a:t>“G” is a BA graph with a vertex set “V” and an edge set “E.” </a:t>
            </a:r>
            <a:endParaRPr lang="zh-TW" altLang="zh-TW" sz="1800" dirty="0"/>
          </a:p>
          <a:p>
            <a:pPr marL="0" indent="0">
              <a:buNone/>
            </a:pPr>
            <a:endParaRPr lang="zh-TW" altLang="en-US" sz="1800" dirty="0"/>
          </a:p>
        </p:txBody>
      </p:sp>
      <p:pic>
        <p:nvPicPr>
          <p:cNvPr id="4" name="圖片 3">
            <a:extLst>
              <a:ext uri="{FF2B5EF4-FFF2-40B4-BE49-F238E27FC236}">
                <a16:creationId xmlns:a16="http://schemas.microsoft.com/office/drawing/2014/main" id="{71468F6D-0DA6-4ECF-A06D-E7E73D1AD98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965" y="1350110"/>
            <a:ext cx="5454867" cy="2895120"/>
          </a:xfrm>
          <a:prstGeom prst="rect">
            <a:avLst/>
          </a:prstGeom>
          <a:noFill/>
          <a:ln>
            <a:noFill/>
          </a:ln>
        </p:spPr>
      </p:pic>
    </p:spTree>
    <p:extLst>
      <p:ext uri="{BB962C8B-B14F-4D97-AF65-F5344CB8AC3E}">
        <p14:creationId xmlns:p14="http://schemas.microsoft.com/office/powerpoint/2010/main" val="3741664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E416C6-CCB8-42A0-9FE7-5ABD670E6AE3}"/>
              </a:ext>
            </a:extLst>
          </p:cNvPr>
          <p:cNvSpPr>
            <a:spLocks noGrp="1"/>
          </p:cNvSpPr>
          <p:nvPr>
            <p:ph type="title"/>
          </p:nvPr>
        </p:nvSpPr>
        <p:spPr/>
        <p:txBody>
          <a:bodyPr/>
          <a:lstStyle/>
          <a:p>
            <a:r>
              <a:rPr lang="en-US" altLang="zh-TW" dirty="0"/>
              <a:t>Introduces link prediction (Katz Index)</a:t>
            </a:r>
            <a:endParaRPr lang="zh-TW" altLang="en-US" dirty="0"/>
          </a:p>
        </p:txBody>
      </p:sp>
      <p:sp>
        <p:nvSpPr>
          <p:cNvPr id="3" name="內容版面配置區 2">
            <a:extLst>
              <a:ext uri="{FF2B5EF4-FFF2-40B4-BE49-F238E27FC236}">
                <a16:creationId xmlns:a16="http://schemas.microsoft.com/office/drawing/2014/main" id="{6E31E106-A5FA-48C7-BE0A-FBF4634E565B}"/>
              </a:ext>
            </a:extLst>
          </p:cNvPr>
          <p:cNvSpPr>
            <a:spLocks noGrp="1"/>
          </p:cNvSpPr>
          <p:nvPr>
            <p:ph idx="1"/>
          </p:nvPr>
        </p:nvSpPr>
        <p:spPr/>
        <p:txBody>
          <a:bodyPr/>
          <a:lstStyle/>
          <a:p>
            <a:r>
              <a:rPr lang="en-US" altLang="zh-TW" dirty="0"/>
              <a:t>The higher the score of the Katz index, the more critical pair of players there is.</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EABDC019-BADA-44D7-A740-AF7D6CFC3571}"/>
                  </a:ext>
                </a:extLst>
              </p:cNvPr>
              <p:cNvSpPr/>
              <p:nvPr/>
            </p:nvSpPr>
            <p:spPr>
              <a:xfrm>
                <a:off x="754375" y="3069297"/>
                <a:ext cx="3645422" cy="635623"/>
              </a:xfrm>
              <a:prstGeom prst="rect">
                <a:avLst/>
              </a:prstGeom>
            </p:spPr>
            <p:txBody>
              <a:bodyPr wrap="none">
                <a:spAutoFit/>
              </a:bodyPr>
              <a:lstStyle/>
              <a:p>
                <a14:m>
                  <m:oMath xmlns:m="http://schemas.openxmlformats.org/officeDocument/2006/math">
                    <m:r>
                      <a:rPr lang="en-US" altLang="zh-TW" i="1">
                        <a:latin typeface="Cambria Math" panose="02040503050406030204" pitchFamily="18" charset="0"/>
                        <a:ea typeface="Cambria Math" panose="02040503050406030204" pitchFamily="18" charset="0"/>
                        <a:cs typeface="Times New Roman" panose="02020603050405020304" pitchFamily="18" charset="0"/>
                      </a:rPr>
                      <m:t>𝑠𝑐𝑜𝑟𝑒</m:t>
                    </m:r>
                    <m:d>
                      <m:dPr>
                        <m:ctrlPr>
                          <a:rPr lang="zh-TW" altLang="zh-TW" i="1">
                            <a:effectLst/>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cs typeface="Times New Roman" panose="02020603050405020304" pitchFamily="18" charset="0"/>
                          </a:rPr>
                          <m:t>𝑥</m:t>
                        </m:r>
                        <m:r>
                          <a:rPr lang="en-US" altLang="zh-TW" i="1">
                            <a:latin typeface="Cambria Math" panose="02040503050406030204" pitchFamily="18" charset="0"/>
                            <a:ea typeface="Cambria Math" panose="02040503050406030204" pitchFamily="18" charset="0"/>
                            <a:cs typeface="Times New Roman" panose="02020603050405020304" pitchFamily="18" charset="0"/>
                          </a:rPr>
                          <m:t>,</m:t>
                        </m:r>
                        <m:r>
                          <a:rPr lang="en-US" altLang="zh-TW" i="1">
                            <a:latin typeface="Cambria Math" panose="02040503050406030204" pitchFamily="18" charset="0"/>
                            <a:ea typeface="Cambria Math" panose="02040503050406030204" pitchFamily="18" charset="0"/>
                            <a:cs typeface="Times New Roman" panose="02020603050405020304" pitchFamily="18" charset="0"/>
                          </a:rPr>
                          <m:t>𝑦</m:t>
                        </m:r>
                      </m:e>
                    </m:d>
                    <m:r>
                      <a:rPr lang="en-US" altLang="zh-TW" i="1">
                        <a:latin typeface="Cambria Math" panose="02040503050406030204" pitchFamily="18" charset="0"/>
                        <a:ea typeface="Cambria Math" panose="02040503050406030204" pitchFamily="18" charset="0"/>
                        <a:cs typeface="Times New Roman" panose="02020603050405020304" pitchFamily="18" charset="0"/>
                      </a:rPr>
                      <m:t>=</m:t>
                    </m:r>
                    <m:nary>
                      <m:naryPr>
                        <m:chr m:val="∑"/>
                        <m:grow m:val="on"/>
                        <m:ctrlPr>
                          <a:rPr lang="zh-TW" altLang="zh-TW" i="1">
                            <a:effectLst/>
                            <a:latin typeface="Cambria Math" panose="02040503050406030204" pitchFamily="18" charset="0"/>
                            <a:ea typeface="Cambria Math" panose="02040503050406030204" pitchFamily="18" charset="0"/>
                          </a:rPr>
                        </m:ctrlPr>
                      </m:naryPr>
                      <m:sub>
                        <m:r>
                          <a:rPr lang="en-US" altLang="zh-TW" i="1">
                            <a:latin typeface="Cambria Math" panose="02040503050406030204" pitchFamily="18" charset="0"/>
                            <a:cs typeface="Times New Roman" panose="02020603050405020304" pitchFamily="18" charset="0"/>
                          </a:rPr>
                          <m:t>𝑙</m:t>
                        </m:r>
                        <m:r>
                          <a:rPr lang="en-US" altLang="zh-TW" i="1">
                            <a:latin typeface="Cambria Math" panose="02040503050406030204" pitchFamily="18" charset="0"/>
                            <a:cs typeface="Times New Roman" panose="02020603050405020304" pitchFamily="18" charset="0"/>
                          </a:rPr>
                          <m:t>=1</m:t>
                        </m:r>
                      </m:sub>
                      <m:sup>
                        <m:r>
                          <a:rPr lang="en-US" altLang="zh-TW" i="1">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zh-TW" altLang="zh-TW" i="1">
                                <a:effectLst/>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cs typeface="Times New Roman" panose="02020603050405020304" pitchFamily="18" charset="0"/>
                              </a:rPr>
                              <m:t>𝛽</m:t>
                            </m:r>
                          </m:e>
                          <m:sup>
                            <m:r>
                              <a:rPr lang="en-US" altLang="zh-TW" i="1">
                                <a:latin typeface="Cambria Math" panose="02040503050406030204" pitchFamily="18" charset="0"/>
                                <a:ea typeface="Cambria Math" panose="02040503050406030204" pitchFamily="18" charset="0"/>
                                <a:cs typeface="Times New Roman" panose="02020603050405020304" pitchFamily="18" charset="0"/>
                              </a:rPr>
                              <m:t>𝑙</m:t>
                            </m:r>
                          </m:sup>
                        </m:sSup>
                        <m:r>
                          <a:rPr lang="en-US" altLang="zh-TW"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zh-TW" altLang="zh-TW" i="1">
                                <a:effectLst/>
                                <a:latin typeface="Cambria Math" panose="02040503050406030204" pitchFamily="18" charset="0"/>
                                <a:ea typeface="Cambria Math" panose="02040503050406030204" pitchFamily="18" charset="0"/>
                              </a:rPr>
                            </m:ctrlPr>
                          </m:sSubSupPr>
                          <m:e>
                            <m:r>
                              <a:rPr lang="en-US" altLang="zh-TW" i="1">
                                <a:latin typeface="Cambria Math" panose="02040503050406030204" pitchFamily="18" charset="0"/>
                                <a:ea typeface="Cambria Math" panose="02040503050406030204" pitchFamily="18" charset="0"/>
                                <a:cs typeface="Times New Roman" panose="02020603050405020304" pitchFamily="18" charset="0"/>
                              </a:rPr>
                              <m:t>𝑝𝑎𝑡h𝑠</m:t>
                            </m:r>
                          </m:e>
                          <m:sub>
                            <m:r>
                              <a:rPr lang="en-US" altLang="zh-TW" i="1">
                                <a:latin typeface="Cambria Math" panose="02040503050406030204" pitchFamily="18" charset="0"/>
                                <a:ea typeface="Cambria Math" panose="02040503050406030204" pitchFamily="18" charset="0"/>
                                <a:cs typeface="Times New Roman" panose="02020603050405020304" pitchFamily="18" charset="0"/>
                              </a:rPr>
                              <m:t>𝑥</m:t>
                            </m:r>
                            <m:r>
                              <a:rPr lang="en-US" altLang="zh-TW" i="1">
                                <a:latin typeface="Cambria Math" panose="02040503050406030204" pitchFamily="18" charset="0"/>
                                <a:ea typeface="Cambria Math" panose="02040503050406030204" pitchFamily="18" charset="0"/>
                                <a:cs typeface="Times New Roman" panose="02020603050405020304" pitchFamily="18" charset="0"/>
                              </a:rPr>
                              <m:t>,</m:t>
                            </m:r>
                            <m:r>
                              <a:rPr lang="en-US" altLang="zh-TW" i="1">
                                <a:latin typeface="Cambria Math" panose="02040503050406030204" pitchFamily="18" charset="0"/>
                                <a:ea typeface="Cambria Math" panose="02040503050406030204" pitchFamily="18" charset="0"/>
                                <a:cs typeface="Times New Roman" panose="02020603050405020304" pitchFamily="18" charset="0"/>
                              </a:rPr>
                              <m:t>𝑦</m:t>
                            </m:r>
                          </m:sub>
                          <m:sup>
                            <m:r>
                              <a:rPr lang="en-US" altLang="zh-TW" i="1">
                                <a:latin typeface="Cambria Math" panose="02040503050406030204" pitchFamily="18" charset="0"/>
                                <a:ea typeface="Cambria Math" panose="02040503050406030204" pitchFamily="18" charset="0"/>
                                <a:cs typeface="Times New Roman" panose="02020603050405020304" pitchFamily="18" charset="0"/>
                              </a:rPr>
                              <m:t>(</m:t>
                            </m:r>
                            <m:r>
                              <a:rPr lang="en-US" altLang="zh-TW" i="1">
                                <a:latin typeface="Cambria Math" panose="02040503050406030204" pitchFamily="18" charset="0"/>
                                <a:ea typeface="Cambria Math" panose="02040503050406030204" pitchFamily="18" charset="0"/>
                                <a:cs typeface="Times New Roman" panose="02020603050405020304" pitchFamily="18" charset="0"/>
                              </a:rPr>
                              <m:t>𝑙</m:t>
                            </m:r>
                            <m:r>
                              <a:rPr lang="en-US" altLang="zh-TW" i="1">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TW" i="1">
                            <a:latin typeface="Cambria Math" panose="02040503050406030204" pitchFamily="18" charset="0"/>
                            <a:ea typeface="Cambria Math" panose="02040503050406030204" pitchFamily="18" charset="0"/>
                            <a:cs typeface="Times New Roman" panose="02020603050405020304" pitchFamily="18" charset="0"/>
                          </a:rPr>
                          <m:t>|</m:t>
                        </m:r>
                      </m:e>
                    </m:nary>
                  </m:oMath>
                </a14:m>
                <a:r>
                  <a:rPr lang="en-US" altLang="zh-TW" dirty="0">
                    <a:latin typeface="Calibri" panose="020F0502020204030204" pitchFamily="34" charset="0"/>
                    <a:cs typeface="Times New Roman" panose="02020603050405020304" pitchFamily="18" charset="0"/>
                  </a:rPr>
                  <a:t> </a:t>
                </a:r>
                <a:endParaRPr lang="zh-TW" altLang="en-US" dirty="0"/>
              </a:p>
            </p:txBody>
          </p:sp>
        </mc:Choice>
        <mc:Fallback xmlns="">
          <p:sp>
            <p:nvSpPr>
              <p:cNvPr id="4" name="矩形 3">
                <a:extLst>
                  <a:ext uri="{FF2B5EF4-FFF2-40B4-BE49-F238E27FC236}">
                    <a16:creationId xmlns:a16="http://schemas.microsoft.com/office/drawing/2014/main" id="{EABDC019-BADA-44D7-A740-AF7D6CFC3571}"/>
                  </a:ext>
                </a:extLst>
              </p:cNvPr>
              <p:cNvSpPr>
                <a:spLocks noRot="1" noChangeAspect="1" noMove="1" noResize="1" noEditPoints="1" noAdjustHandles="1" noChangeArrowheads="1" noChangeShapeType="1" noTextEdit="1"/>
              </p:cNvSpPr>
              <p:nvPr/>
            </p:nvSpPr>
            <p:spPr>
              <a:xfrm>
                <a:off x="754375" y="3069297"/>
                <a:ext cx="3645422" cy="635623"/>
              </a:xfrm>
              <a:prstGeom prst="rect">
                <a:avLst/>
              </a:prstGeom>
              <a:blipFill>
                <a:blip r:embed="rId2"/>
                <a:stretch>
                  <a:fillRect/>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F50AF7C7-69C7-4B11-91BA-196FB1928148}"/>
              </a:ext>
            </a:extLst>
          </p:cNvPr>
          <p:cNvPicPr>
            <a:picLocks noChangeAspect="1"/>
          </p:cNvPicPr>
          <p:nvPr/>
        </p:nvPicPr>
        <p:blipFill>
          <a:blip r:embed="rId3"/>
          <a:stretch>
            <a:fillRect/>
          </a:stretch>
        </p:blipFill>
        <p:spPr>
          <a:xfrm>
            <a:off x="5488230" y="2401057"/>
            <a:ext cx="2761684" cy="2467796"/>
          </a:xfrm>
          <a:prstGeom prst="rect">
            <a:avLst/>
          </a:prstGeom>
        </p:spPr>
      </p:pic>
      <p:sp>
        <p:nvSpPr>
          <p:cNvPr id="6" name="矩形 5">
            <a:extLst>
              <a:ext uri="{FF2B5EF4-FFF2-40B4-BE49-F238E27FC236}">
                <a16:creationId xmlns:a16="http://schemas.microsoft.com/office/drawing/2014/main" id="{3005BCB6-BB61-4BAB-BAF0-D4449717776D}"/>
              </a:ext>
            </a:extLst>
          </p:cNvPr>
          <p:cNvSpPr/>
          <p:nvPr/>
        </p:nvSpPr>
        <p:spPr>
          <a:xfrm>
            <a:off x="6661381" y="3487980"/>
            <a:ext cx="763525" cy="15270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935282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CB10A2-AC33-40F4-8BA1-0B9C450CFBA4}"/>
              </a:ext>
            </a:extLst>
          </p:cNvPr>
          <p:cNvSpPr>
            <a:spLocks noGrp="1"/>
          </p:cNvSpPr>
          <p:nvPr>
            <p:ph type="title"/>
          </p:nvPr>
        </p:nvSpPr>
        <p:spPr/>
        <p:txBody>
          <a:bodyPr/>
          <a:lstStyle/>
          <a:p>
            <a:r>
              <a:rPr lang="en-US" altLang="zh-TW" dirty="0"/>
              <a:t>Applying to A</a:t>
            </a:r>
            <a:r>
              <a:rPr lang="zh-TW" altLang="en-US" dirty="0"/>
              <a:t> </a:t>
            </a:r>
            <a:r>
              <a:rPr lang="en-US" altLang="zh-TW" dirty="0"/>
              <a:t>Real NBA Game</a:t>
            </a:r>
            <a:endParaRPr lang="zh-TW" altLang="en-US" dirty="0"/>
          </a:p>
        </p:txBody>
      </p:sp>
      <p:sp>
        <p:nvSpPr>
          <p:cNvPr id="3" name="內容版面配置區 2">
            <a:extLst>
              <a:ext uri="{FF2B5EF4-FFF2-40B4-BE49-F238E27FC236}">
                <a16:creationId xmlns:a16="http://schemas.microsoft.com/office/drawing/2014/main" id="{D74B47CF-5C72-4797-8462-2963C26E2161}"/>
              </a:ext>
            </a:extLst>
          </p:cNvPr>
          <p:cNvSpPr>
            <a:spLocks noGrp="1"/>
          </p:cNvSpPr>
          <p:nvPr>
            <p:ph idx="1"/>
          </p:nvPr>
        </p:nvSpPr>
        <p:spPr/>
        <p:txBody>
          <a:bodyPr/>
          <a:lstStyle/>
          <a:p>
            <a:endParaRPr lang="zh-TW" altLang="en-US" dirty="0"/>
          </a:p>
        </p:txBody>
      </p:sp>
      <p:pic>
        <p:nvPicPr>
          <p:cNvPr id="5" name="圖片 4">
            <a:extLst>
              <a:ext uri="{FF2B5EF4-FFF2-40B4-BE49-F238E27FC236}">
                <a16:creationId xmlns:a16="http://schemas.microsoft.com/office/drawing/2014/main" id="{E79E85E6-0C6B-4962-A706-1A1DF81AD81D}"/>
              </a:ext>
            </a:extLst>
          </p:cNvPr>
          <p:cNvPicPr>
            <a:picLocks noChangeAspect="1"/>
          </p:cNvPicPr>
          <p:nvPr/>
        </p:nvPicPr>
        <p:blipFill>
          <a:blip r:embed="rId2"/>
          <a:stretch>
            <a:fillRect/>
          </a:stretch>
        </p:blipFill>
        <p:spPr>
          <a:xfrm>
            <a:off x="4760932" y="3564982"/>
            <a:ext cx="3588762" cy="1297340"/>
          </a:xfrm>
          <a:prstGeom prst="rect">
            <a:avLst/>
          </a:prstGeom>
        </p:spPr>
      </p:pic>
      <p:grpSp>
        <p:nvGrpSpPr>
          <p:cNvPr id="7" name="群組 6">
            <a:extLst>
              <a:ext uri="{FF2B5EF4-FFF2-40B4-BE49-F238E27FC236}">
                <a16:creationId xmlns:a16="http://schemas.microsoft.com/office/drawing/2014/main" id="{F81A41A2-9BE6-45FA-9F81-781DC465494C}"/>
              </a:ext>
            </a:extLst>
          </p:cNvPr>
          <p:cNvGrpSpPr>
            <a:grpSpLocks noChangeAspect="1"/>
          </p:cNvGrpSpPr>
          <p:nvPr/>
        </p:nvGrpSpPr>
        <p:grpSpPr>
          <a:xfrm>
            <a:off x="5640935" y="1490825"/>
            <a:ext cx="1832460" cy="1870963"/>
            <a:chOff x="907080" y="1655520"/>
            <a:chExt cx="2618775" cy="2673800"/>
          </a:xfrm>
        </p:grpSpPr>
        <p:pic>
          <p:nvPicPr>
            <p:cNvPr id="4" name="圖片 3">
              <a:extLst>
                <a:ext uri="{FF2B5EF4-FFF2-40B4-BE49-F238E27FC236}">
                  <a16:creationId xmlns:a16="http://schemas.microsoft.com/office/drawing/2014/main" id="{7C24AD01-C59B-481C-B82C-91BE4796F25C}"/>
                </a:ext>
              </a:extLst>
            </p:cNvPr>
            <p:cNvPicPr>
              <a:picLocks noChangeAspect="1"/>
            </p:cNvPicPr>
            <p:nvPr/>
          </p:nvPicPr>
          <p:blipFill>
            <a:blip r:embed="rId3"/>
            <a:stretch>
              <a:fillRect/>
            </a:stretch>
          </p:blipFill>
          <p:spPr>
            <a:xfrm>
              <a:off x="907080" y="1655520"/>
              <a:ext cx="2618775" cy="2673800"/>
            </a:xfrm>
            <a:prstGeom prst="rect">
              <a:avLst/>
            </a:prstGeom>
          </p:spPr>
        </p:pic>
        <p:sp>
          <p:nvSpPr>
            <p:cNvPr id="6" name="矩形 5">
              <a:extLst>
                <a:ext uri="{FF2B5EF4-FFF2-40B4-BE49-F238E27FC236}">
                  <a16:creationId xmlns:a16="http://schemas.microsoft.com/office/drawing/2014/main" id="{0236B17C-4DE1-4EBE-9537-7F0FF681B398}"/>
                </a:ext>
              </a:extLst>
            </p:cNvPr>
            <p:cNvSpPr/>
            <p:nvPr/>
          </p:nvSpPr>
          <p:spPr>
            <a:xfrm>
              <a:off x="943708" y="2019550"/>
              <a:ext cx="2540226" cy="3054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8" name="圖片 7">
            <a:extLst>
              <a:ext uri="{FF2B5EF4-FFF2-40B4-BE49-F238E27FC236}">
                <a16:creationId xmlns:a16="http://schemas.microsoft.com/office/drawing/2014/main" id="{666750ED-AB45-458D-B530-E0330A02C088}"/>
              </a:ext>
            </a:extLst>
          </p:cNvPr>
          <p:cNvPicPr>
            <a:picLocks noChangeAspect="1"/>
          </p:cNvPicPr>
          <p:nvPr/>
        </p:nvPicPr>
        <p:blipFill>
          <a:blip r:embed="rId4"/>
          <a:stretch>
            <a:fillRect/>
          </a:stretch>
        </p:blipFill>
        <p:spPr>
          <a:xfrm>
            <a:off x="907080" y="2113635"/>
            <a:ext cx="3198150" cy="2047400"/>
          </a:xfrm>
          <a:prstGeom prst="rect">
            <a:avLst/>
          </a:prstGeom>
        </p:spPr>
      </p:pic>
    </p:spTree>
    <p:extLst>
      <p:ext uri="{BB962C8B-B14F-4D97-AF65-F5344CB8AC3E}">
        <p14:creationId xmlns:p14="http://schemas.microsoft.com/office/powerpoint/2010/main" val="364715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5A532A-6640-42D6-9CB8-5A751AC37E5A}"/>
              </a:ext>
            </a:extLst>
          </p:cNvPr>
          <p:cNvSpPr>
            <a:spLocks noGrp="1"/>
          </p:cNvSpPr>
          <p:nvPr>
            <p:ph type="title"/>
          </p:nvPr>
        </p:nvSpPr>
        <p:spPr/>
        <p:txBody>
          <a:bodyPr/>
          <a:lstStyle/>
          <a:p>
            <a:r>
              <a:rPr lang="en-US" altLang="zh-TW" dirty="0" err="1"/>
              <a:t>Spatio</a:t>
            </a:r>
            <a:r>
              <a:rPr lang="en-US" altLang="zh-TW" dirty="0"/>
              <a:t>-temporal learning Mode</a:t>
            </a:r>
            <a:endParaRPr lang="zh-TW" altLang="en-US" dirty="0"/>
          </a:p>
        </p:txBody>
      </p:sp>
      <p:sp>
        <p:nvSpPr>
          <p:cNvPr id="3" name="內容版面配置區 2">
            <a:extLst>
              <a:ext uri="{FF2B5EF4-FFF2-40B4-BE49-F238E27FC236}">
                <a16:creationId xmlns:a16="http://schemas.microsoft.com/office/drawing/2014/main" id="{3C180624-AB74-44FC-AE23-09B38BA7C7C9}"/>
              </a:ext>
            </a:extLst>
          </p:cNvPr>
          <p:cNvSpPr>
            <a:spLocks noGrp="1"/>
          </p:cNvSpPr>
          <p:nvPr>
            <p:ph idx="1"/>
          </p:nvPr>
        </p:nvSpPr>
        <p:spPr/>
        <p:txBody>
          <a:bodyPr>
            <a:normAutofit/>
          </a:bodyPr>
          <a:lstStyle/>
          <a:p>
            <a:r>
              <a:rPr lang="en-US" altLang="zh-TW" dirty="0"/>
              <a:t>Establishes unsupervised modeling for offensive tactics.</a:t>
            </a:r>
          </a:p>
          <a:p>
            <a:r>
              <a:rPr lang="en-US" altLang="zh-TW" dirty="0"/>
              <a:t>Divides basketball training data into clusters.</a:t>
            </a:r>
          </a:p>
          <a:p>
            <a:r>
              <a:rPr lang="en-US" altLang="zh-TW" dirty="0"/>
              <a:t>Helps the defensive team understand the offensive team’s strategies.</a:t>
            </a:r>
          </a:p>
          <a:p>
            <a:r>
              <a:rPr lang="en-US" altLang="zh-TW" dirty="0"/>
              <a:t>The defensive team is able to find out the weaknesses of the offensive team.</a:t>
            </a:r>
            <a:endParaRPr lang="zh-TW" altLang="en-US" dirty="0"/>
          </a:p>
        </p:txBody>
      </p:sp>
    </p:spTree>
    <p:extLst>
      <p:ext uri="{BB962C8B-B14F-4D97-AF65-F5344CB8AC3E}">
        <p14:creationId xmlns:p14="http://schemas.microsoft.com/office/powerpoint/2010/main" val="4268469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Favorite Sport - Basketball</a:t>
            </a:r>
          </a:p>
        </p:txBody>
      </p:sp>
      <p:sp>
        <p:nvSpPr>
          <p:cNvPr id="3" name="Content Placeholder 2"/>
          <p:cNvSpPr>
            <a:spLocks noGrp="1"/>
          </p:cNvSpPr>
          <p:nvPr>
            <p:ph idx="1"/>
          </p:nvPr>
        </p:nvSpPr>
        <p:spPr/>
        <p:txBody>
          <a:bodyPr/>
          <a:lstStyle/>
          <a:p>
            <a:r>
              <a:rPr lang="en-US" dirty="0"/>
              <a:t>Have played for a long time</a:t>
            </a:r>
          </a:p>
          <a:p>
            <a:r>
              <a:rPr lang="en-US" dirty="0"/>
              <a:t>Played on school teams in HS and college</a:t>
            </a:r>
          </a:p>
          <a:p>
            <a:r>
              <a:rPr lang="en-US" altLang="zh-TW" dirty="0"/>
              <a:t>Have been watching NBA games since 1992</a:t>
            </a:r>
            <a:endParaRPr lang="en-US" dirty="0"/>
          </a:p>
          <a:p>
            <a:r>
              <a:rPr lang="en-US" dirty="0"/>
              <a:t>Despite injuries, I never give up </a:t>
            </a:r>
          </a:p>
          <a:p>
            <a:r>
              <a:rPr lang="en-US" dirty="0"/>
              <a:t>Basketball has been an important part of my life</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230712-AB60-4E73-9FBF-26C3C7042CBD}"/>
              </a:ext>
            </a:extLst>
          </p:cNvPr>
          <p:cNvSpPr>
            <a:spLocks noGrp="1"/>
          </p:cNvSpPr>
          <p:nvPr>
            <p:ph type="title"/>
          </p:nvPr>
        </p:nvSpPr>
        <p:spPr/>
        <p:txBody>
          <a:bodyPr/>
          <a:lstStyle/>
          <a:p>
            <a:r>
              <a:rPr lang="en-US" altLang="zh-TW" dirty="0"/>
              <a:t>Flowchart of Learning Mode</a:t>
            </a:r>
            <a:endParaRPr lang="zh-TW" altLang="en-US" dirty="0"/>
          </a:p>
        </p:txBody>
      </p:sp>
      <p:sp>
        <p:nvSpPr>
          <p:cNvPr id="3" name="內容版面配置區 2">
            <a:extLst>
              <a:ext uri="{FF2B5EF4-FFF2-40B4-BE49-F238E27FC236}">
                <a16:creationId xmlns:a16="http://schemas.microsoft.com/office/drawing/2014/main" id="{7A6FC29E-37D6-4C9B-90E4-5297679EC56E}"/>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02212682-29D7-4BD2-946B-1345A2A005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933" y="1586864"/>
            <a:ext cx="8719051" cy="2996510"/>
          </a:xfrm>
          <a:prstGeom prst="rect">
            <a:avLst/>
          </a:prstGeom>
          <a:noFill/>
          <a:ln>
            <a:noFill/>
          </a:ln>
        </p:spPr>
      </p:pic>
    </p:spTree>
    <p:extLst>
      <p:ext uri="{BB962C8B-B14F-4D97-AF65-F5344CB8AC3E}">
        <p14:creationId xmlns:p14="http://schemas.microsoft.com/office/powerpoint/2010/main" val="2986441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4C807E-8E21-48FF-84D2-306ABE4478D6}"/>
              </a:ext>
            </a:extLst>
          </p:cNvPr>
          <p:cNvSpPr>
            <a:spLocks noGrp="1"/>
          </p:cNvSpPr>
          <p:nvPr>
            <p:ph type="title"/>
          </p:nvPr>
        </p:nvSpPr>
        <p:spPr/>
        <p:txBody>
          <a:bodyPr/>
          <a:lstStyle/>
          <a:p>
            <a:r>
              <a:rPr lang="en-US" altLang="zh-TW" dirty="0">
                <a:effectLst/>
              </a:rPr>
              <a:t>Relationships among Different Clusters</a:t>
            </a:r>
            <a:endParaRPr lang="zh-TW" altLang="en-US" dirty="0"/>
          </a:p>
        </p:txBody>
      </p:sp>
      <p:sp>
        <p:nvSpPr>
          <p:cNvPr id="3" name="內容版面配置區 2">
            <a:extLst>
              <a:ext uri="{FF2B5EF4-FFF2-40B4-BE49-F238E27FC236}">
                <a16:creationId xmlns:a16="http://schemas.microsoft.com/office/drawing/2014/main" id="{417F5E84-C1C5-4E86-B259-A2817C5A132E}"/>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6C936A32-A2FF-4270-8BD7-E936531B7F5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6015" y="1414342"/>
            <a:ext cx="4601727" cy="3305172"/>
          </a:xfrm>
          <a:prstGeom prst="rect">
            <a:avLst/>
          </a:prstGeom>
          <a:noFill/>
          <a:ln>
            <a:noFill/>
          </a:ln>
        </p:spPr>
      </p:pic>
    </p:spTree>
    <p:extLst>
      <p:ext uri="{BB962C8B-B14F-4D97-AF65-F5344CB8AC3E}">
        <p14:creationId xmlns:p14="http://schemas.microsoft.com/office/powerpoint/2010/main" val="2342533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60772D-C9A8-48CB-9A89-5C71845C995C}"/>
              </a:ext>
            </a:extLst>
          </p:cNvPr>
          <p:cNvSpPr>
            <a:spLocks noGrp="1"/>
          </p:cNvSpPr>
          <p:nvPr>
            <p:ph type="title"/>
          </p:nvPr>
        </p:nvSpPr>
        <p:spPr/>
        <p:txBody>
          <a:bodyPr/>
          <a:lstStyle/>
          <a:p>
            <a:r>
              <a:rPr lang="en-US" altLang="zh-TW" dirty="0"/>
              <a:t>Result of this Learning Model</a:t>
            </a:r>
            <a:endParaRPr lang="zh-TW" altLang="en-US" dirty="0"/>
          </a:p>
        </p:txBody>
      </p:sp>
      <p:sp>
        <p:nvSpPr>
          <p:cNvPr id="3" name="內容版面配置區 2">
            <a:extLst>
              <a:ext uri="{FF2B5EF4-FFF2-40B4-BE49-F238E27FC236}">
                <a16:creationId xmlns:a16="http://schemas.microsoft.com/office/drawing/2014/main" id="{820FC2F6-8B7B-4A94-91DE-C0CDD8DC8397}"/>
              </a:ext>
            </a:extLst>
          </p:cNvPr>
          <p:cNvSpPr>
            <a:spLocks noGrp="1"/>
          </p:cNvSpPr>
          <p:nvPr>
            <p:ph idx="1"/>
          </p:nvPr>
        </p:nvSpPr>
        <p:spPr/>
        <p:txBody>
          <a:bodyPr/>
          <a:lstStyle/>
          <a:p>
            <a:r>
              <a:rPr lang="en-US" altLang="zh-TW" dirty="0"/>
              <a:t>Collects 134 video clips from NBA</a:t>
            </a:r>
            <a:r>
              <a:rPr lang="zh-TW" altLang="en-US" dirty="0"/>
              <a:t> </a:t>
            </a:r>
            <a:r>
              <a:rPr lang="en-US" altLang="zh-TW" dirty="0"/>
              <a:t>games.</a:t>
            </a:r>
          </a:p>
          <a:p>
            <a:r>
              <a:rPr lang="en-US" altLang="zh-TW" dirty="0"/>
              <a:t>Includes ten different types of basketball offensive strategies.</a:t>
            </a:r>
          </a:p>
          <a:p>
            <a:r>
              <a:rPr lang="en-US" altLang="zh-TW" dirty="0"/>
              <a:t>80% for training and 20% for testing.</a:t>
            </a:r>
          </a:p>
          <a:p>
            <a:r>
              <a:rPr lang="en-US" altLang="zh-TW" dirty="0"/>
              <a:t>For testing, this model obtains an average classification rate of 89.1%.</a:t>
            </a:r>
            <a:endParaRPr lang="zh-TW" altLang="en-US" dirty="0"/>
          </a:p>
        </p:txBody>
      </p:sp>
    </p:spTree>
    <p:extLst>
      <p:ext uri="{BB962C8B-B14F-4D97-AF65-F5344CB8AC3E}">
        <p14:creationId xmlns:p14="http://schemas.microsoft.com/office/powerpoint/2010/main" val="3634342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3C9E8F-2128-4593-8072-E2744C1A4879}"/>
              </a:ext>
            </a:extLst>
          </p:cNvPr>
          <p:cNvSpPr>
            <a:spLocks noGrp="1"/>
          </p:cNvSpPr>
          <p:nvPr>
            <p:ph type="title"/>
          </p:nvPr>
        </p:nvSpPr>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CD21E6A0-9868-4E57-9FC4-1DA68B529FE2}"/>
              </a:ext>
            </a:extLst>
          </p:cNvPr>
          <p:cNvSpPr>
            <a:spLocks noGrp="1"/>
          </p:cNvSpPr>
          <p:nvPr>
            <p:ph idx="1"/>
          </p:nvPr>
        </p:nvSpPr>
        <p:spPr/>
        <p:txBody>
          <a:bodyPr/>
          <a:lstStyle/>
          <a:p>
            <a:r>
              <a:rPr lang="en-US" altLang="zh-TW" dirty="0"/>
              <a:t>Correlation analysis can reflect the performance on weak sides vs. strong sides.</a:t>
            </a:r>
          </a:p>
          <a:p>
            <a:r>
              <a:rPr lang="en-US" altLang="zh-TW" dirty="0"/>
              <a:t>Link prediction can prove that pairs of players with higher Katz scores have better performance than others.</a:t>
            </a:r>
          </a:p>
          <a:p>
            <a:r>
              <a:rPr lang="en-US" altLang="zh-TW" dirty="0" err="1"/>
              <a:t>Spatio</a:t>
            </a:r>
            <a:r>
              <a:rPr lang="en-US" altLang="zh-TW" dirty="0"/>
              <a:t>-temporal learning mode can precisely identify rival teams’ offensive strategies with 89.1% accuracy.  </a:t>
            </a:r>
            <a:endParaRPr lang="zh-TW" altLang="en-US" dirty="0"/>
          </a:p>
        </p:txBody>
      </p:sp>
    </p:spTree>
    <p:extLst>
      <p:ext uri="{BB962C8B-B14F-4D97-AF65-F5344CB8AC3E}">
        <p14:creationId xmlns:p14="http://schemas.microsoft.com/office/powerpoint/2010/main" val="3146756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E1A84-81C1-43FC-B7D7-C06C8B9D0A40}"/>
              </a:ext>
            </a:extLst>
          </p:cNvPr>
          <p:cNvSpPr>
            <a:spLocks noGrp="1"/>
          </p:cNvSpPr>
          <p:nvPr>
            <p:ph type="title"/>
          </p:nvPr>
        </p:nvSpPr>
        <p:spPr/>
        <p:txBody>
          <a:bodyPr/>
          <a:lstStyle/>
          <a:p>
            <a:r>
              <a:rPr lang="en-US" altLang="zh-TW" dirty="0"/>
              <a:t>References</a:t>
            </a:r>
            <a:endParaRPr lang="zh-TW" altLang="en-US" dirty="0"/>
          </a:p>
        </p:txBody>
      </p:sp>
      <p:sp>
        <p:nvSpPr>
          <p:cNvPr id="3" name="內容版面配置區 2">
            <a:extLst>
              <a:ext uri="{FF2B5EF4-FFF2-40B4-BE49-F238E27FC236}">
                <a16:creationId xmlns:a16="http://schemas.microsoft.com/office/drawing/2014/main" id="{2B68A4A7-3678-46FB-A145-050CB3E20078}"/>
              </a:ext>
            </a:extLst>
          </p:cNvPr>
          <p:cNvSpPr>
            <a:spLocks noGrp="1"/>
          </p:cNvSpPr>
          <p:nvPr>
            <p:ph idx="1"/>
          </p:nvPr>
        </p:nvSpPr>
        <p:spPr/>
        <p:txBody>
          <a:bodyPr>
            <a:normAutofit fontScale="85000" lnSpcReduction="20000"/>
          </a:bodyPr>
          <a:lstStyle/>
          <a:p>
            <a:pPr lvl="0"/>
            <a:r>
              <a:rPr lang="en-US" altLang="zh-TW" sz="2400" dirty="0"/>
              <a:t>Bartholomew, J. T., &amp; Collier D. A. (2012). The benefits of forcing offensive basketball Players to their weak side. </a:t>
            </a:r>
            <a:r>
              <a:rPr lang="en-US" altLang="zh-TW" sz="2400" i="1" dirty="0"/>
              <a:t>Journal of Multidisciplinary Research, Vol. 4, No. 2, Summer</a:t>
            </a:r>
            <a:r>
              <a:rPr lang="en-US" altLang="zh-TW" sz="2400" dirty="0"/>
              <a:t>, pp. 19-27.</a:t>
            </a:r>
            <a:endParaRPr lang="zh-TW" altLang="zh-TW" sz="2400" dirty="0"/>
          </a:p>
          <a:p>
            <a:pPr lvl="0"/>
            <a:r>
              <a:rPr lang="en-US" altLang="zh-TW" sz="2400" dirty="0"/>
              <a:t>Chen, C. H., Liu, T. L., Wang, Y. S, Chu, H. K., Tang, N. C., &amp; Liao, H. Y. M. (2015). </a:t>
            </a:r>
            <a:r>
              <a:rPr lang="en-US" altLang="zh-TW" sz="2400" dirty="0" err="1"/>
              <a:t>Spatio</a:t>
            </a:r>
            <a:r>
              <a:rPr lang="en-US" altLang="zh-TW" sz="2400" dirty="0"/>
              <a:t>-temporal learning of basketball offensive strategies. </a:t>
            </a:r>
            <a:r>
              <a:rPr lang="en-US" altLang="zh-TW" sz="2400" i="1" dirty="0"/>
              <a:t>MM '15 Proceedings of the 23rd ACM international conference on Multimedia</a:t>
            </a:r>
            <a:r>
              <a:rPr lang="en-US" altLang="zh-TW" sz="2400" dirty="0"/>
              <a:t>, pp. 1123-1126.</a:t>
            </a:r>
            <a:endParaRPr lang="zh-TW" altLang="zh-TW" sz="2400" dirty="0"/>
          </a:p>
          <a:p>
            <a:pPr lvl="0"/>
            <a:r>
              <a:rPr lang="en-US" altLang="zh-TW" sz="2400" dirty="0"/>
              <a:t>Chen, C. H. (2015). </a:t>
            </a:r>
            <a:r>
              <a:rPr lang="en-US" altLang="zh-TW" sz="2400" dirty="0" err="1"/>
              <a:t>Spatio</a:t>
            </a:r>
            <a:r>
              <a:rPr lang="en-US" altLang="zh-TW" sz="2400" dirty="0"/>
              <a:t>-Temporal Learning of Basketball Offensive Strategies. </a:t>
            </a:r>
            <a:r>
              <a:rPr lang="en-US" altLang="zh-TW" sz="2400" u="sng" dirty="0">
                <a:hlinkClick r:id="rId2"/>
              </a:rPr>
              <a:t>https://www.youtube.com/watch?v=DGrzEleeL-c</a:t>
            </a:r>
            <a:r>
              <a:rPr lang="en-US" altLang="zh-TW" sz="2400" dirty="0"/>
              <a:t>.</a:t>
            </a:r>
            <a:endParaRPr lang="zh-TW" altLang="zh-TW" sz="2400" dirty="0"/>
          </a:p>
          <a:p>
            <a:pPr lvl="0"/>
            <a:r>
              <a:rPr lang="en-US" altLang="zh-TW" sz="2400" dirty="0"/>
              <a:t>Zhang, T., Hu, G., &amp; Liao, Q. (2013). Analysis of offensive tactics of basketball games using link prediction. </a:t>
            </a:r>
            <a:r>
              <a:rPr lang="en-US" altLang="zh-TW" sz="2400" i="1" dirty="0"/>
              <a:t>IEEE/ACIS 12th International Conference on Computer and Information Science (ICIS)</a:t>
            </a:r>
            <a:r>
              <a:rPr lang="en-US" altLang="zh-TW" sz="2400" dirty="0"/>
              <a:t>, pp. 207-212.</a:t>
            </a:r>
            <a:endParaRPr lang="zh-TW" altLang="zh-TW" sz="2400" dirty="0"/>
          </a:p>
          <a:p>
            <a:endParaRPr lang="zh-TW" altLang="en-US" dirty="0"/>
          </a:p>
        </p:txBody>
      </p:sp>
    </p:spTree>
    <p:extLst>
      <p:ext uri="{BB962C8B-B14F-4D97-AF65-F5344CB8AC3E}">
        <p14:creationId xmlns:p14="http://schemas.microsoft.com/office/powerpoint/2010/main" val="1014674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A314FE-C7BF-44F3-9087-5B1A0AD1369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B58D8A8-D7D1-4CBF-9C33-5FC425D4AE10}"/>
              </a:ext>
            </a:extLst>
          </p:cNvPr>
          <p:cNvSpPr>
            <a:spLocks noGrp="1"/>
          </p:cNvSpPr>
          <p:nvPr>
            <p:ph idx="1"/>
          </p:nvPr>
        </p:nvSpPr>
        <p:spPr/>
        <p:txBody>
          <a:bodyPr/>
          <a:lstStyle/>
          <a:p>
            <a:r>
              <a:rPr lang="en-US" altLang="zh-TW" dirty="0"/>
              <a:t>Question?</a:t>
            </a:r>
            <a:endParaRPr lang="zh-TW" altLang="en-US" dirty="0"/>
          </a:p>
        </p:txBody>
      </p:sp>
    </p:spTree>
    <p:extLst>
      <p:ext uri="{BB962C8B-B14F-4D97-AF65-F5344CB8AC3E}">
        <p14:creationId xmlns:p14="http://schemas.microsoft.com/office/powerpoint/2010/main" val="3630007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073F6D-5872-40F7-AAAB-9AC51BFA0CC3}"/>
              </a:ext>
            </a:extLst>
          </p:cNvPr>
          <p:cNvSpPr>
            <a:spLocks noGrp="1"/>
          </p:cNvSpPr>
          <p:nvPr>
            <p:ph type="title"/>
          </p:nvPr>
        </p:nvSpPr>
        <p:spPr/>
        <p:txBody>
          <a:bodyPr/>
          <a:lstStyle/>
          <a:p>
            <a:endParaRPr lang="zh-TW" altLang="en-US"/>
          </a:p>
        </p:txBody>
      </p:sp>
      <p:sp>
        <p:nvSpPr>
          <p:cNvPr id="4" name="矩形 3">
            <a:extLst>
              <a:ext uri="{FF2B5EF4-FFF2-40B4-BE49-F238E27FC236}">
                <a16:creationId xmlns:a16="http://schemas.microsoft.com/office/drawing/2014/main" id="{5098018C-98F8-4487-A158-3F3FC1D0AE02}"/>
              </a:ext>
            </a:extLst>
          </p:cNvPr>
          <p:cNvSpPr/>
          <p:nvPr/>
        </p:nvSpPr>
        <p:spPr>
          <a:xfrm>
            <a:off x="802826" y="1960930"/>
            <a:ext cx="7538347" cy="923330"/>
          </a:xfrm>
          <a:prstGeom prst="rect">
            <a:avLst/>
          </a:prstGeom>
          <a:noFill/>
        </p:spPr>
        <p:txBody>
          <a:bodyPr wrap="none" lIns="91440" tIns="45720" rIns="91440" bIns="45720">
            <a:spAutoFit/>
          </a:bodyPr>
          <a:lstStyle/>
          <a:p>
            <a:pPr algn="ctr"/>
            <a:r>
              <a:rPr lang="en-US" altLang="zh-TW" sz="5400" b="1" cap="none" spc="0" dirty="0">
                <a:ln w="22225">
                  <a:solidFill>
                    <a:schemeClr val="accent2"/>
                  </a:solidFill>
                  <a:prstDash val="solid"/>
                </a:ln>
                <a:solidFill>
                  <a:schemeClr val="accent2">
                    <a:lumMod val="40000"/>
                    <a:lumOff val="60000"/>
                  </a:schemeClr>
                </a:solidFill>
                <a:effectLst/>
              </a:rPr>
              <a:t>Thanks for Your Attention</a:t>
            </a:r>
            <a:endParaRPr lang="zh-TW"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29872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9F89B5-DBB0-481A-9F65-938246F8F88F}"/>
              </a:ext>
            </a:extLst>
          </p:cNvPr>
          <p:cNvSpPr>
            <a:spLocks noGrp="1"/>
          </p:cNvSpPr>
          <p:nvPr>
            <p:ph type="title"/>
          </p:nvPr>
        </p:nvSpPr>
        <p:spPr/>
        <p:txBody>
          <a:bodyPr/>
          <a:lstStyle/>
          <a:p>
            <a:r>
              <a:rPr lang="en-US" altLang="zh-TW" dirty="0"/>
              <a:t>Introduction of Basketball</a:t>
            </a:r>
            <a:endParaRPr lang="zh-TW" altLang="en-US" dirty="0"/>
          </a:p>
        </p:txBody>
      </p:sp>
      <p:sp>
        <p:nvSpPr>
          <p:cNvPr id="3" name="內容版面配置區 2">
            <a:extLst>
              <a:ext uri="{FF2B5EF4-FFF2-40B4-BE49-F238E27FC236}">
                <a16:creationId xmlns:a16="http://schemas.microsoft.com/office/drawing/2014/main" id="{CF7DA7DD-65AC-4988-9F13-749AC904999F}"/>
              </a:ext>
            </a:extLst>
          </p:cNvPr>
          <p:cNvSpPr>
            <a:spLocks noGrp="1"/>
          </p:cNvSpPr>
          <p:nvPr>
            <p:ph idx="1"/>
          </p:nvPr>
        </p:nvSpPr>
        <p:spPr/>
        <p:txBody>
          <a:bodyPr>
            <a:normAutofit lnSpcReduction="10000"/>
          </a:bodyPr>
          <a:lstStyle/>
          <a:p>
            <a:r>
              <a:rPr lang="en-US" altLang="zh-TW" dirty="0"/>
              <a:t>Two teams play the game, and each of them has five players in the field.</a:t>
            </a:r>
          </a:p>
          <a:p>
            <a:r>
              <a:rPr lang="en-US" altLang="zh-TW" dirty="0"/>
              <a:t>Center(C), Power Forward(PF), Small Forward(SF), Point Guard(PG), Shooting Guard(SG).</a:t>
            </a:r>
          </a:p>
          <a:p>
            <a:r>
              <a:rPr lang="en-US" altLang="zh-TW" dirty="0"/>
              <a:t>For defensive team, there are five trajectories at the same time. </a:t>
            </a:r>
          </a:p>
          <a:p>
            <a:r>
              <a:rPr lang="en-US" altLang="zh-TW" dirty="0"/>
              <a:t>For offensive team, there are also five trajectories too.</a:t>
            </a:r>
            <a:endParaRPr lang="zh-TW" altLang="en-US" dirty="0"/>
          </a:p>
        </p:txBody>
      </p:sp>
    </p:spTree>
    <p:extLst>
      <p:ext uri="{BB962C8B-B14F-4D97-AF65-F5344CB8AC3E}">
        <p14:creationId xmlns:p14="http://schemas.microsoft.com/office/powerpoint/2010/main" val="326039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FABF21-169F-4A61-9156-510CF4A658BF}"/>
              </a:ext>
            </a:extLst>
          </p:cNvPr>
          <p:cNvSpPr>
            <a:spLocks noGrp="1"/>
          </p:cNvSpPr>
          <p:nvPr>
            <p:ph type="title"/>
          </p:nvPr>
        </p:nvSpPr>
        <p:spPr/>
        <p:txBody>
          <a:bodyPr/>
          <a:lstStyle/>
          <a:p>
            <a:r>
              <a:rPr lang="en-US" altLang="zh-TW" dirty="0"/>
              <a:t>An Interesting Game</a:t>
            </a:r>
            <a:endParaRPr lang="zh-TW" altLang="en-US" dirty="0"/>
          </a:p>
        </p:txBody>
      </p:sp>
      <p:sp>
        <p:nvSpPr>
          <p:cNvPr id="3" name="內容版面配置區 2">
            <a:extLst>
              <a:ext uri="{FF2B5EF4-FFF2-40B4-BE49-F238E27FC236}">
                <a16:creationId xmlns:a16="http://schemas.microsoft.com/office/drawing/2014/main" id="{14586B92-682D-4D54-A064-3412A6A52AFA}"/>
              </a:ext>
            </a:extLst>
          </p:cNvPr>
          <p:cNvSpPr>
            <a:spLocks noGrp="1"/>
          </p:cNvSpPr>
          <p:nvPr>
            <p:ph idx="1"/>
          </p:nvPr>
        </p:nvSpPr>
        <p:spPr/>
        <p:txBody>
          <a:bodyPr/>
          <a:lstStyle/>
          <a:p>
            <a:r>
              <a:rPr lang="en-US" altLang="zh-TW" dirty="0"/>
              <a:t>My HS team lost to a top team by 30 points.</a:t>
            </a:r>
          </a:p>
          <a:p>
            <a:r>
              <a:rPr lang="en-US" altLang="zh-TW" dirty="0"/>
              <a:t>My team was at a disadvantage in terms of height and skill. </a:t>
            </a:r>
          </a:p>
          <a:p>
            <a:r>
              <a:rPr lang="en-US" altLang="zh-TW" dirty="0"/>
              <a:t>By only changing the defensive strategy, my team beat the same rival team by 30 points. </a:t>
            </a:r>
            <a:endParaRPr lang="zh-TW" altLang="en-US" dirty="0"/>
          </a:p>
        </p:txBody>
      </p:sp>
    </p:spTree>
    <p:extLst>
      <p:ext uri="{BB962C8B-B14F-4D97-AF65-F5344CB8AC3E}">
        <p14:creationId xmlns:p14="http://schemas.microsoft.com/office/powerpoint/2010/main" val="88153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164D50-823D-4BAE-B08E-77648A243236}"/>
              </a:ext>
            </a:extLst>
          </p:cNvPr>
          <p:cNvSpPr>
            <a:spLocks noGrp="1"/>
          </p:cNvSpPr>
          <p:nvPr>
            <p:ph type="title"/>
          </p:nvPr>
        </p:nvSpPr>
        <p:spPr/>
        <p:txBody>
          <a:bodyPr/>
          <a:lstStyle/>
          <a:p>
            <a:r>
              <a:rPr lang="en-US" altLang="zh-TW" dirty="0"/>
              <a:t>Data Science in Sports</a:t>
            </a:r>
            <a:endParaRPr lang="zh-TW" altLang="en-US" dirty="0"/>
          </a:p>
        </p:txBody>
      </p:sp>
      <p:sp>
        <p:nvSpPr>
          <p:cNvPr id="3" name="內容版面配置區 2">
            <a:extLst>
              <a:ext uri="{FF2B5EF4-FFF2-40B4-BE49-F238E27FC236}">
                <a16:creationId xmlns:a16="http://schemas.microsoft.com/office/drawing/2014/main" id="{4DD84BF3-EC81-44F7-B26C-CBD1D9B9A509}"/>
              </a:ext>
            </a:extLst>
          </p:cNvPr>
          <p:cNvSpPr>
            <a:spLocks noGrp="1"/>
          </p:cNvSpPr>
          <p:nvPr>
            <p:ph idx="1"/>
          </p:nvPr>
        </p:nvSpPr>
        <p:spPr/>
        <p:txBody>
          <a:bodyPr/>
          <a:lstStyle/>
          <a:p>
            <a:r>
              <a:rPr lang="en-US" altLang="zh-TW" dirty="0"/>
              <a:t>Moneyball – recognized underestimated players with high performance through advanced statistics analysis.</a:t>
            </a:r>
          </a:p>
          <a:p>
            <a:endParaRPr lang="en-US" altLang="zh-TW" dirty="0"/>
          </a:p>
          <a:p>
            <a:r>
              <a:rPr lang="en-US" altLang="zh-TW" dirty="0"/>
              <a:t>Different strategies can significantly influence sports such as baseball and basketball. </a:t>
            </a:r>
            <a:endParaRPr lang="zh-TW" altLang="en-US" dirty="0"/>
          </a:p>
        </p:txBody>
      </p:sp>
    </p:spTree>
    <p:extLst>
      <p:ext uri="{BB962C8B-B14F-4D97-AF65-F5344CB8AC3E}">
        <p14:creationId xmlns:p14="http://schemas.microsoft.com/office/powerpoint/2010/main" val="3012487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8BD55C-6E7B-431A-8B82-6EEE040DC5CA}"/>
              </a:ext>
            </a:extLst>
          </p:cNvPr>
          <p:cNvSpPr>
            <a:spLocks noGrp="1"/>
          </p:cNvSpPr>
          <p:nvPr>
            <p:ph type="title"/>
          </p:nvPr>
        </p:nvSpPr>
        <p:spPr/>
        <p:txBody>
          <a:bodyPr/>
          <a:lstStyle/>
          <a:p>
            <a:r>
              <a:rPr lang="en-US" altLang="zh-TW" dirty="0"/>
              <a:t>The Research about Basketball</a:t>
            </a:r>
            <a:endParaRPr lang="zh-TW" altLang="en-US" dirty="0"/>
          </a:p>
        </p:txBody>
      </p:sp>
      <p:sp>
        <p:nvSpPr>
          <p:cNvPr id="3" name="內容版面配置區 2">
            <a:extLst>
              <a:ext uri="{FF2B5EF4-FFF2-40B4-BE49-F238E27FC236}">
                <a16:creationId xmlns:a16="http://schemas.microsoft.com/office/drawing/2014/main" id="{36EDEFF6-72BA-4E94-9217-257CF6C556D7}"/>
              </a:ext>
            </a:extLst>
          </p:cNvPr>
          <p:cNvSpPr>
            <a:spLocks noGrp="1"/>
          </p:cNvSpPr>
          <p:nvPr>
            <p:ph idx="1"/>
          </p:nvPr>
        </p:nvSpPr>
        <p:spPr/>
        <p:txBody>
          <a:bodyPr>
            <a:normAutofit fontScale="92500" lnSpcReduction="10000"/>
          </a:bodyPr>
          <a:lstStyle/>
          <a:p>
            <a:r>
              <a:rPr lang="en-US" altLang="zh-TW" dirty="0"/>
              <a:t>“The benefits of forcing offensive basketball players to their weak side” (Bartholomew &amp; Collier, 2012)</a:t>
            </a:r>
          </a:p>
          <a:p>
            <a:endParaRPr lang="en-US" altLang="zh-TW" dirty="0"/>
          </a:p>
          <a:p>
            <a:r>
              <a:rPr lang="en-US" altLang="zh-TW" dirty="0"/>
              <a:t>“Analysis of offensive tactics of basketball games using link prediction” (Zhang, Hu, &amp; Liao, 2013)</a:t>
            </a:r>
          </a:p>
          <a:p>
            <a:endParaRPr lang="en-US" altLang="zh-TW" dirty="0"/>
          </a:p>
          <a:p>
            <a:r>
              <a:rPr lang="en-US" altLang="zh-TW" dirty="0"/>
              <a:t>“</a:t>
            </a:r>
            <a:r>
              <a:rPr lang="en-US" altLang="zh-TW" dirty="0" err="1"/>
              <a:t>Spatio</a:t>
            </a:r>
            <a:r>
              <a:rPr lang="en-US" altLang="zh-TW" dirty="0"/>
              <a:t>-temporal learning of basketball offensive strategies” (Chen, Liu, Wang, Chu, Tang, &amp; Liao, 2015)</a:t>
            </a:r>
            <a:endParaRPr lang="zh-TW" altLang="en-US" dirty="0"/>
          </a:p>
        </p:txBody>
      </p:sp>
    </p:spTree>
    <p:extLst>
      <p:ext uri="{BB962C8B-B14F-4D97-AF65-F5344CB8AC3E}">
        <p14:creationId xmlns:p14="http://schemas.microsoft.com/office/powerpoint/2010/main" val="3703157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C3F5A1-7567-4279-8C47-B40B69E0E7FF}"/>
              </a:ext>
            </a:extLst>
          </p:cNvPr>
          <p:cNvSpPr>
            <a:spLocks noGrp="1"/>
          </p:cNvSpPr>
          <p:nvPr>
            <p:ph type="title"/>
          </p:nvPr>
        </p:nvSpPr>
        <p:spPr/>
        <p:txBody>
          <a:bodyPr/>
          <a:lstStyle/>
          <a:p>
            <a:r>
              <a:rPr lang="en-US" altLang="zh-TW" dirty="0"/>
              <a:t>Forcing to Weak Side</a:t>
            </a:r>
            <a:endParaRPr lang="zh-TW" altLang="en-US" dirty="0"/>
          </a:p>
        </p:txBody>
      </p:sp>
      <p:sp>
        <p:nvSpPr>
          <p:cNvPr id="3" name="內容版面配置區 2">
            <a:extLst>
              <a:ext uri="{FF2B5EF4-FFF2-40B4-BE49-F238E27FC236}">
                <a16:creationId xmlns:a16="http://schemas.microsoft.com/office/drawing/2014/main" id="{323634E7-EC9C-4E82-8CDB-C5555EC53B24}"/>
              </a:ext>
            </a:extLst>
          </p:cNvPr>
          <p:cNvSpPr>
            <a:spLocks noGrp="1"/>
          </p:cNvSpPr>
          <p:nvPr>
            <p:ph idx="1"/>
          </p:nvPr>
        </p:nvSpPr>
        <p:spPr/>
        <p:txBody>
          <a:bodyPr>
            <a:normAutofit lnSpcReduction="10000"/>
          </a:bodyPr>
          <a:lstStyle/>
          <a:p>
            <a:r>
              <a:rPr lang="en-US" altLang="zh-TW" dirty="0"/>
              <a:t>“Defense wins championships”</a:t>
            </a:r>
          </a:p>
          <a:p>
            <a:r>
              <a:rPr lang="en-US" altLang="zh-TW" dirty="0"/>
              <a:t>What benefits come from defensive players forcing offensive players to use their weak sides?</a:t>
            </a:r>
          </a:p>
          <a:p>
            <a:r>
              <a:rPr lang="en-US" altLang="zh-TW" dirty="0"/>
              <a:t>The goal is to fight with the offensive players and make them have lower total points.</a:t>
            </a:r>
          </a:p>
          <a:p>
            <a:r>
              <a:rPr lang="en-US" altLang="zh-TW" dirty="0"/>
              <a:t>Analyzes the relationship among “Weak Side (WS)”, “Strong Side (SS)”, some defensive indicators, and some offensive indicators.</a:t>
            </a:r>
            <a:endParaRPr lang="zh-TW" altLang="en-US" dirty="0"/>
          </a:p>
        </p:txBody>
      </p:sp>
    </p:spTree>
    <p:extLst>
      <p:ext uri="{BB962C8B-B14F-4D97-AF65-F5344CB8AC3E}">
        <p14:creationId xmlns:p14="http://schemas.microsoft.com/office/powerpoint/2010/main" val="231958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EA306F-5A56-4810-996A-A59923ADA54F}"/>
              </a:ext>
            </a:extLst>
          </p:cNvPr>
          <p:cNvSpPr>
            <a:spLocks noGrp="1"/>
          </p:cNvSpPr>
          <p:nvPr>
            <p:ph type="title"/>
          </p:nvPr>
        </p:nvSpPr>
        <p:spPr/>
        <p:txBody>
          <a:bodyPr/>
          <a:lstStyle/>
          <a:p>
            <a:r>
              <a:rPr lang="en-US" altLang="zh-TW" dirty="0"/>
              <a:t>Settings </a:t>
            </a:r>
            <a:endParaRPr lang="zh-TW" altLang="en-US" dirty="0"/>
          </a:p>
        </p:txBody>
      </p:sp>
      <p:sp>
        <p:nvSpPr>
          <p:cNvPr id="3" name="內容版面配置區 2">
            <a:extLst>
              <a:ext uri="{FF2B5EF4-FFF2-40B4-BE49-F238E27FC236}">
                <a16:creationId xmlns:a16="http://schemas.microsoft.com/office/drawing/2014/main" id="{F53FA664-470E-45BD-9E25-A5ADB99369A7}"/>
              </a:ext>
            </a:extLst>
          </p:cNvPr>
          <p:cNvSpPr>
            <a:spLocks noGrp="1"/>
          </p:cNvSpPr>
          <p:nvPr>
            <p:ph idx="1"/>
          </p:nvPr>
        </p:nvSpPr>
        <p:spPr/>
        <p:txBody>
          <a:bodyPr/>
          <a:lstStyle/>
          <a:p>
            <a:r>
              <a:rPr lang="en-US" altLang="zh-TW" dirty="0"/>
              <a:t>Uses digital recording software, Gamebreaker, to collect the performance data by player and by team</a:t>
            </a:r>
          </a:p>
          <a:p>
            <a:r>
              <a:rPr lang="en-US" altLang="zh-TW" dirty="0"/>
              <a:t>Data comes from NCAA Division I and II</a:t>
            </a:r>
          </a:p>
          <a:p>
            <a:r>
              <a:rPr lang="en-US" altLang="zh-TW" dirty="0"/>
              <a:t>Players typically depend on their strong sides </a:t>
            </a:r>
          </a:p>
          <a:p>
            <a:r>
              <a:rPr lang="en-US" altLang="zh-TW" dirty="0"/>
              <a:t>Players have higher performance with their strong sides than with their weak sides</a:t>
            </a:r>
            <a:endParaRPr lang="zh-TW" altLang="en-US" dirty="0"/>
          </a:p>
        </p:txBody>
      </p:sp>
    </p:spTree>
    <p:extLst>
      <p:ext uri="{BB962C8B-B14F-4D97-AF65-F5344CB8AC3E}">
        <p14:creationId xmlns:p14="http://schemas.microsoft.com/office/powerpoint/2010/main" val="361854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A8B8A6-0106-4639-9431-77703DC99F7F}"/>
              </a:ext>
            </a:extLst>
          </p:cNvPr>
          <p:cNvSpPr>
            <a:spLocks noGrp="1"/>
          </p:cNvSpPr>
          <p:nvPr>
            <p:ph type="title"/>
          </p:nvPr>
        </p:nvSpPr>
        <p:spPr/>
        <p:txBody>
          <a:bodyPr vert="horz" lIns="91440" tIns="45720" rIns="91440" bIns="45720" rtlCol="0" anchor="ctr">
            <a:normAutofit/>
          </a:bodyPr>
          <a:lstStyle/>
          <a:p>
            <a:pPr algn="r"/>
            <a:r>
              <a:rPr lang="en-US" altLang="zh-TW" sz="3600" dirty="0">
                <a:solidFill>
                  <a:srgbClr val="FE9202"/>
                </a:solidFill>
                <a:effectLst>
                  <a:outerShdw blurRad="50800" dist="38100" dir="2700000" algn="tl" rotWithShape="0">
                    <a:prstClr val="black">
                      <a:alpha val="40000"/>
                    </a:prstClr>
                  </a:outerShdw>
                </a:effectLst>
              </a:rPr>
              <a:t>Analysis of Correlation (1/3)</a:t>
            </a:r>
            <a:endParaRPr lang="zh-TW" altLang="en-US" sz="3600" dirty="0">
              <a:solidFill>
                <a:srgbClr val="FE9202"/>
              </a:solidFill>
              <a:effectLst>
                <a:outerShdw blurRad="50800" dist="38100" dir="2700000" algn="tl" rotWithShape="0">
                  <a:prstClr val="black">
                    <a:alpha val="40000"/>
                  </a:prstClr>
                </a:outerShdw>
              </a:effectLst>
            </a:endParaRPr>
          </a:p>
        </p:txBody>
      </p:sp>
      <p:sp>
        <p:nvSpPr>
          <p:cNvPr id="5" name="內容版面配置區 4">
            <a:extLst>
              <a:ext uri="{FF2B5EF4-FFF2-40B4-BE49-F238E27FC236}">
                <a16:creationId xmlns:a16="http://schemas.microsoft.com/office/drawing/2014/main" id="{03B4A0F4-89C0-48FE-9804-1AAEDDFBE999}"/>
              </a:ext>
            </a:extLst>
          </p:cNvPr>
          <p:cNvSpPr>
            <a:spLocks noGrp="1"/>
          </p:cNvSpPr>
          <p:nvPr>
            <p:ph sz="half" idx="1"/>
          </p:nvPr>
        </p:nvSpPr>
        <p:spPr/>
        <p:txBody>
          <a:bodyPr>
            <a:normAutofit/>
          </a:bodyPr>
          <a:lstStyle/>
          <a:p>
            <a:endParaRPr lang="zh-TW" altLang="en-US" dirty="0"/>
          </a:p>
        </p:txBody>
      </p:sp>
      <p:sp>
        <p:nvSpPr>
          <p:cNvPr id="6" name="內容版面配置區 5">
            <a:extLst>
              <a:ext uri="{FF2B5EF4-FFF2-40B4-BE49-F238E27FC236}">
                <a16:creationId xmlns:a16="http://schemas.microsoft.com/office/drawing/2014/main" id="{4F604D38-A7BE-4484-A6AB-7317F37CAAA8}"/>
              </a:ext>
            </a:extLst>
          </p:cNvPr>
          <p:cNvSpPr>
            <a:spLocks noGrp="1"/>
          </p:cNvSpPr>
          <p:nvPr>
            <p:ph sz="half" idx="2"/>
          </p:nvPr>
        </p:nvSpPr>
        <p:spPr/>
        <p:txBody>
          <a:bodyPr>
            <a:noAutofit/>
          </a:bodyPr>
          <a:lstStyle/>
          <a:p>
            <a:r>
              <a:rPr lang="en-US" altLang="zh-TW" sz="2000" dirty="0"/>
              <a:t>The correlations among </a:t>
            </a:r>
            <a:r>
              <a:rPr lang="en-US" altLang="zh-TW" sz="2000" dirty="0">
                <a:highlight>
                  <a:srgbClr val="5EEC3C"/>
                </a:highlight>
              </a:rPr>
              <a:t>WS</a:t>
            </a:r>
            <a:r>
              <a:rPr lang="en-US" altLang="zh-TW" sz="2000" u="sng" dirty="0">
                <a:uFill>
                  <a:solidFill>
                    <a:srgbClr val="5EEC3C"/>
                  </a:solidFill>
                </a:uFill>
              </a:rPr>
              <a:t>, TOP, FG%, and 3FG%</a:t>
            </a:r>
            <a:r>
              <a:rPr lang="en-US" altLang="zh-TW" sz="2000" dirty="0"/>
              <a:t> are higher than the correlations among </a:t>
            </a:r>
            <a:r>
              <a:rPr lang="en-US" altLang="zh-TW" sz="2000" dirty="0">
                <a:highlight>
                  <a:srgbClr val="FF0000"/>
                </a:highlight>
              </a:rPr>
              <a:t>SS</a:t>
            </a:r>
            <a:r>
              <a:rPr lang="en-US" altLang="zh-TW" sz="2000" u="sng" dirty="0">
                <a:uFill>
                  <a:solidFill>
                    <a:srgbClr val="FF0000"/>
                  </a:solidFill>
                </a:uFill>
              </a:rPr>
              <a:t>, TOP, FG%, and 3FG%</a:t>
            </a:r>
            <a:r>
              <a:rPr lang="en-US" altLang="zh-TW" sz="2000" dirty="0"/>
              <a:t>. </a:t>
            </a:r>
          </a:p>
          <a:p>
            <a:endParaRPr lang="en-US" altLang="zh-TW" sz="2000" dirty="0"/>
          </a:p>
          <a:p>
            <a:r>
              <a:rPr lang="en-US" altLang="zh-TW" sz="2000" dirty="0"/>
              <a:t>The correlations among </a:t>
            </a:r>
            <a:r>
              <a:rPr lang="en-US" altLang="zh-TW" sz="2000" u="sng" dirty="0">
                <a:highlight>
                  <a:srgbClr val="00AACC"/>
                </a:highlight>
                <a:uFill>
                  <a:solidFill>
                    <a:srgbClr val="00AACC"/>
                  </a:solidFill>
                </a:uFill>
              </a:rPr>
              <a:t>DR</a:t>
            </a:r>
            <a:r>
              <a:rPr lang="en-US" altLang="zh-TW" sz="2000" u="sng" dirty="0">
                <a:uFill>
                  <a:solidFill>
                    <a:srgbClr val="00AACC"/>
                  </a:solidFill>
                </a:uFill>
              </a:rPr>
              <a:t>, TOP, FG%, and 3FG%</a:t>
            </a:r>
            <a:r>
              <a:rPr lang="en-US" altLang="zh-TW" sz="2000" dirty="0"/>
              <a:t> are negative.</a:t>
            </a:r>
            <a:endParaRPr lang="zh-TW" altLang="zh-TW" sz="2000" dirty="0"/>
          </a:p>
        </p:txBody>
      </p:sp>
      <p:pic>
        <p:nvPicPr>
          <p:cNvPr id="7" name="圖片 6">
            <a:extLst>
              <a:ext uri="{FF2B5EF4-FFF2-40B4-BE49-F238E27FC236}">
                <a16:creationId xmlns:a16="http://schemas.microsoft.com/office/drawing/2014/main" id="{64C46FB5-D5BB-4BDB-9CE8-9AEFE883516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100" y="2190955"/>
            <a:ext cx="4076700" cy="1755140"/>
          </a:xfrm>
          <a:prstGeom prst="rect">
            <a:avLst/>
          </a:prstGeom>
          <a:noFill/>
          <a:ln>
            <a:noFill/>
          </a:ln>
        </p:spPr>
      </p:pic>
      <p:sp>
        <p:nvSpPr>
          <p:cNvPr id="8" name="矩形 7">
            <a:extLst>
              <a:ext uri="{FF2B5EF4-FFF2-40B4-BE49-F238E27FC236}">
                <a16:creationId xmlns:a16="http://schemas.microsoft.com/office/drawing/2014/main" id="{6CC69A9A-0241-44CF-944C-BAE13E920A97}"/>
              </a:ext>
            </a:extLst>
          </p:cNvPr>
          <p:cNvSpPr/>
          <p:nvPr/>
        </p:nvSpPr>
        <p:spPr>
          <a:xfrm>
            <a:off x="1871136" y="3128850"/>
            <a:ext cx="670727" cy="1262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7B861D0A-6822-45AB-B9FB-7EB7051174AA}"/>
              </a:ext>
            </a:extLst>
          </p:cNvPr>
          <p:cNvSpPr/>
          <p:nvPr/>
        </p:nvSpPr>
        <p:spPr>
          <a:xfrm>
            <a:off x="1871128" y="2977472"/>
            <a:ext cx="670727" cy="138823"/>
          </a:xfrm>
          <a:prstGeom prst="rect">
            <a:avLst/>
          </a:prstGeom>
          <a:noFill/>
          <a:ln>
            <a:solidFill>
              <a:srgbClr val="5EE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0" name="矩形 9">
            <a:extLst>
              <a:ext uri="{FF2B5EF4-FFF2-40B4-BE49-F238E27FC236}">
                <a16:creationId xmlns:a16="http://schemas.microsoft.com/office/drawing/2014/main" id="{C36DC792-2B9D-4199-A35B-7F7B59C176A5}"/>
              </a:ext>
            </a:extLst>
          </p:cNvPr>
          <p:cNvSpPr/>
          <p:nvPr/>
        </p:nvSpPr>
        <p:spPr>
          <a:xfrm>
            <a:off x="1837403" y="3767499"/>
            <a:ext cx="737800" cy="12620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43770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TotalTime>
  <Words>1062</Words>
  <Application>Microsoft Office PowerPoint</Application>
  <PresentationFormat>如螢幕大小 (16:9)</PresentationFormat>
  <Paragraphs>102</Paragraphs>
  <Slides>26</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26</vt:i4>
      </vt:variant>
    </vt:vector>
  </HeadingPairs>
  <TitlesOfParts>
    <vt:vector size="32" baseType="lpstr">
      <vt:lpstr>新細明體</vt:lpstr>
      <vt:lpstr>Arial</vt:lpstr>
      <vt:lpstr>Calibri</vt:lpstr>
      <vt:lpstr>Cambria Math</vt:lpstr>
      <vt:lpstr>Times New Roman</vt:lpstr>
      <vt:lpstr>Office Theme</vt:lpstr>
      <vt:lpstr> Chun-Chi Huang Mar. 19, 2018 </vt:lpstr>
      <vt:lpstr>My Favorite Sport - Basketball</vt:lpstr>
      <vt:lpstr>Introduction of Basketball</vt:lpstr>
      <vt:lpstr>An Interesting Game</vt:lpstr>
      <vt:lpstr>Data Science in Sports</vt:lpstr>
      <vt:lpstr>The Research about Basketball</vt:lpstr>
      <vt:lpstr>Forcing to Weak Side</vt:lpstr>
      <vt:lpstr>Settings </vt:lpstr>
      <vt:lpstr>Analysis of Correlation (1/3)</vt:lpstr>
      <vt:lpstr>Analysis of Correlation (2/3)</vt:lpstr>
      <vt:lpstr>Analysis of Correlation (3/3)</vt:lpstr>
      <vt:lpstr>Using Link Prediction in Basketball Games </vt:lpstr>
      <vt:lpstr>Steps of Finding the Critical Links </vt:lpstr>
      <vt:lpstr>Offensive Chains</vt:lpstr>
      <vt:lpstr>BA Graph of the Offensive Chains</vt:lpstr>
      <vt:lpstr>Constructs a Basketball Analysis Graph </vt:lpstr>
      <vt:lpstr>Introduces link prediction (Katz Index)</vt:lpstr>
      <vt:lpstr>Applying to A Real NBA Game</vt:lpstr>
      <vt:lpstr>Spatio-temporal learning Mode</vt:lpstr>
      <vt:lpstr>Flowchart of Learning Mode</vt:lpstr>
      <vt:lpstr>Relationships among Different Clusters</vt:lpstr>
      <vt:lpstr>Result of this Learning Model</vt:lpstr>
      <vt:lpstr>Conclusion</vt:lpstr>
      <vt:lpstr>References</vt:lpstr>
      <vt:lpstr>PowerPoint 簡報</vt:lpstr>
      <vt:lpstr>PowerPoint 簡報</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Chun-Chi</dc:creator>
  <cp:lastModifiedBy>黃竣吉</cp:lastModifiedBy>
  <cp:revision>175</cp:revision>
  <dcterms:created xsi:type="dcterms:W3CDTF">2013-08-21T19:17:07Z</dcterms:created>
  <dcterms:modified xsi:type="dcterms:W3CDTF">2018-03-22T15:57:44Z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v-jorpen@microsoft.com</vt:lpwstr>
  </property>
  <property fmtid="{D5CDD505-2E9C-101B-9397-08002B2CF9AE}" pid="5" name="MSIP_Label_f42aa342-8706-4288-bd11-ebb85995028c_SetDate">
    <vt:lpwstr>2018-03-14T01:19:48.7003715Z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