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35180-7475-45FA-843B-74E9E5E8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CD6691-62AA-4D2D-B7EA-AAE33E65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C7E9C5-70B5-48F3-8E23-EB706EFA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3CAB2C-D593-4DBB-9F4A-FBC487F2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F7C23-BF6F-4FAD-B4F0-96E5777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F123E-21A9-468B-A2CC-BB7DC6F0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088429-E87E-4DE5-BA98-0A30A385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D8BF6F-80C5-4615-B09F-C1C561B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2F5BC4-4D09-46F3-82F8-99C4FAE7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A130BF-CF9A-4E86-8DA1-484C01DE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2E46F1-E459-4EC2-A3F7-31ED4D11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67E592-BF94-4B1D-ADBF-A66BA536B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ABB01-27F2-47A7-966E-18E1D26F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5241B-F80B-4F2D-A5AF-BEC550A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ADF80-25F2-4A25-99CB-9F66A6C1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93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2AB9C-7B40-4CC9-9991-7A4DCEA7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53309-4741-44A0-BA5C-69D131E9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2DFD44-85D0-4618-8211-F6C0E792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EE08E8-D9E4-43B9-82E4-D511ECB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75147F-D7E8-48AD-A198-51BC8062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14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EB9CE-0B2E-4D9B-AE20-5BDBC6D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108F17-AD8B-460B-8E54-C0AC42E6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CAB60-1E22-4029-9DD7-2F7F88F8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E9CD48-8D81-49F5-B5CC-4DC40BD6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2668D-8B0F-4250-9EAC-85C7CCD5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7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B10BD-E617-40E6-8E7D-A58735C9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F1F51-8B9B-4985-A48B-E520EDEF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AEBD78-B5CA-4619-985D-3973C175D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746548-0FA2-4756-A3C7-8CF54F16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EEA323-300C-4284-9293-F57A4DA5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13E0F-8CD7-49F9-8471-505C3A37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57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66739-ADFB-4216-AA0E-C92D4370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8BC632-1C27-4339-9D91-9DBBDCF8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99A9E3-E735-44E6-8FDD-24FB1806F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53C2E8-80DA-4738-9581-EB774DE1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8F21AF-87A1-4028-957C-48F245A3D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1790F5-B9D0-4CCC-8797-FF6469C6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266EA3-F482-4210-A48B-EA0F212F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3CF887-EB22-4701-8C73-8AB866E2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C2513-3F57-4257-8132-8A90118B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C40415-09AB-493C-AA9D-896347CA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FD4274-20F1-46FB-9330-3F1D6EB8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EFDF86-4346-48E9-A36C-E3215938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6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870342-848D-4D0E-9777-EF93E92D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648C8E-D83F-4370-8280-75AA22E5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C7AB4C-E8F7-4FF5-80E8-B72DC36F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4B14C-251B-439B-985E-09D544E2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1DF1C-6D1A-47DC-A40D-3FD4EABE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C455C2-A292-4378-AAE2-5035D333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7A675C-48FB-411E-B505-10E0264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FBD890-725F-4F39-8C1A-5FB88745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442943-BF27-4917-945D-59A34488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71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A7561-2B97-4EFD-84B9-09FFDE1C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297B33-C9B2-4367-BC02-7750E1CAF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2A62FB-FF10-4CBF-B62D-A32E4EA53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260A40-21AC-45A1-815A-73AAF7B5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A6BA6D-977E-446E-BDB3-DB746DC1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344D0-19A1-4D55-9573-431C55CC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53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144D9E-446F-46C2-9D6A-D92082C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6B7B1D-2DE5-443F-90EF-2020EFF6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85FD97-1139-4A65-A00E-7572347D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C84D-F1C2-4074-B74C-492A5AFFF23F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174AA-1E86-41D6-82DA-559C877F8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F615D-9578-4F9F-BFA9-76B7E3C53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0756-7910-4FA8-9285-3A769BDD9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A0E65-BF6B-4369-B61B-D8B6CE478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Image Processing Services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8A41BD-D9EC-451E-9AF6-D9508C223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Chun-Chi Huang</a:t>
            </a:r>
          </a:p>
          <a:p>
            <a:r>
              <a:rPr lang="en-US" altLang="zh-TW" dirty="0"/>
              <a:t>06/12/2018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3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2792-A617-4A2A-814E-1629C7C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Thumbnail</a:t>
            </a:r>
            <a:endParaRPr lang="zh-TW" altLang="en-US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67B8CC9C-6DDC-4810-AB25-79FEB93DF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378342"/>
              </p:ext>
            </p:extLst>
          </p:nvPr>
        </p:nvGraphicFramePr>
        <p:xfrm>
          <a:off x="838200" y="1825625"/>
          <a:ext cx="5242090" cy="3307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119684266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12058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/thumbnail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1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Method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POST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Content-Type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application/json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 Params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Success Response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200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uploadURL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]",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altLang="zh-TW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expirationDate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":"[date]"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726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E77FAAD-58EC-4271-950A-CA9600B1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95014"/>
              </p:ext>
            </p:extLst>
          </p:nvPr>
        </p:nvGraphicFramePr>
        <p:xfrm>
          <a:off x="6494277" y="1825625"/>
          <a:ext cx="5242090" cy="2809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426740785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424737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Error Response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400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"error":"[string]"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35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Sample Code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"http:// www.imageprocessing.com/api/thumbnail";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data = null;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result = await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httpClient.PostAsync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data.AsJson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3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2792-A617-4A2A-814E-1629C7C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Batch</a:t>
            </a:r>
            <a:endParaRPr lang="zh-TW" altLang="en-US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67B8CC9C-6DDC-4810-AB25-79FEB93DF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009580"/>
              </p:ext>
            </p:extLst>
          </p:nvPr>
        </p:nvGraphicFramePr>
        <p:xfrm>
          <a:off x="838200" y="1825625"/>
          <a:ext cx="5242090" cy="4038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119684266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12058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/batch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1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Method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POST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Content-Type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application/json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 Params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Ex: Do flip vertically first and then Rotate right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"opName1":"flip",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"opSetting1":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{"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direction":"vertical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"},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"opName2":"rotate",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"opSetting2":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{"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orientation":"right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4588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E77FAAD-58EC-4271-950A-CA9600B1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19336"/>
              </p:ext>
            </p:extLst>
          </p:nvPr>
        </p:nvGraphicFramePr>
        <p:xfrm>
          <a:off x="6494277" y="1825625"/>
          <a:ext cx="5242090" cy="47599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426740785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424737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Success Response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200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uploadURL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]",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altLang="zh-TW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expirationDate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":"[date]"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18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Error Response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400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"error":"[string]"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35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Sample Code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"http:// www.imageprocessing.com/api/thumbnail";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data = new {"opName1":"flip", "opSetting1":{"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direction":"vertical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"}, "opName2":"rotate","opSetting2":{"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orientation":"right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"}};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result = await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httpClient.PostAsync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data.AsJson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3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2792-A617-4A2A-814E-1629C7C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Tasks</a:t>
            </a:r>
            <a:endParaRPr lang="zh-TW" altLang="en-US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67B8CC9C-6DDC-4810-AB25-79FEB93DF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142111"/>
              </p:ext>
            </p:extLst>
          </p:nvPr>
        </p:nvGraphicFramePr>
        <p:xfrm>
          <a:off x="838200" y="1825625"/>
          <a:ext cx="5242090" cy="4770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119684266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12058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/tasks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1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Method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PUT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Content-Type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Image/jpeg or Image/bmp or Image/PNG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 Params</a:t>
                      </a:r>
                      <a:endParaRPr lang="zh-TW" altLang="en-US" sz="1600" ker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GUID</a:t>
                      </a:r>
                      <a:endParaRPr lang="zh-TW" altLang="en-US" sz="16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77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 Params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Image file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Success Response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200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uploadURL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]",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altLang="zh-TW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expirationDate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":"[date]"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Error Response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400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"error":"[string]"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91716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E77FAAD-58EC-4271-950A-CA9600B1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54568"/>
              </p:ext>
            </p:extLst>
          </p:nvPr>
        </p:nvGraphicFramePr>
        <p:xfrm>
          <a:off x="6494277" y="1825625"/>
          <a:ext cx="5242090" cy="4211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426740785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424737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0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Sample Code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myImageFile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await Windows.Storage.ApplicationData.Current.LocalFolder.GetFileAsync(“c://test.jpeg”);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2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byte[]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fileBytes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using (var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fileStream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await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myImageFile.OpenStreamForReadAsync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binaryReader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BinaryReader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fileStream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fileBytes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binaryReader.ReadBytes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((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fileStream.Length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2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using(var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apiUri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Uri("http:// www.imageprocessing.com/api/tasks?guid= da834336-025e-4cc2-977c-242d5f2c4b88");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imageBinaryContent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ByteArrayContent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fileBytes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result = await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httpClient.PutAsync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apiUri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, (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HttpContent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imageBinaryContent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452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986CE61-37B1-422E-8238-ACA2CBBEE18E}"/>
              </a:ext>
            </a:extLst>
          </p:cNvPr>
          <p:cNvSpPr txBox="1"/>
          <p:nvPr/>
        </p:nvSpPr>
        <p:spPr>
          <a:xfrm>
            <a:off x="6494277" y="6169891"/>
            <a:ext cx="52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Maximum size of the image is 5MB.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6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71F5A-4E26-47D6-B812-A5D1960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Protocol</a:t>
            </a:r>
            <a:endParaRPr lang="zh-TW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1E63D1-0302-49B5-9A60-D4CFD151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226" y="1517714"/>
            <a:ext cx="174871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2492B86A-DE9C-4F1C-AC6F-2C3CD0A0D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86040"/>
              </p:ext>
            </p:extLst>
          </p:nvPr>
        </p:nvGraphicFramePr>
        <p:xfrm>
          <a:off x="1838227" y="1517715"/>
          <a:ext cx="8210746" cy="51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9925235" imgH="6257925" progId="Visio.Drawing.15">
                  <p:embed/>
                </p:oleObj>
              </mc:Choice>
              <mc:Fallback>
                <p:oleObj name="Visio" r:id="rId3" imgW="9925235" imgH="62579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227" y="1517715"/>
                        <a:ext cx="8210746" cy="51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23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9B384-8C8D-441F-A68C-48D23440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Justification for this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CD720-4375-4E88-B325-C79870AF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Restful style</a:t>
            </a:r>
          </a:p>
          <a:p>
            <a:r>
              <a:rPr lang="en-US" altLang="zh-TW" dirty="0"/>
              <a:t>Only use Post and Put methods</a:t>
            </a:r>
          </a:p>
          <a:p>
            <a:r>
              <a:rPr lang="en-US" altLang="zh-TW" dirty="0"/>
              <a:t>Asynchronous calls</a:t>
            </a:r>
          </a:p>
          <a:p>
            <a:r>
              <a:rPr lang="en-US" altLang="zh-TW" dirty="0"/>
              <a:t>Model-View-Controller architecture pattern</a:t>
            </a:r>
          </a:p>
          <a:p>
            <a:r>
              <a:rPr lang="en-US" altLang="zh-TW" dirty="0"/>
              <a:t>Scalability </a:t>
            </a:r>
          </a:p>
          <a:p>
            <a:r>
              <a:rPr lang="en-US" altLang="zh-TW" dirty="0"/>
              <a:t>Dispatcher component</a:t>
            </a:r>
          </a:p>
          <a:p>
            <a:r>
              <a:rPr lang="en-US" altLang="zh-TW"/>
              <a:t>Management component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E7C45-7704-4DA9-9F7E-F3052FA3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7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201BA5-992E-4E62-8F49-B27B4C142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95AF143-E406-47D4-8591-0B36263C8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6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04806-6CA2-43AC-B2FE-BBE8483B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35DED-5710-489D-A5D3-3FF7E532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High-Level Architecture</a:t>
            </a:r>
          </a:p>
          <a:p>
            <a:r>
              <a:rPr lang="en-US" altLang="zh-TW" dirty="0"/>
              <a:t>Description of Components </a:t>
            </a:r>
          </a:p>
          <a:p>
            <a:r>
              <a:rPr lang="en-US" altLang="zh-TW" dirty="0"/>
              <a:t>Definition of APIs</a:t>
            </a:r>
          </a:p>
          <a:p>
            <a:r>
              <a:rPr lang="en-US" altLang="zh-TW" dirty="0"/>
              <a:t>Communication Protocol</a:t>
            </a:r>
          </a:p>
          <a:p>
            <a:r>
              <a:rPr lang="en-US" altLang="zh-TW" dirty="0"/>
              <a:t>Sample Code of APIs</a:t>
            </a:r>
          </a:p>
          <a:p>
            <a:r>
              <a:rPr lang="en-US" altLang="zh-TW" dirty="0"/>
              <a:t>Justification for this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29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877EF-6E63-4AE4-96C4-881B2A6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High-Level Architecture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E9251A-592D-4B45-AAC6-DD88D258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4" y="1505525"/>
            <a:ext cx="8747574" cy="50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6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B6BCA-1170-4F87-B227-79FBE810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of Components 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B229C8-9E52-4A34-81CD-4FF82853C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240777"/>
              </p:ext>
            </p:extLst>
          </p:nvPr>
        </p:nvGraphicFramePr>
        <p:xfrm>
          <a:off x="838200" y="1825625"/>
          <a:ext cx="10515600" cy="4953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184">
                  <a:extLst>
                    <a:ext uri="{9D8B030D-6E8A-4147-A177-3AD203B41FA5}">
                      <a16:colId xmlns:a16="http://schemas.microsoft.com/office/drawing/2014/main" val="4145205971"/>
                    </a:ext>
                  </a:extLst>
                </a:gridCol>
                <a:gridCol w="8827416">
                  <a:extLst>
                    <a:ext uri="{9D8B030D-6E8A-4147-A177-3AD203B41FA5}">
                      <a16:colId xmlns:a16="http://schemas.microsoft.com/office/drawing/2014/main" val="2291722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1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Clients can include several types of devices, such as laptops or other portable devices.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9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There are seven APIs,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“Flip”, “Rotate”, “Grayscale”, “Resize”, “Thumbnail, “Batch”, and “Tasks”.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3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server can have multiple machines and can provide several image-processing services for clients.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1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Dispatcher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dispatcher is not only the first component to deal with Http requests sent by clients but it also replies to the clients with Http responses 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1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management component controls the task list of the server. It uses a control table to track the tasks.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Mapping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API mapping component converts Http requests into the corresponding functions that are operating in the server.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controller can control all the computing units and optimize the usage of the computing units.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6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storage component is the temporary place to store the processed images and return an “</a:t>
                      </a:r>
                      <a:r>
                        <a:rPr lang="en-US" altLang="zh-TW" dirty="0" err="1"/>
                        <a:t>url</a:t>
                      </a:r>
                      <a:r>
                        <a:rPr lang="en-US" altLang="zh-TW" dirty="0"/>
                        <a:t>” address to the dispatcher.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0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E853B-2177-47C2-BCA6-5A595ADD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APIs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85732-39B0-47A8-A0A3-4E947DB8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- Flip</a:t>
            </a:r>
          </a:p>
          <a:p>
            <a:pPr marL="0" indent="0">
              <a:buNone/>
            </a:pPr>
            <a:r>
              <a:rPr lang="en-US" altLang="zh-TW" dirty="0"/>
              <a:t>- Rotate</a:t>
            </a:r>
          </a:p>
          <a:p>
            <a:pPr marL="0" indent="0">
              <a:buNone/>
            </a:pPr>
            <a:r>
              <a:rPr lang="en-US" altLang="zh-TW" dirty="0"/>
              <a:t>- Grayscale</a:t>
            </a:r>
          </a:p>
          <a:p>
            <a:pPr marL="0" indent="0">
              <a:buNone/>
            </a:pPr>
            <a:r>
              <a:rPr lang="en-US" altLang="zh-TW" dirty="0"/>
              <a:t>- Resize</a:t>
            </a:r>
          </a:p>
          <a:p>
            <a:pPr marL="0" indent="0">
              <a:buNone/>
            </a:pPr>
            <a:r>
              <a:rPr lang="en-US" altLang="zh-TW" dirty="0"/>
              <a:t>- Thumbnail</a:t>
            </a:r>
          </a:p>
          <a:p>
            <a:pPr marL="0" indent="0">
              <a:buNone/>
            </a:pPr>
            <a:r>
              <a:rPr lang="en-US" altLang="zh-TW" dirty="0"/>
              <a:t>- Batch</a:t>
            </a:r>
          </a:p>
          <a:p>
            <a:pPr>
              <a:buFontTx/>
              <a:buChar char="-"/>
            </a:pPr>
            <a:r>
              <a:rPr lang="en-US" altLang="zh-TW" dirty="0"/>
              <a:t>Tasks</a:t>
            </a:r>
          </a:p>
          <a:p>
            <a:pPr>
              <a:buFontTx/>
              <a:buChar char="-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API Root Endpoint: www.imageprocessing.com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97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2792-A617-4A2A-814E-1629C7C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Flip</a:t>
            </a:r>
            <a:endParaRPr lang="zh-TW" altLang="en-US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67B8CC9C-6DDC-4810-AB25-79FEB93DF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422216"/>
              </p:ext>
            </p:extLst>
          </p:nvPr>
        </p:nvGraphicFramePr>
        <p:xfrm>
          <a:off x="838200" y="1825625"/>
          <a:ext cx="5242090" cy="4038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119684266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12058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/flip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1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Method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POST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Content-Type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application/json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 Params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indent="15240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"direction":"[string]"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6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vertical or horizontal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Success Response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200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uploadURL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]",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expirationDate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":"[date]"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726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E77FAAD-58EC-4271-950A-CA9600B1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95299"/>
              </p:ext>
            </p:extLst>
          </p:nvPr>
        </p:nvGraphicFramePr>
        <p:xfrm>
          <a:off x="6494277" y="1825625"/>
          <a:ext cx="5242090" cy="2809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426740785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424737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Error Response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400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"error":"[string]"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35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Sample Code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();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"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http:// www.imageprocessing.com/api/flip";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data = new {"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direction":"vertical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"};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result = await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httpClient.PostAsync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data.AsJson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());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48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2792-A617-4A2A-814E-1629C7C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Rotate</a:t>
            </a:r>
            <a:endParaRPr lang="zh-TW" altLang="en-US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67B8CC9C-6DDC-4810-AB25-79FEB93DF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277590"/>
              </p:ext>
            </p:extLst>
          </p:nvPr>
        </p:nvGraphicFramePr>
        <p:xfrm>
          <a:off x="838200" y="1825625"/>
          <a:ext cx="5242090" cy="4038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119684266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12058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/rotate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1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Method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POST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Content-Type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application/json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 Params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indent="15240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"orientation":"[string]"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600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right or left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Success Response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200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uploadURL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]",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altLang="zh-TW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expirationDate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":"[date]"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726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E77FAAD-58EC-4271-950A-CA9600B1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20804"/>
              </p:ext>
            </p:extLst>
          </p:nvPr>
        </p:nvGraphicFramePr>
        <p:xfrm>
          <a:off x="6494277" y="1825625"/>
          <a:ext cx="5242090" cy="2809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426740785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424737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Error Response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400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"error":"[string]"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35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Sample Code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" http:// www.imageprocessing.com/api/rotate";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data = new {"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orientation":“right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"};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result = await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httpClient.PostAsync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data.AsJson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40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2792-A617-4A2A-814E-1629C7C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Grayscale</a:t>
            </a:r>
            <a:endParaRPr lang="zh-TW" altLang="en-US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67B8CC9C-6DDC-4810-AB25-79FEB93DF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49665"/>
              </p:ext>
            </p:extLst>
          </p:nvPr>
        </p:nvGraphicFramePr>
        <p:xfrm>
          <a:off x="838200" y="1825625"/>
          <a:ext cx="5242090" cy="3307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119684266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12058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/grayscale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1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Method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POST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Content-Type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application/json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 Params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Null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Success Response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200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uploadURL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]",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altLang="zh-TW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expirationDate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":"[date]"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726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E77FAAD-58EC-4271-950A-CA9600B1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55575"/>
              </p:ext>
            </p:extLst>
          </p:nvPr>
        </p:nvGraphicFramePr>
        <p:xfrm>
          <a:off x="6494277" y="1825625"/>
          <a:ext cx="5242090" cy="2809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426740785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424737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Error Response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400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"error":"[string]"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35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Sample Code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" http:// www.imageprocessing.com/api/grayscale";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data = null;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result = await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httpClient.PostAsync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data.AsJson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5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2792-A617-4A2A-814E-1629C7C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Resize</a:t>
            </a:r>
            <a:endParaRPr lang="zh-TW" altLang="en-US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67B8CC9C-6DDC-4810-AB25-79FEB93DF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531268"/>
              </p:ext>
            </p:extLst>
          </p:nvPr>
        </p:nvGraphicFramePr>
        <p:xfrm>
          <a:off x="838200" y="1825625"/>
          <a:ext cx="5242090" cy="42824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119684266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120589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/resize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1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Method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POST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Content-Type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application/json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84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 Params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"percent":"[integer]",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"width":"[integer]",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"height":"[integer]",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keepAspectRadio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]“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Success Response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200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uploadURL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]",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</a:t>
                      </a:r>
                      <a:r>
                        <a:rPr lang="en-US" altLang="zh-TW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expirationDate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":"[date]"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726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E77FAAD-58EC-4271-950A-CA9600B1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4226"/>
              </p:ext>
            </p:extLst>
          </p:nvPr>
        </p:nvGraphicFramePr>
        <p:xfrm>
          <a:off x="6494277" y="1825625"/>
          <a:ext cx="5242090" cy="2809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8880">
                  <a:extLst>
                    <a:ext uri="{9D8B030D-6E8A-4147-A177-3AD203B41FA5}">
                      <a16:colId xmlns:a16="http://schemas.microsoft.com/office/drawing/2014/main" val="4267407850"/>
                    </a:ext>
                  </a:extLst>
                </a:gridCol>
                <a:gridCol w="4223210">
                  <a:extLst>
                    <a:ext uri="{9D8B030D-6E8A-4147-A177-3AD203B41FA5}">
                      <a16:colId xmlns:a16="http://schemas.microsoft.com/office/drawing/2014/main" val="424737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Error Response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Code: 400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{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 "error":"[string]"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}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35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Sample Code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new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= " http:// www.imageprocessing.com/api/resize";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data = new {"width":“200","height":“200"};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var result = await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httpClient.PostAsync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data.AsJson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());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82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1147</Words>
  <Application>Microsoft Office PowerPoint</Application>
  <PresentationFormat>寬螢幕</PresentationFormat>
  <Paragraphs>291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Visio</vt:lpstr>
      <vt:lpstr>Image Processing Services</vt:lpstr>
      <vt:lpstr>Agenda</vt:lpstr>
      <vt:lpstr>High-Level Architecture</vt:lpstr>
      <vt:lpstr>Description of Components </vt:lpstr>
      <vt:lpstr>Definition of APIs</vt:lpstr>
      <vt:lpstr>Definition of Flip</vt:lpstr>
      <vt:lpstr>Definition of Rotate</vt:lpstr>
      <vt:lpstr>Definition of Grayscale</vt:lpstr>
      <vt:lpstr>Definition of Resize</vt:lpstr>
      <vt:lpstr>Definition of Thumbnail</vt:lpstr>
      <vt:lpstr>Definition of Batch</vt:lpstr>
      <vt:lpstr>Definition of Tasks</vt:lpstr>
      <vt:lpstr>Communication Protocol</vt:lpstr>
      <vt:lpstr>Justification for this Design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Service</dc:title>
  <dc:creator>竣吉 黃</dc:creator>
  <cp:lastModifiedBy>竣吉 黃</cp:lastModifiedBy>
  <cp:revision>13</cp:revision>
  <dcterms:created xsi:type="dcterms:W3CDTF">2018-06-09T02:20:11Z</dcterms:created>
  <dcterms:modified xsi:type="dcterms:W3CDTF">2018-06-10T01:15:10Z</dcterms:modified>
</cp:coreProperties>
</file>