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1" r:id="rId4"/>
    <p:sldId id="270" r:id="rId5"/>
    <p:sldId id="259" r:id="rId6"/>
    <p:sldId id="262" r:id="rId7"/>
    <p:sldId id="263" r:id="rId8"/>
    <p:sldId id="264" r:id="rId9"/>
    <p:sldId id="266" r:id="rId10"/>
    <p:sldId id="269" r:id="rId11"/>
    <p:sldId id="265" r:id="rId12"/>
    <p:sldId id="267" r:id="rId13"/>
    <p:sldId id="268"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9202"/>
    <a:srgbClr val="007033"/>
    <a:srgbClr val="FFCC66"/>
    <a:srgbClr val="990099"/>
    <a:srgbClr val="CC0099"/>
    <a:srgbClr val="6C1A00"/>
    <a:srgbClr val="00AACC"/>
    <a:srgbClr val="5EEC3C"/>
    <a:srgbClr val="1D3A00"/>
    <a:srgbClr val="003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0" d="100"/>
          <a:sy n="120" d="100"/>
        </p:scale>
        <p:origin x="1267" y="264"/>
      </p:cViewPr>
      <p:guideLst>
        <p:guide orient="horz" pos="1620"/>
        <p:guide pos="2880"/>
      </p:guideLst>
    </p:cSldViewPr>
  </p:slideViewPr>
  <p:notesTextViewPr>
    <p:cViewPr>
      <p:scale>
        <a:sx n="3" d="2"/>
        <a:sy n="3" d="2"/>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76F4E8-9666-4639-B53D-BEAE413CB7E6}" type="datetimeFigureOut">
              <a:rPr lang="en-US" smtClean="0"/>
              <a:t>3/14/2018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633A5E-831E-44E9-9369-2240D68476B5}" type="slidenum">
              <a:rPr lang="en-US" smtClean="0"/>
              <a:t>‹#›</a:t>
            </a:fld>
            <a:endParaRPr lang="en-US"/>
          </a:p>
        </p:txBody>
      </p:sp>
    </p:spTree>
    <p:extLst>
      <p:ext uri="{BB962C8B-B14F-4D97-AF65-F5344CB8AC3E}">
        <p14:creationId xmlns:p14="http://schemas.microsoft.com/office/powerpoint/2010/main" val="1911413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633A5E-831E-44E9-9369-2240D68476B5}" type="slidenum">
              <a:rPr lang="en-US" smtClean="0"/>
              <a:t>1</a:t>
            </a:fld>
            <a:endParaRPr lang="en-US"/>
          </a:p>
        </p:txBody>
      </p:sp>
    </p:spTree>
    <p:extLst>
      <p:ext uri="{BB962C8B-B14F-4D97-AF65-F5344CB8AC3E}">
        <p14:creationId xmlns:p14="http://schemas.microsoft.com/office/powerpoint/2010/main" val="1245039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633A5E-831E-44E9-9369-2240D68476B5}" type="slidenum">
              <a:rPr lang="en-US" smtClean="0"/>
              <a:t>11</a:t>
            </a:fld>
            <a:endParaRPr lang="en-US"/>
          </a:p>
        </p:txBody>
      </p:sp>
    </p:spTree>
    <p:extLst>
      <p:ext uri="{BB962C8B-B14F-4D97-AF65-F5344CB8AC3E}">
        <p14:creationId xmlns:p14="http://schemas.microsoft.com/office/powerpoint/2010/main" val="39694840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633A5E-831E-44E9-9369-2240D68476B5}" type="slidenum">
              <a:rPr lang="en-US" smtClean="0"/>
              <a:t>12</a:t>
            </a:fld>
            <a:endParaRPr lang="en-US"/>
          </a:p>
        </p:txBody>
      </p:sp>
    </p:spTree>
    <p:extLst>
      <p:ext uri="{BB962C8B-B14F-4D97-AF65-F5344CB8AC3E}">
        <p14:creationId xmlns:p14="http://schemas.microsoft.com/office/powerpoint/2010/main" val="2276200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633A5E-831E-44E9-9369-2240D68476B5}" type="slidenum">
              <a:rPr lang="en-US" smtClean="0"/>
              <a:t>13</a:t>
            </a:fld>
            <a:endParaRPr lang="en-US"/>
          </a:p>
        </p:txBody>
      </p:sp>
    </p:spTree>
    <p:extLst>
      <p:ext uri="{BB962C8B-B14F-4D97-AF65-F5344CB8AC3E}">
        <p14:creationId xmlns:p14="http://schemas.microsoft.com/office/powerpoint/2010/main" val="952976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633A5E-831E-44E9-9369-2240D68476B5}" type="slidenum">
              <a:rPr lang="en-US" smtClean="0"/>
              <a:t>2</a:t>
            </a:fld>
            <a:endParaRPr lang="en-US"/>
          </a:p>
        </p:txBody>
      </p:sp>
    </p:spTree>
    <p:extLst>
      <p:ext uri="{BB962C8B-B14F-4D97-AF65-F5344CB8AC3E}">
        <p14:creationId xmlns:p14="http://schemas.microsoft.com/office/powerpoint/2010/main" val="3740020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633A5E-831E-44E9-9369-2240D68476B5}" type="slidenum">
              <a:rPr lang="en-US" smtClean="0"/>
              <a:t>3</a:t>
            </a:fld>
            <a:endParaRPr lang="en-US"/>
          </a:p>
        </p:txBody>
      </p:sp>
    </p:spTree>
    <p:extLst>
      <p:ext uri="{BB962C8B-B14F-4D97-AF65-F5344CB8AC3E}">
        <p14:creationId xmlns:p14="http://schemas.microsoft.com/office/powerpoint/2010/main" val="312200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633A5E-831E-44E9-9369-2240D68476B5}" type="slidenum">
              <a:rPr lang="en-US" smtClean="0"/>
              <a:t>5</a:t>
            </a:fld>
            <a:endParaRPr lang="en-US"/>
          </a:p>
        </p:txBody>
      </p:sp>
    </p:spTree>
    <p:extLst>
      <p:ext uri="{BB962C8B-B14F-4D97-AF65-F5344CB8AC3E}">
        <p14:creationId xmlns:p14="http://schemas.microsoft.com/office/powerpoint/2010/main" val="3033823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633A5E-831E-44E9-9369-2240D68476B5}" type="slidenum">
              <a:rPr lang="en-US" smtClean="0"/>
              <a:t>6</a:t>
            </a:fld>
            <a:endParaRPr lang="en-US"/>
          </a:p>
        </p:txBody>
      </p:sp>
    </p:spTree>
    <p:extLst>
      <p:ext uri="{BB962C8B-B14F-4D97-AF65-F5344CB8AC3E}">
        <p14:creationId xmlns:p14="http://schemas.microsoft.com/office/powerpoint/2010/main" val="3021786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633A5E-831E-44E9-9369-2240D68476B5}" type="slidenum">
              <a:rPr lang="en-US" smtClean="0"/>
              <a:t>7</a:t>
            </a:fld>
            <a:endParaRPr lang="en-US"/>
          </a:p>
        </p:txBody>
      </p:sp>
    </p:spTree>
    <p:extLst>
      <p:ext uri="{BB962C8B-B14F-4D97-AF65-F5344CB8AC3E}">
        <p14:creationId xmlns:p14="http://schemas.microsoft.com/office/powerpoint/2010/main" val="2634554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633A5E-831E-44E9-9369-2240D68476B5}" type="slidenum">
              <a:rPr lang="en-US" smtClean="0"/>
              <a:t>8</a:t>
            </a:fld>
            <a:endParaRPr lang="en-US"/>
          </a:p>
        </p:txBody>
      </p:sp>
    </p:spTree>
    <p:extLst>
      <p:ext uri="{BB962C8B-B14F-4D97-AF65-F5344CB8AC3E}">
        <p14:creationId xmlns:p14="http://schemas.microsoft.com/office/powerpoint/2010/main" val="3152743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633A5E-831E-44E9-9369-2240D68476B5}" type="slidenum">
              <a:rPr lang="en-US" smtClean="0"/>
              <a:t>9</a:t>
            </a:fld>
            <a:endParaRPr lang="en-US"/>
          </a:p>
        </p:txBody>
      </p:sp>
    </p:spTree>
    <p:extLst>
      <p:ext uri="{BB962C8B-B14F-4D97-AF65-F5344CB8AC3E}">
        <p14:creationId xmlns:p14="http://schemas.microsoft.com/office/powerpoint/2010/main" val="1203359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633A5E-831E-44E9-9369-2240D68476B5}" type="slidenum">
              <a:rPr lang="en-US" smtClean="0"/>
              <a:t>10</a:t>
            </a:fld>
            <a:endParaRPr lang="en-US"/>
          </a:p>
        </p:txBody>
      </p:sp>
    </p:spTree>
    <p:extLst>
      <p:ext uri="{BB962C8B-B14F-4D97-AF65-F5344CB8AC3E}">
        <p14:creationId xmlns:p14="http://schemas.microsoft.com/office/powerpoint/2010/main" val="8935414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07080" y="2571750"/>
            <a:ext cx="7635250" cy="1374345"/>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1350110"/>
            <a:ext cx="8093365" cy="1221640"/>
          </a:xfrm>
        </p:spPr>
        <p:txBody>
          <a:bodyPr>
            <a:normAutofit/>
          </a:bodyPr>
          <a:lstStyle>
            <a:lvl1pPr marL="0" indent="0" algn="r">
              <a:buNone/>
              <a:defRPr sz="2800" b="0" i="0">
                <a:solidFill>
                  <a:srgbClr val="FE920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3/14/2018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4DB05613-D0E8-46FD-856A-ADC6FBAA3F9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8246070" cy="916230"/>
          </a:xfrm>
        </p:spPr>
        <p:txBody>
          <a:bodyPr>
            <a:normAutofit/>
          </a:bodyPr>
          <a:lstStyle>
            <a:lvl1pPr algn="r">
              <a:defRPr sz="3600" baseline="0">
                <a:solidFill>
                  <a:srgbClr val="FE9202"/>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51221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6015" y="433880"/>
            <a:ext cx="6566315" cy="572644"/>
          </a:xfrm>
        </p:spPr>
        <p:txBody>
          <a:bodyPr>
            <a:normAutofit/>
          </a:bodyPr>
          <a:lstStyle>
            <a:lvl1pPr algn="l">
              <a:defRPr sz="3600">
                <a:solidFill>
                  <a:srgbClr val="FE9202"/>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976015" y="1044700"/>
            <a:ext cx="6566315"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3/14/2018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7940659" cy="763525"/>
          </a:xfrm>
        </p:spPr>
        <p:txBody>
          <a:bodyPr>
            <a:normAutofit/>
          </a:bodyPr>
          <a:lstStyle>
            <a:lvl1pPr algn="r">
              <a:defRPr sz="3600" baseline="0">
                <a:solidFill>
                  <a:srgbClr val="FE9202"/>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481109"/>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1960930"/>
            <a:ext cx="4040188"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481109"/>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60930"/>
            <a:ext cx="4041775"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3/14/2018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3/14/2018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3/14/2018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05E04209-DEBC-40FA-987E-F4B99B2DC4D2}"/>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7080" y="2724455"/>
            <a:ext cx="7635250" cy="1374345"/>
          </a:xfrm>
        </p:spPr>
        <p:txBody>
          <a:bodyPr>
            <a:normAutofit fontScale="90000"/>
          </a:bodyPr>
          <a:lstStyle/>
          <a:p>
            <a:r>
              <a:rPr lang="en-US" dirty="0"/>
              <a:t>Maher </a:t>
            </a:r>
            <a:r>
              <a:rPr lang="en-US" dirty="0" err="1"/>
              <a:t>Aboul</a:t>
            </a:r>
            <a:r>
              <a:rPr lang="en-US" dirty="0"/>
              <a:t> </a:t>
            </a:r>
            <a:r>
              <a:rPr lang="en-US" dirty="0" err="1"/>
              <a:t>Hosn</a:t>
            </a:r>
            <a:br>
              <a:rPr lang="en-US" dirty="0"/>
            </a:br>
            <a:r>
              <a:rPr lang="en-US" dirty="0"/>
              <a:t>Chun-Chi Huang</a:t>
            </a:r>
            <a:br>
              <a:rPr lang="en-US" dirty="0"/>
            </a:br>
            <a:r>
              <a:rPr lang="en-US" dirty="0"/>
              <a:t>Jorge Pena</a:t>
            </a:r>
          </a:p>
        </p:txBody>
      </p:sp>
      <p:sp>
        <p:nvSpPr>
          <p:cNvPr id="3" name="Subtitle 2"/>
          <p:cNvSpPr>
            <a:spLocks noGrp="1"/>
          </p:cNvSpPr>
          <p:nvPr>
            <p:ph type="subTitle" idx="1"/>
          </p:nvPr>
        </p:nvSpPr>
        <p:spPr>
          <a:xfrm>
            <a:off x="907080" y="1044700"/>
            <a:ext cx="8093365" cy="1527050"/>
          </a:xfrm>
        </p:spPr>
        <p:txBody>
          <a:bodyPr anchor="b">
            <a:noAutofit/>
          </a:bodyPr>
          <a:lstStyle/>
          <a:p>
            <a:r>
              <a:rPr lang="en-US" sz="1600" b="1" dirty="0"/>
              <a:t>HOLIS</a:t>
            </a:r>
          </a:p>
          <a:p>
            <a:r>
              <a:rPr lang="en-US" sz="1600" b="1" dirty="0" err="1"/>
              <a:t>Nullpointers</a:t>
            </a:r>
            <a:endParaRPr lang="en-US" sz="1600" b="1" dirty="0"/>
          </a:p>
          <a:p>
            <a:r>
              <a:rPr lang="en-US" sz="1600" b="1" dirty="0"/>
              <a:t>SEGR 5230 01 18WQ SW Architecture and Design I</a:t>
            </a:r>
          </a:p>
          <a:p>
            <a:br>
              <a:rPr lang="en-US" sz="1600" b="1" dirty="0"/>
            </a:br>
            <a:endParaRPr lang="en-US" sz="1600" b="1"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462D2-72F9-467D-A3FB-C184CC86EFB8}"/>
              </a:ext>
            </a:extLst>
          </p:cNvPr>
          <p:cNvSpPr>
            <a:spLocks noGrp="1"/>
          </p:cNvSpPr>
          <p:nvPr>
            <p:ph type="title"/>
          </p:nvPr>
        </p:nvSpPr>
        <p:spPr>
          <a:xfrm>
            <a:off x="1976015" y="166646"/>
            <a:ext cx="6566315" cy="572644"/>
          </a:xfrm>
        </p:spPr>
        <p:txBody>
          <a:bodyPr>
            <a:normAutofit fontScale="90000"/>
          </a:bodyPr>
          <a:lstStyle/>
          <a:p>
            <a:pPr algn="ctr"/>
            <a:r>
              <a:rPr lang="en-US" dirty="0"/>
              <a:t>Component Description</a:t>
            </a:r>
          </a:p>
        </p:txBody>
      </p:sp>
      <p:graphicFrame>
        <p:nvGraphicFramePr>
          <p:cNvPr id="9" name="Content Placeholder 8">
            <a:extLst>
              <a:ext uri="{FF2B5EF4-FFF2-40B4-BE49-F238E27FC236}">
                <a16:creationId xmlns:a16="http://schemas.microsoft.com/office/drawing/2014/main" id="{6B326127-2B8F-4120-8A5E-0E47FDFBB81B}"/>
              </a:ext>
            </a:extLst>
          </p:cNvPr>
          <p:cNvGraphicFramePr>
            <a:graphicFrameLocks noGrp="1"/>
          </p:cNvGraphicFramePr>
          <p:nvPr>
            <p:ph idx="1"/>
            <p:extLst>
              <p:ext uri="{D42A27DB-BD31-4B8C-83A1-F6EECF244321}">
                <p14:modId xmlns:p14="http://schemas.microsoft.com/office/powerpoint/2010/main" val="667598790"/>
              </p:ext>
            </p:extLst>
          </p:nvPr>
        </p:nvGraphicFramePr>
        <p:xfrm>
          <a:off x="1976015" y="984348"/>
          <a:ext cx="7024429" cy="4113252"/>
        </p:xfrm>
        <a:graphic>
          <a:graphicData uri="http://schemas.openxmlformats.org/drawingml/2006/table">
            <a:tbl>
              <a:tblPr>
                <a:tableStyleId>{5C22544A-7EE6-4342-B048-85BDC9FD1C3A}</a:tableStyleId>
              </a:tblPr>
              <a:tblGrid>
                <a:gridCol w="1553020">
                  <a:extLst>
                    <a:ext uri="{9D8B030D-6E8A-4147-A177-3AD203B41FA5}">
                      <a16:colId xmlns:a16="http://schemas.microsoft.com/office/drawing/2014/main" val="538719871"/>
                    </a:ext>
                  </a:extLst>
                </a:gridCol>
                <a:gridCol w="5471409">
                  <a:extLst>
                    <a:ext uri="{9D8B030D-6E8A-4147-A177-3AD203B41FA5}">
                      <a16:colId xmlns:a16="http://schemas.microsoft.com/office/drawing/2014/main" val="1817705355"/>
                    </a:ext>
                  </a:extLst>
                </a:gridCol>
              </a:tblGrid>
              <a:tr h="265053">
                <a:tc>
                  <a:txBody>
                    <a:bodyPr/>
                    <a:lstStyle/>
                    <a:p>
                      <a:pPr algn="l" fontAlgn="b"/>
                      <a:r>
                        <a:rPr lang="en-US" sz="1300" u="none" strike="noStrike">
                          <a:effectLst/>
                        </a:rPr>
                        <a:t>Element</a:t>
                      </a:r>
                      <a:endParaRPr lang="en-US" sz="1300" b="1" i="0" u="none" strike="noStrike">
                        <a:solidFill>
                          <a:srgbClr val="000000"/>
                        </a:solidFill>
                        <a:effectLst/>
                        <a:latin typeface="Calibri" panose="020F0502020204030204" pitchFamily="34" charset="0"/>
                      </a:endParaRPr>
                    </a:p>
                  </a:txBody>
                  <a:tcPr marL="4786" marR="4786" marT="4786" marB="0" anchor="ctr"/>
                </a:tc>
                <a:tc>
                  <a:txBody>
                    <a:bodyPr/>
                    <a:lstStyle/>
                    <a:p>
                      <a:pPr algn="l" fontAlgn="b"/>
                      <a:r>
                        <a:rPr lang="en-US" sz="1300" u="none" strike="noStrike" dirty="0">
                          <a:effectLst/>
                        </a:rPr>
                        <a:t>Description</a:t>
                      </a:r>
                      <a:endParaRPr lang="en-US" sz="1300" b="1" i="0" u="none" strike="noStrike" dirty="0">
                        <a:solidFill>
                          <a:srgbClr val="000000"/>
                        </a:solidFill>
                        <a:effectLst/>
                        <a:latin typeface="Calibri" panose="020F0502020204030204" pitchFamily="34" charset="0"/>
                      </a:endParaRPr>
                    </a:p>
                  </a:txBody>
                  <a:tcPr marL="4786" marR="4786" marT="4786" marB="0" anchor="ctr"/>
                </a:tc>
                <a:extLst>
                  <a:ext uri="{0D108BD9-81ED-4DB2-BD59-A6C34878D82A}">
                    <a16:rowId xmlns:a16="http://schemas.microsoft.com/office/drawing/2014/main" val="3041393652"/>
                  </a:ext>
                </a:extLst>
              </a:tr>
              <a:tr h="529196">
                <a:tc>
                  <a:txBody>
                    <a:bodyPr/>
                    <a:lstStyle/>
                    <a:p>
                      <a:pPr algn="l" fontAlgn="b"/>
                      <a:r>
                        <a:rPr lang="en-US" sz="1300" u="none" strike="noStrike" dirty="0">
                          <a:effectLst/>
                        </a:rPr>
                        <a:t>System Clock</a:t>
                      </a:r>
                      <a:endParaRPr lang="en-US" sz="1300" b="0" i="0" u="none" strike="noStrike" dirty="0">
                        <a:solidFill>
                          <a:srgbClr val="000000"/>
                        </a:solidFill>
                        <a:effectLst/>
                        <a:latin typeface="Calibri" panose="020F0502020204030204" pitchFamily="34" charset="0"/>
                      </a:endParaRPr>
                    </a:p>
                  </a:txBody>
                  <a:tcPr marL="4786" marR="4786" marT="4786" marB="0" anchor="ctr"/>
                </a:tc>
                <a:tc>
                  <a:txBody>
                    <a:bodyPr/>
                    <a:lstStyle/>
                    <a:p>
                      <a:pPr algn="l" fontAlgn="b"/>
                      <a:r>
                        <a:rPr lang="en-US" sz="1300" u="none" strike="noStrike" dirty="0">
                          <a:effectLst/>
                        </a:rPr>
                        <a:t>The system clock can capture the date and time of the user's location. If a user sets automatic time in the clock settings, the system clock will set the time based on his/her geographic location.</a:t>
                      </a:r>
                      <a:endParaRPr lang="en-US" sz="1300" b="0" i="0" u="none" strike="noStrike" dirty="0">
                        <a:solidFill>
                          <a:srgbClr val="000000"/>
                        </a:solidFill>
                        <a:effectLst/>
                        <a:latin typeface="Calibri" panose="020F0502020204030204" pitchFamily="34" charset="0"/>
                      </a:endParaRPr>
                    </a:p>
                  </a:txBody>
                  <a:tcPr marL="4786" marR="4786" marT="4786" marB="0"/>
                </a:tc>
                <a:extLst>
                  <a:ext uri="{0D108BD9-81ED-4DB2-BD59-A6C34878D82A}">
                    <a16:rowId xmlns:a16="http://schemas.microsoft.com/office/drawing/2014/main" val="2816378334"/>
                  </a:ext>
                </a:extLst>
              </a:tr>
              <a:tr h="529196">
                <a:tc>
                  <a:txBody>
                    <a:bodyPr/>
                    <a:lstStyle/>
                    <a:p>
                      <a:pPr algn="l" fontAlgn="b"/>
                      <a:r>
                        <a:rPr lang="en-US" sz="1300" u="none" strike="noStrike">
                          <a:effectLst/>
                        </a:rPr>
                        <a:t>Bulb Controller</a:t>
                      </a:r>
                      <a:endParaRPr lang="en-US" sz="1300" b="0" i="0" u="none" strike="noStrike">
                        <a:solidFill>
                          <a:srgbClr val="000000"/>
                        </a:solidFill>
                        <a:effectLst/>
                        <a:latin typeface="Calibri" panose="020F0502020204030204" pitchFamily="34" charset="0"/>
                      </a:endParaRPr>
                    </a:p>
                  </a:txBody>
                  <a:tcPr marL="4786" marR="4786" marT="4786" marB="0" anchor="ctr"/>
                </a:tc>
                <a:tc>
                  <a:txBody>
                    <a:bodyPr/>
                    <a:lstStyle/>
                    <a:p>
                      <a:pPr algn="l" fontAlgn="b"/>
                      <a:r>
                        <a:rPr lang="en-US" sz="1300" u="none" strike="noStrike">
                          <a:effectLst/>
                        </a:rPr>
                        <a:t>The bulb controller detects and controls light bulbs in the house. The controller can dim and undim the lights based on the user's input or specification. </a:t>
                      </a:r>
                      <a:endParaRPr lang="en-US" sz="1300" b="0" i="0" u="none" strike="noStrike">
                        <a:solidFill>
                          <a:srgbClr val="000000"/>
                        </a:solidFill>
                        <a:effectLst/>
                        <a:latin typeface="Calibri" panose="020F0502020204030204" pitchFamily="34" charset="0"/>
                      </a:endParaRPr>
                    </a:p>
                  </a:txBody>
                  <a:tcPr marL="4786" marR="4786" marT="4786" marB="0"/>
                </a:tc>
                <a:extLst>
                  <a:ext uri="{0D108BD9-81ED-4DB2-BD59-A6C34878D82A}">
                    <a16:rowId xmlns:a16="http://schemas.microsoft.com/office/drawing/2014/main" val="7220023"/>
                  </a:ext>
                </a:extLst>
              </a:tr>
              <a:tr h="265053">
                <a:tc>
                  <a:txBody>
                    <a:bodyPr/>
                    <a:lstStyle/>
                    <a:p>
                      <a:pPr algn="l" fontAlgn="b"/>
                      <a:r>
                        <a:rPr lang="en-US" sz="1300" u="none" strike="noStrike">
                          <a:effectLst/>
                        </a:rPr>
                        <a:t>Garage Controller</a:t>
                      </a:r>
                      <a:endParaRPr lang="en-US" sz="1300" b="0" i="0" u="none" strike="noStrike">
                        <a:solidFill>
                          <a:srgbClr val="000000"/>
                        </a:solidFill>
                        <a:effectLst/>
                        <a:latin typeface="Calibri" panose="020F0502020204030204" pitchFamily="34" charset="0"/>
                      </a:endParaRPr>
                    </a:p>
                  </a:txBody>
                  <a:tcPr marL="4786" marR="4786" marT="4786" marB="0" anchor="ctr"/>
                </a:tc>
                <a:tc>
                  <a:txBody>
                    <a:bodyPr/>
                    <a:lstStyle/>
                    <a:p>
                      <a:pPr algn="l" fontAlgn="b"/>
                      <a:r>
                        <a:rPr lang="en-US" sz="1300" u="none" strike="noStrike">
                          <a:effectLst/>
                        </a:rPr>
                        <a:t>Detects the garage door, as well as the electronic devices added in the garage. </a:t>
                      </a:r>
                      <a:endParaRPr lang="en-US" sz="1300" b="0" i="0" u="none" strike="noStrike">
                        <a:solidFill>
                          <a:srgbClr val="000000"/>
                        </a:solidFill>
                        <a:effectLst/>
                        <a:latin typeface="Calibri" panose="020F0502020204030204" pitchFamily="34" charset="0"/>
                      </a:endParaRPr>
                    </a:p>
                  </a:txBody>
                  <a:tcPr marL="4786" marR="4786" marT="4786" marB="0"/>
                </a:tc>
                <a:extLst>
                  <a:ext uri="{0D108BD9-81ED-4DB2-BD59-A6C34878D82A}">
                    <a16:rowId xmlns:a16="http://schemas.microsoft.com/office/drawing/2014/main" val="2612512780"/>
                  </a:ext>
                </a:extLst>
              </a:tr>
              <a:tr h="794247">
                <a:tc>
                  <a:txBody>
                    <a:bodyPr/>
                    <a:lstStyle/>
                    <a:p>
                      <a:pPr algn="l" fontAlgn="b"/>
                      <a:r>
                        <a:rPr lang="en-US" sz="1300" u="none" strike="noStrike">
                          <a:effectLst/>
                        </a:rPr>
                        <a:t>Sensor Controller</a:t>
                      </a:r>
                      <a:endParaRPr lang="en-US" sz="1300" b="0" i="0" u="none" strike="noStrike">
                        <a:solidFill>
                          <a:srgbClr val="000000"/>
                        </a:solidFill>
                        <a:effectLst/>
                        <a:latin typeface="Calibri" panose="020F0502020204030204" pitchFamily="34" charset="0"/>
                      </a:endParaRPr>
                    </a:p>
                  </a:txBody>
                  <a:tcPr marL="4786" marR="4786" marT="4786" marB="0" anchor="ctr"/>
                </a:tc>
                <a:tc>
                  <a:txBody>
                    <a:bodyPr/>
                    <a:lstStyle/>
                    <a:p>
                      <a:pPr algn="l" fontAlgn="b"/>
                      <a:r>
                        <a:rPr lang="en-US" sz="1300" u="none" strike="noStrike">
                          <a:effectLst/>
                        </a:rPr>
                        <a:t>Can detect all the sensors placed around the house. The Sensor controller is triggered if one of the sensors in the house was triggered. The Sensor controller will notify the emergency contact service in case one of the sensors goes off. (This is useful in case of fire, flooding and or burglary)</a:t>
                      </a:r>
                      <a:endParaRPr lang="en-US" sz="1300" b="0" i="0" u="none" strike="noStrike">
                        <a:solidFill>
                          <a:srgbClr val="000000"/>
                        </a:solidFill>
                        <a:effectLst/>
                        <a:latin typeface="Calibri" panose="020F0502020204030204" pitchFamily="34" charset="0"/>
                      </a:endParaRPr>
                    </a:p>
                  </a:txBody>
                  <a:tcPr marL="4786" marR="4786" marT="4786" marB="0"/>
                </a:tc>
                <a:extLst>
                  <a:ext uri="{0D108BD9-81ED-4DB2-BD59-A6C34878D82A}">
                    <a16:rowId xmlns:a16="http://schemas.microsoft.com/office/drawing/2014/main" val="3359196657"/>
                  </a:ext>
                </a:extLst>
              </a:tr>
              <a:tr h="529196">
                <a:tc>
                  <a:txBody>
                    <a:bodyPr/>
                    <a:lstStyle/>
                    <a:p>
                      <a:pPr algn="l" fontAlgn="b"/>
                      <a:r>
                        <a:rPr lang="en-US" sz="1300" u="none" strike="noStrike">
                          <a:effectLst/>
                        </a:rPr>
                        <a:t>Living Room Bulb</a:t>
                      </a:r>
                      <a:endParaRPr lang="en-US" sz="1300" b="0" i="0" u="none" strike="noStrike">
                        <a:solidFill>
                          <a:srgbClr val="000000"/>
                        </a:solidFill>
                        <a:effectLst/>
                        <a:latin typeface="Calibri" panose="020F0502020204030204" pitchFamily="34" charset="0"/>
                      </a:endParaRPr>
                    </a:p>
                  </a:txBody>
                  <a:tcPr marL="4786" marR="4786" marT="4786" marB="0" anchor="ctr"/>
                </a:tc>
                <a:tc>
                  <a:txBody>
                    <a:bodyPr/>
                    <a:lstStyle/>
                    <a:p>
                      <a:pPr algn="l" fontAlgn="b"/>
                      <a:r>
                        <a:rPr lang="en-US" sz="1300" u="none" strike="noStrike">
                          <a:effectLst/>
                        </a:rPr>
                        <a:t>A living room light bulb is just one of the lights that can be controlled by the system. The system can sense if the lightbulb is on or off and change its state based on the user's input.</a:t>
                      </a:r>
                      <a:endParaRPr lang="en-US" sz="1300" b="0" i="0" u="none" strike="noStrike">
                        <a:solidFill>
                          <a:srgbClr val="000000"/>
                        </a:solidFill>
                        <a:effectLst/>
                        <a:latin typeface="Calibri" panose="020F0502020204030204" pitchFamily="34" charset="0"/>
                      </a:endParaRPr>
                    </a:p>
                  </a:txBody>
                  <a:tcPr marL="4786" marR="4786" marT="4786" marB="0"/>
                </a:tc>
                <a:extLst>
                  <a:ext uri="{0D108BD9-81ED-4DB2-BD59-A6C34878D82A}">
                    <a16:rowId xmlns:a16="http://schemas.microsoft.com/office/drawing/2014/main" val="986160469"/>
                  </a:ext>
                </a:extLst>
              </a:tr>
              <a:tr h="529196">
                <a:tc>
                  <a:txBody>
                    <a:bodyPr/>
                    <a:lstStyle/>
                    <a:p>
                      <a:pPr algn="l" fontAlgn="b"/>
                      <a:r>
                        <a:rPr lang="en-US" sz="1300" u="none" strike="noStrike">
                          <a:effectLst/>
                        </a:rPr>
                        <a:t>Garage Door</a:t>
                      </a:r>
                      <a:endParaRPr lang="en-US" sz="1300" b="0" i="0" u="none" strike="noStrike">
                        <a:solidFill>
                          <a:srgbClr val="000000"/>
                        </a:solidFill>
                        <a:effectLst/>
                        <a:latin typeface="Calibri" panose="020F0502020204030204" pitchFamily="34" charset="0"/>
                      </a:endParaRPr>
                    </a:p>
                  </a:txBody>
                  <a:tcPr marL="4786" marR="4786" marT="4786" marB="0" anchor="ctr"/>
                </a:tc>
                <a:tc>
                  <a:txBody>
                    <a:bodyPr/>
                    <a:lstStyle/>
                    <a:p>
                      <a:pPr algn="l" fontAlgn="b"/>
                      <a:r>
                        <a:rPr lang="en-US" sz="1300" u="none" strike="noStrike">
                          <a:effectLst/>
                        </a:rPr>
                        <a:t>Represents the garage door. The system can sense if the garage door is open or closed and change its state based on the user's input.</a:t>
                      </a:r>
                      <a:endParaRPr lang="en-US" sz="1300" b="0" i="0" u="none" strike="noStrike">
                        <a:solidFill>
                          <a:srgbClr val="000000"/>
                        </a:solidFill>
                        <a:effectLst/>
                        <a:latin typeface="Calibri" panose="020F0502020204030204" pitchFamily="34" charset="0"/>
                      </a:endParaRPr>
                    </a:p>
                  </a:txBody>
                  <a:tcPr marL="4786" marR="4786" marT="4786" marB="0"/>
                </a:tc>
                <a:extLst>
                  <a:ext uri="{0D108BD9-81ED-4DB2-BD59-A6C34878D82A}">
                    <a16:rowId xmlns:a16="http://schemas.microsoft.com/office/drawing/2014/main" val="3617833357"/>
                  </a:ext>
                </a:extLst>
              </a:tr>
              <a:tr h="529196">
                <a:tc>
                  <a:txBody>
                    <a:bodyPr/>
                    <a:lstStyle/>
                    <a:p>
                      <a:pPr algn="l" fontAlgn="b"/>
                      <a:r>
                        <a:rPr lang="en-US" sz="1300" u="none" strike="noStrike" dirty="0">
                          <a:effectLst/>
                        </a:rPr>
                        <a:t>Sensors</a:t>
                      </a:r>
                      <a:endParaRPr lang="en-US" sz="1300" b="0" i="0" u="none" strike="noStrike" dirty="0">
                        <a:solidFill>
                          <a:srgbClr val="000000"/>
                        </a:solidFill>
                        <a:effectLst/>
                        <a:latin typeface="Calibri" panose="020F0502020204030204" pitchFamily="34" charset="0"/>
                      </a:endParaRPr>
                    </a:p>
                  </a:txBody>
                  <a:tcPr marL="4786" marR="4786" marT="4786" marB="0" anchor="ctr"/>
                </a:tc>
                <a:tc>
                  <a:txBody>
                    <a:bodyPr/>
                    <a:lstStyle/>
                    <a:p>
                      <a:pPr algn="l" fontAlgn="b"/>
                      <a:r>
                        <a:rPr lang="en-US" sz="1300" u="none" strike="noStrike" dirty="0">
                          <a:effectLst/>
                        </a:rPr>
                        <a:t>Sensors can detect smoke, water and open door or window. The sensors notify the system in case of an emergency.</a:t>
                      </a:r>
                      <a:endParaRPr lang="en-US" sz="1300" b="0" i="0" u="none" strike="noStrike" dirty="0">
                        <a:solidFill>
                          <a:srgbClr val="000000"/>
                        </a:solidFill>
                        <a:effectLst/>
                        <a:latin typeface="Calibri" panose="020F0502020204030204" pitchFamily="34" charset="0"/>
                      </a:endParaRPr>
                    </a:p>
                  </a:txBody>
                  <a:tcPr marL="4786" marR="4786" marT="4786" marB="0"/>
                </a:tc>
                <a:extLst>
                  <a:ext uri="{0D108BD9-81ED-4DB2-BD59-A6C34878D82A}">
                    <a16:rowId xmlns:a16="http://schemas.microsoft.com/office/drawing/2014/main" val="4175702838"/>
                  </a:ext>
                </a:extLst>
              </a:tr>
            </a:tbl>
          </a:graphicData>
        </a:graphic>
      </p:graphicFrame>
    </p:spTree>
    <p:extLst>
      <p:ext uri="{BB962C8B-B14F-4D97-AF65-F5344CB8AC3E}">
        <p14:creationId xmlns:p14="http://schemas.microsoft.com/office/powerpoint/2010/main" val="4265015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460D1-7F3F-4679-8E81-804DBF2385B3}"/>
              </a:ext>
            </a:extLst>
          </p:cNvPr>
          <p:cNvSpPr>
            <a:spLocks noGrp="1"/>
          </p:cNvSpPr>
          <p:nvPr>
            <p:ph type="title"/>
          </p:nvPr>
        </p:nvSpPr>
        <p:spPr>
          <a:xfrm>
            <a:off x="1976015" y="-59141"/>
            <a:ext cx="6566315" cy="480883"/>
          </a:xfrm>
        </p:spPr>
        <p:txBody>
          <a:bodyPr>
            <a:normAutofit fontScale="90000"/>
          </a:bodyPr>
          <a:lstStyle/>
          <a:p>
            <a:pPr algn="ctr"/>
            <a:r>
              <a:rPr lang="en-US" dirty="0"/>
              <a:t>Allocation View </a:t>
            </a:r>
            <a:r>
              <a:rPr lang="en-US" sz="2200" dirty="0"/>
              <a:t>(Deployment)</a:t>
            </a:r>
          </a:p>
        </p:txBody>
      </p:sp>
      <p:pic>
        <p:nvPicPr>
          <p:cNvPr id="5" name="Content Placeholder 4">
            <a:extLst>
              <a:ext uri="{FF2B5EF4-FFF2-40B4-BE49-F238E27FC236}">
                <a16:creationId xmlns:a16="http://schemas.microsoft.com/office/drawing/2014/main" id="{492F56D3-6B78-48F8-B958-5E42F2951A9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03404" y="421742"/>
            <a:ext cx="6844335" cy="4653509"/>
          </a:xfrm>
        </p:spPr>
      </p:pic>
    </p:spTree>
    <p:extLst>
      <p:ext uri="{BB962C8B-B14F-4D97-AF65-F5344CB8AC3E}">
        <p14:creationId xmlns:p14="http://schemas.microsoft.com/office/powerpoint/2010/main" val="1415962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DB52D-D75A-4437-AC96-D4231AFF182C}"/>
              </a:ext>
            </a:extLst>
          </p:cNvPr>
          <p:cNvSpPr>
            <a:spLocks noGrp="1"/>
          </p:cNvSpPr>
          <p:nvPr>
            <p:ph type="title"/>
          </p:nvPr>
        </p:nvSpPr>
        <p:spPr/>
        <p:txBody>
          <a:bodyPr>
            <a:normAutofit fontScale="90000"/>
          </a:bodyPr>
          <a:lstStyle/>
          <a:p>
            <a:pPr algn="ctr"/>
            <a:r>
              <a:rPr lang="en-US" dirty="0"/>
              <a:t>Sensitivity Point</a:t>
            </a:r>
          </a:p>
        </p:txBody>
      </p:sp>
      <p:sp>
        <p:nvSpPr>
          <p:cNvPr id="3" name="Content Placeholder 2">
            <a:extLst>
              <a:ext uri="{FF2B5EF4-FFF2-40B4-BE49-F238E27FC236}">
                <a16:creationId xmlns:a16="http://schemas.microsoft.com/office/drawing/2014/main" id="{9D2253F7-3CE3-473A-92DD-0DF874BEC967}"/>
              </a:ext>
            </a:extLst>
          </p:cNvPr>
          <p:cNvSpPr>
            <a:spLocks noGrp="1"/>
          </p:cNvSpPr>
          <p:nvPr>
            <p:ph idx="1"/>
          </p:nvPr>
        </p:nvSpPr>
        <p:spPr/>
        <p:txBody>
          <a:bodyPr>
            <a:normAutofit fontScale="92500" lnSpcReduction="10000"/>
          </a:bodyPr>
          <a:lstStyle/>
          <a:p>
            <a:r>
              <a:rPr lang="en-US" dirty="0"/>
              <a:t>Intruder tries to hack the HOLIS database in attempts to analyze the timestamp for which to determine the specific days and hours of the week the homeowner is not home. The system must comply to secure customer OAuth2 authentication to avoid intruders from accessing control points. Also secure customer home automation product API keys. </a:t>
            </a:r>
          </a:p>
        </p:txBody>
      </p:sp>
    </p:spTree>
    <p:extLst>
      <p:ext uri="{BB962C8B-B14F-4D97-AF65-F5344CB8AC3E}">
        <p14:creationId xmlns:p14="http://schemas.microsoft.com/office/powerpoint/2010/main" val="1246307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915F9-2231-405A-92B5-A2A79CCBD34F}"/>
              </a:ext>
            </a:extLst>
          </p:cNvPr>
          <p:cNvSpPr>
            <a:spLocks noGrp="1"/>
          </p:cNvSpPr>
          <p:nvPr>
            <p:ph type="title"/>
          </p:nvPr>
        </p:nvSpPr>
        <p:spPr/>
        <p:txBody>
          <a:bodyPr>
            <a:normAutofit fontScale="90000"/>
          </a:bodyPr>
          <a:lstStyle/>
          <a:p>
            <a:pPr algn="ctr"/>
            <a:r>
              <a:rPr lang="en-US" dirty="0"/>
              <a:t>Trade-off</a:t>
            </a:r>
          </a:p>
        </p:txBody>
      </p:sp>
      <p:sp>
        <p:nvSpPr>
          <p:cNvPr id="3" name="Content Placeholder 2">
            <a:extLst>
              <a:ext uri="{FF2B5EF4-FFF2-40B4-BE49-F238E27FC236}">
                <a16:creationId xmlns:a16="http://schemas.microsoft.com/office/drawing/2014/main" id="{E0BD3B93-F24F-4AE7-AA93-53FC91BB2651}"/>
              </a:ext>
            </a:extLst>
          </p:cNvPr>
          <p:cNvSpPr>
            <a:spLocks noGrp="1"/>
          </p:cNvSpPr>
          <p:nvPr>
            <p:ph idx="1"/>
          </p:nvPr>
        </p:nvSpPr>
        <p:spPr/>
        <p:txBody>
          <a:bodyPr>
            <a:normAutofit fontScale="85000" lnSpcReduction="20000"/>
          </a:bodyPr>
          <a:lstStyle/>
          <a:p>
            <a:r>
              <a:rPr lang="en-US" dirty="0"/>
              <a:t>Modifiability (+) vs. Performance (-) – separating the architecture into layers adds an overhead for exchanging information between layers which affects the performance. </a:t>
            </a:r>
          </a:p>
          <a:p>
            <a:r>
              <a:rPr lang="en-US" dirty="0"/>
              <a:t>Scalability (+) vs. Security (-) – The more devices we are able to connect with HOLIS provides ideal scalability. However, it is difficult to provide software updates to every different type of IOT device in the market today. Depending on the number of bugs reported, each device will be upgraded on a needs basis. </a:t>
            </a:r>
          </a:p>
          <a:p>
            <a:pPr marL="0" indent="0">
              <a:buNone/>
            </a:pPr>
            <a:endParaRPr lang="en-US" dirty="0"/>
          </a:p>
          <a:p>
            <a:endParaRPr lang="en-US" dirty="0"/>
          </a:p>
        </p:txBody>
      </p:sp>
    </p:spTree>
    <p:extLst>
      <p:ext uri="{BB962C8B-B14F-4D97-AF65-F5344CB8AC3E}">
        <p14:creationId xmlns:p14="http://schemas.microsoft.com/office/powerpoint/2010/main" val="3578168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lstStyle/>
          <a:p>
            <a:r>
              <a:rPr lang="en-US" dirty="0"/>
              <a:t>Slowing no growth in the company’s core professional theater marketplaces</a:t>
            </a:r>
          </a:p>
          <a:p>
            <a:r>
              <a:rPr lang="en-US" dirty="0"/>
              <a:t>This dilemma has affects on the company, its employees, and its shareholders. </a:t>
            </a:r>
          </a:p>
          <a:p>
            <a:r>
              <a:rPr lang="en-US" dirty="0"/>
              <a:t>The result of which, is unacceptable business performance and lack of meaningful opportunities for growth in revenue and profitability. </a:t>
            </a:r>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8B10B-6BA8-4BA5-B1A8-6436946B1E1B}"/>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6B4CD859-2187-4FE2-988A-894480C92A06}"/>
              </a:ext>
            </a:extLst>
          </p:cNvPr>
          <p:cNvSpPr>
            <a:spLocks noGrp="1"/>
          </p:cNvSpPr>
          <p:nvPr>
            <p:ph idx="1"/>
          </p:nvPr>
        </p:nvSpPr>
        <p:spPr/>
        <p:txBody>
          <a:bodyPr>
            <a:normAutofit/>
          </a:bodyPr>
          <a:lstStyle/>
          <a:p>
            <a:r>
              <a:rPr lang="en-US" dirty="0"/>
              <a:t>The benefits of new products and a potential new marketplace for the company include:</a:t>
            </a:r>
          </a:p>
          <a:p>
            <a:pPr lvl="1"/>
            <a:r>
              <a:rPr lang="en-US" dirty="0"/>
              <a:t>Revitalize the company and its employees</a:t>
            </a:r>
          </a:p>
          <a:p>
            <a:pPr lvl="1"/>
            <a:r>
              <a:rPr lang="en-US" dirty="0"/>
              <a:t>Increase loyalty and retain the company’s distributors</a:t>
            </a:r>
          </a:p>
          <a:p>
            <a:pPr lvl="1"/>
            <a:r>
              <a:rPr lang="en-US" dirty="0"/>
              <a:t>Create higher revenue growth and profitability</a:t>
            </a:r>
          </a:p>
          <a:p>
            <a:pPr lvl="1"/>
            <a:r>
              <a:rPr lang="en-US" dirty="0"/>
              <a:t>Upturn in the company’s stock price</a:t>
            </a:r>
          </a:p>
        </p:txBody>
      </p:sp>
    </p:spTree>
    <p:extLst>
      <p:ext uri="{BB962C8B-B14F-4D97-AF65-F5344CB8AC3E}">
        <p14:creationId xmlns:p14="http://schemas.microsoft.com/office/powerpoint/2010/main" val="1453544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98D5EF-A120-41DD-9512-4DBC11C2F09C}"/>
              </a:ext>
            </a:extLst>
          </p:cNvPr>
          <p:cNvSpPr>
            <a:spLocks noGrp="1"/>
          </p:cNvSpPr>
          <p:nvPr>
            <p:ph type="title"/>
          </p:nvPr>
        </p:nvSpPr>
        <p:spPr/>
        <p:txBody>
          <a:bodyPr/>
          <a:lstStyle/>
          <a:p>
            <a:r>
              <a:rPr lang="en-US" altLang="zh-TW" dirty="0"/>
              <a:t>Requirements</a:t>
            </a:r>
            <a:endParaRPr lang="zh-TW" altLang="en-US" dirty="0"/>
          </a:p>
        </p:txBody>
      </p:sp>
      <p:sp>
        <p:nvSpPr>
          <p:cNvPr id="3" name="內容版面配置區 2">
            <a:extLst>
              <a:ext uri="{FF2B5EF4-FFF2-40B4-BE49-F238E27FC236}">
                <a16:creationId xmlns:a16="http://schemas.microsoft.com/office/drawing/2014/main" id="{C7046964-739D-43E5-962F-94B9059FE163}"/>
              </a:ext>
            </a:extLst>
          </p:cNvPr>
          <p:cNvSpPr>
            <a:spLocks noGrp="1"/>
          </p:cNvSpPr>
          <p:nvPr>
            <p:ph idx="1"/>
          </p:nvPr>
        </p:nvSpPr>
        <p:spPr/>
        <p:txBody>
          <a:bodyPr>
            <a:normAutofit fontScale="92500" lnSpcReduction="20000"/>
          </a:bodyPr>
          <a:lstStyle/>
          <a:p>
            <a:r>
              <a:rPr lang="en-US" altLang="zh-TW" dirty="0"/>
              <a:t>High-end residential lighting system</a:t>
            </a:r>
          </a:p>
          <a:p>
            <a:r>
              <a:rPr lang="en-US" altLang="zh-TW" dirty="0"/>
              <a:t>Automated control for patio, garden, garage and home lights</a:t>
            </a:r>
          </a:p>
          <a:p>
            <a:r>
              <a:rPr lang="en-US" altLang="zh-TW" dirty="0"/>
              <a:t>Control for programmable devices</a:t>
            </a:r>
          </a:p>
          <a:p>
            <a:r>
              <a:rPr lang="en-US" altLang="zh-TW" dirty="0"/>
              <a:t>Support of soft key switches</a:t>
            </a:r>
          </a:p>
          <a:p>
            <a:r>
              <a:rPr lang="en-US" altLang="zh-TW" dirty="0"/>
              <a:t>Programming HOLIS from a remote center through internet or </a:t>
            </a:r>
            <a:r>
              <a:rPr lang="en-US" altLang="zh-TW" dirty="0" err="1"/>
              <a:t>Wifi</a:t>
            </a:r>
            <a:endParaRPr lang="en-US" altLang="zh-TW" dirty="0"/>
          </a:p>
          <a:p>
            <a:r>
              <a:rPr lang="en-US" altLang="zh-TW" dirty="0"/>
              <a:t>A simple push-button interface</a:t>
            </a:r>
          </a:p>
          <a:p>
            <a:r>
              <a:rPr lang="en-US" altLang="zh-TW" dirty="0"/>
              <a:t>An emergency contact and support</a:t>
            </a:r>
            <a:endParaRPr lang="zh-TW" altLang="en-US" dirty="0"/>
          </a:p>
        </p:txBody>
      </p:sp>
    </p:spTree>
    <p:extLst>
      <p:ext uri="{BB962C8B-B14F-4D97-AF65-F5344CB8AC3E}">
        <p14:creationId xmlns:p14="http://schemas.microsoft.com/office/powerpoint/2010/main" val="3234682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Initial phase – The Vision of HOLIS</a:t>
            </a:r>
          </a:p>
        </p:txBody>
      </p:sp>
      <p:sp>
        <p:nvSpPr>
          <p:cNvPr id="5" name="Content Placeholder 4"/>
          <p:cNvSpPr>
            <a:spLocks noGrp="1"/>
          </p:cNvSpPr>
          <p:nvPr>
            <p:ph idx="1"/>
          </p:nvPr>
        </p:nvSpPr>
        <p:spPr/>
        <p:txBody>
          <a:bodyPr>
            <a:normAutofit/>
          </a:bodyPr>
          <a:lstStyle/>
          <a:p>
            <a:r>
              <a:rPr lang="en-US" dirty="0"/>
              <a:t>Homeowner</a:t>
            </a:r>
          </a:p>
          <a:p>
            <a:r>
              <a:rPr lang="en-US" dirty="0"/>
              <a:t>Integrator/Programmer/System Admin</a:t>
            </a:r>
          </a:p>
          <a:p>
            <a:r>
              <a:rPr lang="en-US" dirty="0"/>
              <a:t>Field Engineer</a:t>
            </a:r>
          </a:p>
          <a:p>
            <a:r>
              <a:rPr lang="en-US" dirty="0"/>
              <a:t>Emergency Contact Service</a:t>
            </a:r>
          </a:p>
          <a:p>
            <a:r>
              <a:rPr lang="en-US" dirty="0"/>
              <a:t>Lights, Bell, Alarms, Garage Door, etc. </a:t>
            </a:r>
          </a:p>
        </p:txBody>
      </p:sp>
    </p:spTree>
    <p:extLst>
      <p:ext uri="{BB962C8B-B14F-4D97-AF65-F5344CB8AC3E}">
        <p14:creationId xmlns:p14="http://schemas.microsoft.com/office/powerpoint/2010/main" val="1101633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48A66-C81E-4AB4-AD45-8FA9BAF914F0}"/>
              </a:ext>
            </a:extLst>
          </p:cNvPr>
          <p:cNvSpPr>
            <a:spLocks noGrp="1"/>
          </p:cNvSpPr>
          <p:nvPr>
            <p:ph type="title"/>
          </p:nvPr>
        </p:nvSpPr>
        <p:spPr>
          <a:xfrm>
            <a:off x="1976015" y="-24235"/>
            <a:ext cx="6566315" cy="572644"/>
          </a:xfrm>
        </p:spPr>
        <p:txBody>
          <a:bodyPr>
            <a:normAutofit fontScale="90000"/>
          </a:bodyPr>
          <a:lstStyle/>
          <a:p>
            <a:r>
              <a:rPr lang="en-US" dirty="0"/>
              <a:t>Initial phase – The Vision of HOLIS</a:t>
            </a:r>
          </a:p>
        </p:txBody>
      </p:sp>
      <p:pic>
        <p:nvPicPr>
          <p:cNvPr id="7" name="內容版面配置區 6">
            <a:extLst>
              <a:ext uri="{FF2B5EF4-FFF2-40B4-BE49-F238E27FC236}">
                <a16:creationId xmlns:a16="http://schemas.microsoft.com/office/drawing/2014/main" id="{5903ED62-A885-4816-B17E-717888029DE9}"/>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739540" y="586584"/>
            <a:ext cx="5392564" cy="4388209"/>
          </a:xfrm>
        </p:spPr>
      </p:pic>
    </p:spTree>
    <p:extLst>
      <p:ext uri="{BB962C8B-B14F-4D97-AF65-F5344CB8AC3E}">
        <p14:creationId xmlns:p14="http://schemas.microsoft.com/office/powerpoint/2010/main" val="28046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7A73E-D982-4541-8713-AADA8574A827}"/>
              </a:ext>
            </a:extLst>
          </p:cNvPr>
          <p:cNvSpPr>
            <a:spLocks noGrp="1"/>
          </p:cNvSpPr>
          <p:nvPr>
            <p:ph type="title"/>
          </p:nvPr>
        </p:nvSpPr>
        <p:spPr>
          <a:xfrm>
            <a:off x="1976015" y="-24235"/>
            <a:ext cx="6566315" cy="572644"/>
          </a:xfrm>
        </p:spPr>
        <p:txBody>
          <a:bodyPr>
            <a:normAutofit fontScale="90000"/>
          </a:bodyPr>
          <a:lstStyle/>
          <a:p>
            <a:pPr algn="ctr"/>
            <a:r>
              <a:rPr lang="en-US" dirty="0"/>
              <a:t>Module View </a:t>
            </a:r>
            <a:r>
              <a:rPr lang="en-US" sz="2200" dirty="0"/>
              <a:t>(Decomposition &amp; Uses)</a:t>
            </a:r>
            <a:endParaRPr lang="en-US" dirty="0"/>
          </a:p>
        </p:txBody>
      </p:sp>
      <p:pic>
        <p:nvPicPr>
          <p:cNvPr id="5" name="Content Placeholder 4">
            <a:extLst>
              <a:ext uri="{FF2B5EF4-FFF2-40B4-BE49-F238E27FC236}">
                <a16:creationId xmlns:a16="http://schemas.microsoft.com/office/drawing/2014/main" id="{F1A40C26-0271-4E28-993E-B7E156904BA2}"/>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061932" y="526458"/>
            <a:ext cx="6480397" cy="4488572"/>
          </a:xfrm>
        </p:spPr>
      </p:pic>
    </p:spTree>
    <p:extLst>
      <p:ext uri="{BB962C8B-B14F-4D97-AF65-F5344CB8AC3E}">
        <p14:creationId xmlns:p14="http://schemas.microsoft.com/office/powerpoint/2010/main" val="3209797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33113-A42C-4C2D-99BB-ACA38F75FEF3}"/>
              </a:ext>
            </a:extLst>
          </p:cNvPr>
          <p:cNvSpPr>
            <a:spLocks noGrp="1"/>
          </p:cNvSpPr>
          <p:nvPr>
            <p:ph type="title"/>
          </p:nvPr>
        </p:nvSpPr>
        <p:spPr>
          <a:xfrm>
            <a:off x="1976015" y="-24235"/>
            <a:ext cx="6566315" cy="572644"/>
          </a:xfrm>
        </p:spPr>
        <p:txBody>
          <a:bodyPr>
            <a:normAutofit fontScale="90000"/>
          </a:bodyPr>
          <a:lstStyle/>
          <a:p>
            <a:pPr algn="ctr"/>
            <a:r>
              <a:rPr lang="en-US" dirty="0"/>
              <a:t>Component &amp; Connector View </a:t>
            </a:r>
            <a:r>
              <a:rPr lang="en-US" sz="2200" dirty="0"/>
              <a:t>(Multi-tier)</a:t>
            </a:r>
          </a:p>
        </p:txBody>
      </p:sp>
      <p:pic>
        <p:nvPicPr>
          <p:cNvPr id="5" name="Content Placeholder 4">
            <a:extLst>
              <a:ext uri="{FF2B5EF4-FFF2-40B4-BE49-F238E27FC236}">
                <a16:creationId xmlns:a16="http://schemas.microsoft.com/office/drawing/2014/main" id="{377E8EEE-5213-457F-9F8C-04AAB1F1AC0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892246" y="513896"/>
            <a:ext cx="4733854" cy="4573324"/>
          </a:xfrm>
        </p:spPr>
      </p:pic>
    </p:spTree>
    <p:extLst>
      <p:ext uri="{BB962C8B-B14F-4D97-AF65-F5344CB8AC3E}">
        <p14:creationId xmlns:p14="http://schemas.microsoft.com/office/powerpoint/2010/main" val="1923459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462D2-72F9-467D-A3FB-C184CC86EFB8}"/>
              </a:ext>
            </a:extLst>
          </p:cNvPr>
          <p:cNvSpPr>
            <a:spLocks noGrp="1"/>
          </p:cNvSpPr>
          <p:nvPr>
            <p:ph type="title"/>
          </p:nvPr>
        </p:nvSpPr>
        <p:spPr>
          <a:xfrm>
            <a:off x="1976015" y="166646"/>
            <a:ext cx="6566315" cy="572644"/>
          </a:xfrm>
        </p:spPr>
        <p:txBody>
          <a:bodyPr>
            <a:normAutofit fontScale="90000"/>
          </a:bodyPr>
          <a:lstStyle/>
          <a:p>
            <a:pPr algn="ctr"/>
            <a:r>
              <a:rPr lang="en-US" dirty="0"/>
              <a:t>Component Description</a:t>
            </a:r>
          </a:p>
        </p:txBody>
      </p:sp>
      <p:graphicFrame>
        <p:nvGraphicFramePr>
          <p:cNvPr id="11" name="Content Placeholder 10">
            <a:extLst>
              <a:ext uri="{FF2B5EF4-FFF2-40B4-BE49-F238E27FC236}">
                <a16:creationId xmlns:a16="http://schemas.microsoft.com/office/drawing/2014/main" id="{2A06E25F-7BF1-48F8-8CCE-6E346C54CE67}"/>
              </a:ext>
            </a:extLst>
          </p:cNvPr>
          <p:cNvGraphicFramePr>
            <a:graphicFrameLocks noGrp="1"/>
          </p:cNvGraphicFramePr>
          <p:nvPr>
            <p:ph idx="1"/>
            <p:extLst>
              <p:ext uri="{D42A27DB-BD31-4B8C-83A1-F6EECF244321}">
                <p14:modId xmlns:p14="http://schemas.microsoft.com/office/powerpoint/2010/main" val="1039179769"/>
              </p:ext>
            </p:extLst>
          </p:nvPr>
        </p:nvGraphicFramePr>
        <p:xfrm>
          <a:off x="1976015" y="1044700"/>
          <a:ext cx="7024430" cy="3970331"/>
        </p:xfrm>
        <a:graphic>
          <a:graphicData uri="http://schemas.openxmlformats.org/drawingml/2006/table">
            <a:tbl>
              <a:tblPr>
                <a:tableStyleId>{5C22544A-7EE6-4342-B048-85BDC9FD1C3A}</a:tableStyleId>
              </a:tblPr>
              <a:tblGrid>
                <a:gridCol w="1553021">
                  <a:extLst>
                    <a:ext uri="{9D8B030D-6E8A-4147-A177-3AD203B41FA5}">
                      <a16:colId xmlns:a16="http://schemas.microsoft.com/office/drawing/2014/main" val="2086273269"/>
                    </a:ext>
                  </a:extLst>
                </a:gridCol>
                <a:gridCol w="5471409">
                  <a:extLst>
                    <a:ext uri="{9D8B030D-6E8A-4147-A177-3AD203B41FA5}">
                      <a16:colId xmlns:a16="http://schemas.microsoft.com/office/drawing/2014/main" val="621499377"/>
                    </a:ext>
                  </a:extLst>
                </a:gridCol>
              </a:tblGrid>
              <a:tr h="273659">
                <a:tc>
                  <a:txBody>
                    <a:bodyPr/>
                    <a:lstStyle/>
                    <a:p>
                      <a:pPr algn="l" fontAlgn="b"/>
                      <a:r>
                        <a:rPr lang="en-US" sz="1300" u="none" strike="noStrike" dirty="0">
                          <a:effectLst/>
                        </a:rPr>
                        <a:t>Element</a:t>
                      </a:r>
                      <a:endParaRPr lang="en-US" sz="1300" b="1" i="0" u="none" strike="noStrike" dirty="0">
                        <a:solidFill>
                          <a:srgbClr val="000000"/>
                        </a:solidFill>
                        <a:effectLst/>
                        <a:latin typeface="Calibri" panose="020F0502020204030204" pitchFamily="34" charset="0"/>
                      </a:endParaRPr>
                    </a:p>
                  </a:txBody>
                  <a:tcPr marL="4786" marR="4786" marT="4786" marB="0" anchor="ctr"/>
                </a:tc>
                <a:tc>
                  <a:txBody>
                    <a:bodyPr/>
                    <a:lstStyle/>
                    <a:p>
                      <a:pPr algn="l" fontAlgn="b"/>
                      <a:r>
                        <a:rPr lang="en-US" sz="1300" u="none" strike="noStrike">
                          <a:effectLst/>
                        </a:rPr>
                        <a:t>Description</a:t>
                      </a:r>
                      <a:endParaRPr lang="en-US" sz="1300" b="1" i="0" u="none" strike="noStrike">
                        <a:solidFill>
                          <a:srgbClr val="000000"/>
                        </a:solidFill>
                        <a:effectLst/>
                        <a:latin typeface="Calibri" panose="020F0502020204030204" pitchFamily="34" charset="0"/>
                      </a:endParaRPr>
                    </a:p>
                  </a:txBody>
                  <a:tcPr marL="4786" marR="4786" marT="4786" marB="0" anchor="ctr"/>
                </a:tc>
                <a:extLst>
                  <a:ext uri="{0D108BD9-81ED-4DB2-BD59-A6C34878D82A}">
                    <a16:rowId xmlns:a16="http://schemas.microsoft.com/office/drawing/2014/main" val="642192704"/>
                  </a:ext>
                </a:extLst>
              </a:tr>
              <a:tr h="755580">
                <a:tc>
                  <a:txBody>
                    <a:bodyPr/>
                    <a:lstStyle/>
                    <a:p>
                      <a:pPr algn="l" fontAlgn="b"/>
                      <a:r>
                        <a:rPr lang="en-US" sz="1300" u="none" strike="noStrike" dirty="0">
                          <a:effectLst/>
                        </a:rPr>
                        <a:t>Clock Settings</a:t>
                      </a:r>
                      <a:endParaRPr lang="en-US" sz="1300" b="0" i="0" u="none" strike="noStrike" dirty="0">
                        <a:solidFill>
                          <a:srgbClr val="000000"/>
                        </a:solidFill>
                        <a:effectLst/>
                        <a:latin typeface="Calibri" panose="020F0502020204030204" pitchFamily="34" charset="0"/>
                      </a:endParaRPr>
                    </a:p>
                  </a:txBody>
                  <a:tcPr marL="4786" marR="4786" marT="4786" marB="0" anchor="ctr"/>
                </a:tc>
                <a:tc>
                  <a:txBody>
                    <a:bodyPr/>
                    <a:lstStyle/>
                    <a:p>
                      <a:pPr algn="l" fontAlgn="b"/>
                      <a:r>
                        <a:rPr lang="en-US" sz="1300" u="none" strike="noStrike" dirty="0">
                          <a:effectLst/>
                        </a:rPr>
                        <a:t>This is a feature setting in the application that allows the user to set the time. Time can be set automatically or manually. The user also has the option to set an alarm using the clock settings.</a:t>
                      </a:r>
                      <a:endParaRPr lang="en-US" sz="1300" b="0" i="0" u="none" strike="noStrike" dirty="0">
                        <a:solidFill>
                          <a:srgbClr val="000000"/>
                        </a:solidFill>
                        <a:effectLst/>
                        <a:latin typeface="Calibri" panose="020F0502020204030204" pitchFamily="34" charset="0"/>
                      </a:endParaRPr>
                    </a:p>
                  </a:txBody>
                  <a:tcPr marL="4786" marR="4786" marT="4786" marB="0"/>
                </a:tc>
                <a:extLst>
                  <a:ext uri="{0D108BD9-81ED-4DB2-BD59-A6C34878D82A}">
                    <a16:rowId xmlns:a16="http://schemas.microsoft.com/office/drawing/2014/main" val="2078435207"/>
                  </a:ext>
                </a:extLst>
              </a:tr>
              <a:tr h="546378">
                <a:tc>
                  <a:txBody>
                    <a:bodyPr/>
                    <a:lstStyle/>
                    <a:p>
                      <a:pPr algn="l" fontAlgn="b"/>
                      <a:r>
                        <a:rPr lang="en-US" sz="1300" u="none" strike="noStrike" dirty="0">
                          <a:effectLst/>
                        </a:rPr>
                        <a:t>Room Devices</a:t>
                      </a:r>
                      <a:endParaRPr lang="en-US" sz="1300" b="0" i="0" u="none" strike="noStrike" dirty="0">
                        <a:solidFill>
                          <a:srgbClr val="000000"/>
                        </a:solidFill>
                        <a:effectLst/>
                        <a:latin typeface="Calibri" panose="020F0502020204030204" pitchFamily="34" charset="0"/>
                      </a:endParaRPr>
                    </a:p>
                  </a:txBody>
                  <a:tcPr marL="4786" marR="4786" marT="4786" marB="0" anchor="ctr"/>
                </a:tc>
                <a:tc>
                  <a:txBody>
                    <a:bodyPr/>
                    <a:lstStyle/>
                    <a:p>
                      <a:pPr algn="l" fontAlgn="b"/>
                      <a:r>
                        <a:rPr lang="en-US" sz="1300" u="none" strike="noStrike" dirty="0">
                          <a:effectLst/>
                        </a:rPr>
                        <a:t>This feature allows the user to add, delete or edit an electronic device to a room in the house. The user can turn on or off the device using this feature.</a:t>
                      </a:r>
                      <a:endParaRPr lang="en-US" sz="1300" b="0" i="0" u="none" strike="noStrike" dirty="0">
                        <a:solidFill>
                          <a:srgbClr val="000000"/>
                        </a:solidFill>
                        <a:effectLst/>
                        <a:latin typeface="Calibri" panose="020F0502020204030204" pitchFamily="34" charset="0"/>
                      </a:endParaRPr>
                    </a:p>
                  </a:txBody>
                  <a:tcPr marL="4786" marR="4786" marT="4786" marB="0"/>
                </a:tc>
                <a:extLst>
                  <a:ext uri="{0D108BD9-81ED-4DB2-BD59-A6C34878D82A}">
                    <a16:rowId xmlns:a16="http://schemas.microsoft.com/office/drawing/2014/main" val="764433361"/>
                  </a:ext>
                </a:extLst>
              </a:tr>
              <a:tr h="755580">
                <a:tc>
                  <a:txBody>
                    <a:bodyPr/>
                    <a:lstStyle/>
                    <a:p>
                      <a:pPr algn="l" fontAlgn="b"/>
                      <a:r>
                        <a:rPr lang="en-US" sz="1300" u="none" strike="noStrike" dirty="0">
                          <a:effectLst/>
                        </a:rPr>
                        <a:t>Garage Door</a:t>
                      </a:r>
                      <a:endParaRPr lang="en-US" sz="1300" b="0" i="0" u="none" strike="noStrike" dirty="0">
                        <a:solidFill>
                          <a:srgbClr val="000000"/>
                        </a:solidFill>
                        <a:effectLst/>
                        <a:latin typeface="Calibri" panose="020F0502020204030204" pitchFamily="34" charset="0"/>
                      </a:endParaRPr>
                    </a:p>
                  </a:txBody>
                  <a:tcPr marL="4786" marR="4786" marT="4786" marB="0" anchor="ctr"/>
                </a:tc>
                <a:tc>
                  <a:txBody>
                    <a:bodyPr/>
                    <a:lstStyle/>
                    <a:p>
                      <a:pPr algn="l" fontAlgn="b"/>
                      <a:r>
                        <a:rPr lang="en-US" sz="1300" u="none" strike="noStrike" dirty="0">
                          <a:effectLst/>
                        </a:rPr>
                        <a:t>The application allows the end user to program the garage door controls on HOLIS. The user will be able to open and close the garage door using this application.</a:t>
                      </a:r>
                      <a:endParaRPr lang="en-US" sz="1300" b="0" i="0" u="none" strike="noStrike" dirty="0">
                        <a:solidFill>
                          <a:srgbClr val="000000"/>
                        </a:solidFill>
                        <a:effectLst/>
                        <a:latin typeface="Calibri" panose="020F0502020204030204" pitchFamily="34" charset="0"/>
                      </a:endParaRPr>
                    </a:p>
                  </a:txBody>
                  <a:tcPr marL="4786" marR="4786" marT="4786" marB="0"/>
                </a:tc>
                <a:extLst>
                  <a:ext uri="{0D108BD9-81ED-4DB2-BD59-A6C34878D82A}">
                    <a16:rowId xmlns:a16="http://schemas.microsoft.com/office/drawing/2014/main" val="4227895418"/>
                  </a:ext>
                </a:extLst>
              </a:tr>
              <a:tr h="546378">
                <a:tc>
                  <a:txBody>
                    <a:bodyPr/>
                    <a:lstStyle/>
                    <a:p>
                      <a:pPr algn="l" fontAlgn="b"/>
                      <a:r>
                        <a:rPr lang="en-US" sz="1300" u="none" strike="noStrike" dirty="0">
                          <a:effectLst/>
                        </a:rPr>
                        <a:t>Emergency Contact</a:t>
                      </a:r>
                      <a:endParaRPr lang="en-US" sz="1300" b="0" i="0" u="none" strike="noStrike" dirty="0">
                        <a:solidFill>
                          <a:srgbClr val="000000"/>
                        </a:solidFill>
                        <a:effectLst/>
                        <a:latin typeface="Calibri" panose="020F0502020204030204" pitchFamily="34" charset="0"/>
                      </a:endParaRPr>
                    </a:p>
                  </a:txBody>
                  <a:tcPr marL="4786" marR="4786" marT="4786" marB="0" anchor="ctr"/>
                </a:tc>
                <a:tc>
                  <a:txBody>
                    <a:bodyPr/>
                    <a:lstStyle/>
                    <a:p>
                      <a:pPr algn="l" fontAlgn="b"/>
                      <a:r>
                        <a:rPr lang="en-US" sz="1300" u="none" strike="noStrike" dirty="0">
                          <a:effectLst/>
                        </a:rPr>
                        <a:t>An emergency contact button is an option found in the HOLIS application. It allows the user to contact 911 immediately by clicking the button. </a:t>
                      </a:r>
                      <a:endParaRPr lang="en-US" sz="1300" b="0" i="0" u="none" strike="noStrike" dirty="0">
                        <a:solidFill>
                          <a:srgbClr val="000000"/>
                        </a:solidFill>
                        <a:effectLst/>
                        <a:latin typeface="Calibri" panose="020F0502020204030204" pitchFamily="34" charset="0"/>
                      </a:endParaRPr>
                    </a:p>
                  </a:txBody>
                  <a:tcPr marL="4786" marR="4786" marT="4786" marB="0"/>
                </a:tc>
                <a:extLst>
                  <a:ext uri="{0D108BD9-81ED-4DB2-BD59-A6C34878D82A}">
                    <a16:rowId xmlns:a16="http://schemas.microsoft.com/office/drawing/2014/main" val="141058954"/>
                  </a:ext>
                </a:extLst>
              </a:tr>
              <a:tr h="546378">
                <a:tc>
                  <a:txBody>
                    <a:bodyPr/>
                    <a:lstStyle/>
                    <a:p>
                      <a:pPr algn="l" fontAlgn="b"/>
                      <a:r>
                        <a:rPr lang="en-US" sz="1300" u="none" strike="noStrike" dirty="0">
                          <a:effectLst/>
                        </a:rPr>
                        <a:t>Database</a:t>
                      </a:r>
                      <a:endParaRPr lang="en-US" sz="1300" b="0" i="0" u="none" strike="noStrike" dirty="0">
                        <a:solidFill>
                          <a:srgbClr val="000000"/>
                        </a:solidFill>
                        <a:effectLst/>
                        <a:latin typeface="Calibri" panose="020F0502020204030204" pitchFamily="34" charset="0"/>
                      </a:endParaRPr>
                    </a:p>
                  </a:txBody>
                  <a:tcPr marL="4786" marR="4786" marT="4786" marB="0" anchor="ctr"/>
                </a:tc>
                <a:tc>
                  <a:txBody>
                    <a:bodyPr/>
                    <a:lstStyle/>
                    <a:p>
                      <a:pPr algn="l" fontAlgn="b"/>
                      <a:r>
                        <a:rPr lang="en-US" sz="1300" u="none" strike="noStrike" dirty="0">
                          <a:effectLst/>
                        </a:rPr>
                        <a:t>Contains all the data about the subscriber's profile and personalized configuration of the HOLIS application.</a:t>
                      </a:r>
                      <a:endParaRPr lang="en-US" sz="1300" b="0" i="0" u="none" strike="noStrike" dirty="0">
                        <a:solidFill>
                          <a:srgbClr val="000000"/>
                        </a:solidFill>
                        <a:effectLst/>
                        <a:latin typeface="Calibri" panose="020F0502020204030204" pitchFamily="34" charset="0"/>
                      </a:endParaRPr>
                    </a:p>
                  </a:txBody>
                  <a:tcPr marL="4786" marR="4786" marT="4786" marB="0"/>
                </a:tc>
                <a:extLst>
                  <a:ext uri="{0D108BD9-81ED-4DB2-BD59-A6C34878D82A}">
                    <a16:rowId xmlns:a16="http://schemas.microsoft.com/office/drawing/2014/main" val="1405997593"/>
                  </a:ext>
                </a:extLst>
              </a:tr>
              <a:tr h="546378">
                <a:tc>
                  <a:txBody>
                    <a:bodyPr/>
                    <a:lstStyle/>
                    <a:p>
                      <a:pPr algn="l" fontAlgn="b"/>
                      <a:r>
                        <a:rPr lang="en-US" sz="1300" u="none" strike="noStrike" dirty="0">
                          <a:effectLst/>
                        </a:rPr>
                        <a:t>Emergency Contact Service</a:t>
                      </a:r>
                      <a:endParaRPr lang="en-US" sz="1300" b="0" i="0" u="none" strike="noStrike" dirty="0">
                        <a:solidFill>
                          <a:srgbClr val="000000"/>
                        </a:solidFill>
                        <a:effectLst/>
                        <a:latin typeface="Calibri" panose="020F0502020204030204" pitchFamily="34" charset="0"/>
                      </a:endParaRPr>
                    </a:p>
                  </a:txBody>
                  <a:tcPr marL="4786" marR="4786" marT="4786" marB="0" anchor="ctr"/>
                </a:tc>
                <a:tc>
                  <a:txBody>
                    <a:bodyPr/>
                    <a:lstStyle/>
                    <a:p>
                      <a:pPr algn="l" fontAlgn="b"/>
                      <a:r>
                        <a:rPr lang="en-US" sz="1300" u="none" strike="noStrike" dirty="0">
                          <a:effectLst/>
                        </a:rPr>
                        <a:t>Is the service feature that connects the users to the 911 department. If the Emergency contact button is pushed, this service is triggered and notifies 911.</a:t>
                      </a:r>
                      <a:endParaRPr lang="en-US" sz="1300" b="0" i="0" u="none" strike="noStrike" dirty="0">
                        <a:solidFill>
                          <a:srgbClr val="000000"/>
                        </a:solidFill>
                        <a:effectLst/>
                        <a:latin typeface="Calibri" panose="020F0502020204030204" pitchFamily="34" charset="0"/>
                      </a:endParaRPr>
                    </a:p>
                  </a:txBody>
                  <a:tcPr marL="4786" marR="4786" marT="4786" marB="0"/>
                </a:tc>
                <a:extLst>
                  <a:ext uri="{0D108BD9-81ED-4DB2-BD59-A6C34878D82A}">
                    <a16:rowId xmlns:a16="http://schemas.microsoft.com/office/drawing/2014/main" val="3915647559"/>
                  </a:ext>
                </a:extLst>
              </a:tr>
            </a:tbl>
          </a:graphicData>
        </a:graphic>
      </p:graphicFrame>
    </p:spTree>
    <p:extLst>
      <p:ext uri="{BB962C8B-B14F-4D97-AF65-F5344CB8AC3E}">
        <p14:creationId xmlns:p14="http://schemas.microsoft.com/office/powerpoint/2010/main" val="666344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972</TotalTime>
  <Words>802</Words>
  <Application>Microsoft Office PowerPoint</Application>
  <PresentationFormat>如螢幕大小 (16:9)</PresentationFormat>
  <Paragraphs>82</Paragraphs>
  <Slides>13</Slides>
  <Notes>12</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13</vt:i4>
      </vt:variant>
    </vt:vector>
  </HeadingPairs>
  <TitlesOfParts>
    <vt:vector size="17" baseType="lpstr">
      <vt:lpstr>新細明體</vt:lpstr>
      <vt:lpstr>Arial</vt:lpstr>
      <vt:lpstr>Calibri</vt:lpstr>
      <vt:lpstr>Office Theme</vt:lpstr>
      <vt:lpstr>Maher Aboul Hosn Chun-Chi Huang Jorge Pena</vt:lpstr>
      <vt:lpstr>Problem Statement</vt:lpstr>
      <vt:lpstr>Benefits</vt:lpstr>
      <vt:lpstr>Requirements</vt:lpstr>
      <vt:lpstr>Initial phase – The Vision of HOLIS</vt:lpstr>
      <vt:lpstr>Initial phase – The Vision of HOLIS</vt:lpstr>
      <vt:lpstr>Module View (Decomposition &amp; Uses)</vt:lpstr>
      <vt:lpstr>Component &amp; Connector View (Multi-tier)</vt:lpstr>
      <vt:lpstr>Component Description</vt:lpstr>
      <vt:lpstr>Component Description</vt:lpstr>
      <vt:lpstr>Allocation View (Deployment)</vt:lpstr>
      <vt:lpstr>Sensitivity Point</vt:lpstr>
      <vt:lpstr>Trade-off</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黃竣吉</cp:lastModifiedBy>
  <cp:revision>137</cp:revision>
  <dcterms:created xsi:type="dcterms:W3CDTF">2013-08-21T19:17:07Z</dcterms:created>
  <dcterms:modified xsi:type="dcterms:W3CDTF">2018-03-14T18:08:43Z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v-jorpen@microsoft.com</vt:lpwstr>
  </property>
  <property fmtid="{D5CDD505-2E9C-101B-9397-08002B2CF9AE}" pid="5" name="MSIP_Label_f42aa342-8706-4288-bd11-ebb85995028c_SetDate">
    <vt:lpwstr>2018-03-14T01:19:48.7003715Z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