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3" r:id="rId16"/>
    <p:sldId id="270" r:id="rId17"/>
    <p:sldId id="274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4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DFAAA-2EE3-4533-9FE4-E7F527BCF443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723B-F3D7-4F94-8E60-89515642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Inputs?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</a:p>
          <a:p>
            <a:r>
              <a:rPr lang="en-US" altLang="zh-TW" dirty="0"/>
              <a:t>Outputs?</a:t>
            </a:r>
            <a:r>
              <a:rPr lang="zh-TW" altLang="en-US" dirty="0"/>
              <a:t> </a:t>
            </a:r>
            <a:r>
              <a:rPr lang="en-US" altLang="zh-TW" dirty="0"/>
              <a:t>Listed above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characteristics? Execution performance and reliability</a:t>
            </a:r>
            <a:endParaRPr lang="en-US" altLang="zh-TW" dirty="0"/>
          </a:p>
          <a:p>
            <a:r>
              <a:rPr lang="en-US" altLang="zh-TW" dirty="0"/>
              <a:t>The highest risks? Pass the monkey testing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0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Faults: might be the bit calculation or the determination of valid and invalid IP addresses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3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8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0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2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71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1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8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723B-F3D7-4F94-8E60-89515642FA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18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719DD-5F8E-4EC7-AD8C-BBA9A4CF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492DC8-92B6-41E9-88EC-BFEB7746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96E1A-D64A-4E8A-94E4-A47C793C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982EB-DD16-4A6A-B1BB-73F4DD31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186BA-E845-42C3-832F-1E4A9CBC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B7D8-531E-443F-B17C-96629313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B9DE9D-0419-4657-9C35-4B4C4838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CB203-D0C0-46B4-AC6B-99317A5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3DAED-0882-47EA-B01D-22613D0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8A227-1FDF-423D-ACF2-93C992A9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21117E-3821-4087-A521-10078923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1E14E-ADE7-4A7B-90AC-A0CDC339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2AB18-1825-44DF-A296-1BC9A5DF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2A3A0-0EF9-44A4-AA11-DFA4253E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BB9C4-D7D2-4853-A4AB-D2CB040B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6603A-9D2C-47B8-AC98-C3C7BFF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C2C39-F0D6-4051-89FC-6C62EBA0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92830-5779-4B17-973D-A269249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ECCEA-D645-4A81-84A5-B7F4872D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CB100-546B-4409-BE0C-8316DD9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655B-AEE8-4B80-9E71-54D0224A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E6794-9F68-47B3-87F2-0F247001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AC85F-EAA2-4AFC-910E-B6D4A3FA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69136-73F0-432D-8C3C-E263FD32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C532E-229C-4639-BCC7-21A8597A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CBEEB-E65D-44B8-9613-0451F13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0EFBD-EFEA-4FB7-98FB-6255FAA6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E784D0-13D8-4F50-98AB-0A351C50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30262-FE51-40D7-B334-85385634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3592E0-F219-4F7F-9AB2-4BD14085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E052E6-EF3B-4308-BA32-FCFFB89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324F6-ED47-4E59-9FA1-CEE5E8B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3F5BB-DB32-4FEA-A282-FB3B1FF2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165539-96F7-4866-B1B9-BB9054AF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10D93-9395-4C0B-BA55-FB9235DD3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042CE8-8FBF-4D82-A230-DC99D363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B0368A-9C32-470D-92F4-1616489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341046-7DD0-431A-A090-74DE9533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EA2B61-543B-4FFF-823C-4E1DB1A1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8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3A66F-A683-4675-AF7D-BC9EE1E2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65D0DC-23C1-4C1F-B190-B72F549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6DEEA5-15A3-4A36-BD43-D4FC9938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55A207-D544-4692-90C0-96D78088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81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B67F50-3DE0-4794-B11B-068B7DBB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3FB1D6-84EF-42C1-B1F8-41A741CA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141705-E44F-4BB9-9973-2648F98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5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91A90-A2B3-468C-9B4D-84DD30C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84CEF-A765-48B7-8024-B91F1AA9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BFB3F6-1677-47F1-BCD9-8E505F33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10F982-F32A-437F-BAC0-377F7F8F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851E8-1984-49B2-8FB9-F0FDF5B0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E31BB1-41A7-439F-92C2-BEE975C7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45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B9577-B79F-474C-AAA0-49E5B90A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30433-3C5E-4F58-B3B0-5527E88DA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7BD4E7-A920-48E8-89F3-CD32DB73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B4789A-A988-467D-959D-FD51460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C8F19-9ADD-481D-BAD4-1D2F73E2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43D480-DDA2-4CFC-8EE4-575124CD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6B583C-70E1-4957-A0C7-3489082F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764617-7E8A-4C2F-A125-E45036C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8584D8-DB5F-42B7-A438-285AF236C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3862-8110-43B8-8324-BF39533078BB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0790D8-007E-42E3-9B9A-481B4F4E9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7D482-7B34-400A-A956-6B3BAAA80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CD78-D4EC-45A8-A17B-B84BBFEF2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ryancc_huang\Desktop\Seattle%20University\Software%20Testing\Projects\Final-project\us.lindanrandy.cidrcalculator\.classes\NotifySubnet.html" TargetMode="External"/><Relationship Id="rId13" Type="http://schemas.openxmlformats.org/officeDocument/2006/relationships/hyperlink" Target="file:///C:\Users\ryancc_huang\Desktop\Seattle%20University\Software%20Testing\Projects\Final-project\us.lindanrandy.cidrcalculator\.classes\CustomKeyboard.html" TargetMode="External"/><Relationship Id="rId3" Type="http://schemas.openxmlformats.org/officeDocument/2006/relationships/hyperlink" Target="file:///C:\Users\ryancc_huang\Desktop\Seattle%20University\Software%20Testing\Projects\Final-project\us.lindanrandy.cidrcalculator\index_SORT_BY_CLASS.html" TargetMode="External"/><Relationship Id="rId7" Type="http://schemas.openxmlformats.org/officeDocument/2006/relationships/hyperlink" Target="file:///C:\Users\ryancc_huang\Desktop\Seattle%20University\Software%20Testing\Projects\Final-project\us.lindanrandy.cidrcalculator\.classes\Preferences.html" TargetMode="External"/><Relationship Id="rId12" Type="http://schemas.openxmlformats.org/officeDocument/2006/relationships/hyperlink" Target="file:///C:\Users\ryancc_huang\Desktop\Seattle%20University\Software%20Testing\Projects\Final-project\us.lindanrandy.cidrcalculator\.classes\HistoryList.html" TargetMode="External"/><Relationship Id="rId17" Type="http://schemas.openxmlformats.org/officeDocument/2006/relationships/hyperlink" Target="file:///C:\Users\ryancc_huang\Desktop\Seattle%20University\Software%20Testing\Projects\Final-project\us.lindanrandy.cidrcalculator\.classes\BuildConfig.html" TargetMode="External"/><Relationship Id="rId2" Type="http://schemas.openxmlformats.org/officeDocument/2006/relationships/hyperlink" Target="file:///C:\Users\ryancc_huang\Desktop\Seattle%20University\Software%20Testing\Projects\Final-project\us.lindanrandy.cidrcalculator\index.html" TargetMode="External"/><Relationship Id="rId16" Type="http://schemas.openxmlformats.org/officeDocument/2006/relationships/hyperlink" Target="file:///C:\Users\ryancc_huang\Desktop\Seattle%20University\Software%20Testing\Projects\Final-project\us.lindanrandy.cidrcalculator\.classes\CIDRCalcula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ryancc_huang\Desktop\Seattle%20University\Software%20Testing\Projects\Final-project\us.lindanrandy.cidrcalculator\.classes\R.html" TargetMode="External"/><Relationship Id="rId11" Type="http://schemas.openxmlformats.org/officeDocument/2006/relationships/hyperlink" Target="file:///C:\Users\ryancc_huang\Desktop\Seattle%20University\Software%20Testing\Projects\Final-project\us.lindanrandy.cidrcalculator\.classes\HistoryProvider.html" TargetMode="External"/><Relationship Id="rId5" Type="http://schemas.openxmlformats.org/officeDocument/2006/relationships/hyperlink" Target="file:///C:\Users\ryancc_huang\Desktop\Seattle%20University\Software%20Testing\Projects\Final-project\us.lindanrandy.cidrcalculator\index_SORT_BY_LINE.html" TargetMode="External"/><Relationship Id="rId15" Type="http://schemas.openxmlformats.org/officeDocument/2006/relationships/hyperlink" Target="file:///C:\Users\ryancc_huang\Desktop\Seattle%20University\Software%20Testing\Projects\Final-project\us.lindanrandy.cidrcalculator\.classes\CIDRHistory.html" TargetMode="External"/><Relationship Id="rId10" Type="http://schemas.openxmlformats.org/officeDocument/2006/relationships/hyperlink" Target="file:///C:\Users\ryancc_huang\Desktop\Seattle%20University\Software%20Testing\Projects\Final-project\us.lindanrandy.cidrcalculator\.classes\IPv6Calculator.html" TargetMode="External"/><Relationship Id="rId4" Type="http://schemas.openxmlformats.org/officeDocument/2006/relationships/hyperlink" Target="file:///C:\Users\ryancc_huang\Desktop\Seattle%20University\Software%20Testing\Projects\Final-project\us.lindanrandy.cidrcalculator\index_SORT_BY_METHOD.html" TargetMode="External"/><Relationship Id="rId9" Type="http://schemas.openxmlformats.org/officeDocument/2006/relationships/hyperlink" Target="file:///C:\Users\ryancc_huang\Desktop\Seattle%20University\Software%20Testing\Projects\Final-project\us.lindanrandy.cidrcalculator\.classes\InetAddresses.html" TargetMode="External"/><Relationship Id="rId14" Type="http://schemas.openxmlformats.org/officeDocument/2006/relationships/hyperlink" Target="file:///C:\Users\ryancc_huang\Desktop\Seattle%20University\Software%20Testing\Projects\Final-project\us.lindanrandy.cidrcalculator\.classes\Converte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F1198-BDBB-4F6F-B6D7-3E1CC9D2D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Software Testing Project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</a:t>
            </a:r>
            <a:r>
              <a:rPr lang="en-US" altLang="zh-TW" sz="4000" dirty="0"/>
              <a:t>- CIDR Calculator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1E100-64A1-4A60-8BC8-FFCCCB139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Chun-Chi Huang</a:t>
            </a:r>
          </a:p>
          <a:p>
            <a:r>
              <a:rPr lang="en-US" altLang="zh-TW" dirty="0"/>
              <a:t>06/14/2018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89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D72B-7479-4C70-AFD6-F911119B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 Testing – Why Failed?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D7E8F-29DD-4D46-8730-E93B947B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9C35D1-60BD-4A06-9A04-F2B16F8AE80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/>
          <a:stretch/>
        </p:blipFill>
        <p:spPr bwMode="auto">
          <a:xfrm>
            <a:off x="838200" y="1690688"/>
            <a:ext cx="4523335" cy="20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E65FCB-24EB-4679-A0DF-45F3BF6D53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/>
          <a:stretch/>
        </p:blipFill>
        <p:spPr bwMode="auto">
          <a:xfrm>
            <a:off x="6942221" y="1690688"/>
            <a:ext cx="3826042" cy="5015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84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52057-C845-49CE-B3D1-28296687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Structural Unit Testing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87A7D-DCA8-4131-9C52-B045F38F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adding 15 test cases for those invalid input conditions, the statement coverage becomes 100% (129/129)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8FBE6C-4870-433F-9118-DD373659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92" y="2772527"/>
            <a:ext cx="8043361" cy="38100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306BCD-E828-43A7-BD46-5970576C6EFE}"/>
              </a:ext>
            </a:extLst>
          </p:cNvPr>
          <p:cNvSpPr/>
          <p:nvPr/>
        </p:nvSpPr>
        <p:spPr>
          <a:xfrm>
            <a:off x="2201779" y="5269832"/>
            <a:ext cx="772427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87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72F7F-5855-49DD-92A8-73DA2E46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Testing - What Each Unit Interacts with?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15CC6-97CC-4373-B7C5-E62DB363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BD60B5-A6D2-40BB-A626-3203B672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284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A6BBE6A5-4F9A-4F47-841B-2483C2EFE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07256"/>
              </p:ext>
            </p:extLst>
          </p:nvPr>
        </p:nvGraphicFramePr>
        <p:xfrm>
          <a:off x="2394284" y="1825625"/>
          <a:ext cx="6172200" cy="497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4" imgW="8515461" imgH="6867459" progId="Visio.Drawing.15">
                  <p:embed/>
                </p:oleObj>
              </mc:Choice>
              <mc:Fallback>
                <p:oleObj name="Visio" r:id="rId4" imgW="8515461" imgH="686745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284" y="1825625"/>
                        <a:ext cx="6172200" cy="4972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17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53D63-EC49-4894-9277-DB38785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Testing – Test Cases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1F677-5267-4C14-B694-5D9FAC0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first combined modules are “</a:t>
            </a:r>
            <a:r>
              <a:rPr lang="en-US" altLang="zh-TW" dirty="0" err="1"/>
              <a:t>CIDRCalculator</a:t>
            </a:r>
            <a:r>
              <a:rPr lang="en-US" altLang="zh-TW" dirty="0"/>
              <a:t>” and “Converter”.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“</a:t>
            </a:r>
            <a:r>
              <a:rPr lang="en-US" altLang="zh-TW" dirty="0" err="1"/>
              <a:t>CIDRCalculator</a:t>
            </a:r>
            <a:r>
              <a:rPr lang="en-US" altLang="zh-TW" dirty="0"/>
              <a:t>” : deal with the IPv4 address and to render the calculation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“Converter” : include two functions which convert the IP address into binary or hex format strings.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Test Cases: correct inputs, invalid inputs, or boundary inputs.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The second combined modules are “IPv6Calculator” and “</a:t>
            </a:r>
            <a:r>
              <a:rPr lang="en-US" altLang="zh-TW" dirty="0" err="1"/>
              <a:t>InetAddress</a:t>
            </a:r>
            <a:r>
              <a:rPr lang="en-US" altLang="zh-TW" dirty="0"/>
              <a:t>”.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“IPv6Calculator” : is similar to “</a:t>
            </a:r>
            <a:r>
              <a:rPr lang="en-US" altLang="zh-TW" dirty="0" err="1"/>
              <a:t>CIDRCalculator</a:t>
            </a:r>
            <a:r>
              <a:rPr lang="en-US" altLang="zh-TW" dirty="0"/>
              <a:t>”, but it aims at the IPv6 address.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“</a:t>
            </a:r>
            <a:r>
              <a:rPr lang="en-US" altLang="zh-TW" dirty="0" err="1"/>
              <a:t>InetAddress</a:t>
            </a:r>
            <a:r>
              <a:rPr lang="en-US" altLang="zh-TW" dirty="0"/>
              <a:t>” : provides several functions for “IPv6Calculator” to deal with the IPv6 address.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Test Cases: correct inputs, invalid inputs, or boundary inputs.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02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7AD0C-479E-4840-9D66-5DA04FA5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Exploratory System Testing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85937-9191-405C-BC6A-7E4621D8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Target device: An Android phone, Sony Xperia Z5 Premium, which contains 5.5” panel with Android 7.1.1 version.</a:t>
            </a:r>
          </a:p>
          <a:p>
            <a:r>
              <a:rPr lang="en-US" altLang="zh-TW" dirty="0"/>
              <a:t>Includes: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Landmark tour: Select key features to test.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FedEx tour: Aim at the data flowing through this app.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Back Alley tour: Focus on the rarely used feature.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Lonely Businessman tour: Find the features which are furthest away from the starting point of this app.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Garbage Collection tour: Check the display of every column.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Supermodel tour: Check whether UI display of this app is appropriate.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Couch Potato tour: Do as little as work as possible.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Antisocial tour: Enter the bad inputs to test.</a:t>
            </a:r>
            <a:endParaRPr lang="zh-TW" altLang="zh-TW" dirty="0"/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After-Hours tour: Check whether the data can be kept.</a:t>
            </a: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915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D25DD-6AC2-4E51-A041-DCE49C66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Exploratory System Testing – Test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1B5FA-1263-4367-80DC-BCB772B9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9443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There were two bugs found.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If users enter an IPv4 address with a negative value, this app would show the message “Bad IP format”.</a:t>
            </a:r>
          </a:p>
          <a:p>
            <a:pPr marL="514350" indent="-514350">
              <a:buAutoNum type="arabicPeriod"/>
            </a:pPr>
            <a:r>
              <a:rPr lang="en-US" altLang="zh-TW" dirty="0"/>
              <a:t>if users enter a valid IPv6 address and do calculations and then enter an invalid address, not all of the results are updated.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64CE9F-1D7D-48DA-ABBF-4CD8A9E68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7" t="5613" r="8748" b="14097"/>
          <a:stretch/>
        </p:blipFill>
        <p:spPr>
          <a:xfrm>
            <a:off x="5779414" y="1576137"/>
            <a:ext cx="2787070" cy="49787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279558-F081-44D5-AC7B-0C551EDB3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2" t="6097" r="10926" b="14025"/>
          <a:stretch/>
        </p:blipFill>
        <p:spPr>
          <a:xfrm>
            <a:off x="9011653" y="1576137"/>
            <a:ext cx="2694797" cy="49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57B2-9979-499B-A238-66D21605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Testing – Tool and Test Cases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A5CD2-07EC-4DB5-8C7E-93E7E3DF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Robotium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Test Cases:</a:t>
            </a:r>
          </a:p>
          <a:p>
            <a:pPr marL="0" lvl="0" indent="0">
              <a:buNone/>
            </a:pPr>
            <a:r>
              <a:rPr lang="en-US" altLang="zh-TW" dirty="0"/>
              <a:t>1. IPv4 Calculation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Enter a valid IPv4 address, and then do calculation, followed by checking the results.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Enter an invalid IPv4 address, and then do calculation, followed by checking the results.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Enter a valid IPv4 address, and then do calculation with selecting a different IPv4 mask, followed by checking the results.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04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C64A-A4CB-48F4-8FB9-F876D79B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Testing – Test Cases and Test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76AA4-98E1-4194-AFB5-E569A424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zh-TW" dirty="0"/>
              <a:t>2. Converter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Enter a valid IPv4 address, and the do calculation.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Send MENU key, and then select “Converter”.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Check whether the IP address of Converter is the same with the previous input address, and then check other results.</a:t>
            </a:r>
            <a:endParaRPr lang="zh-TW" altLang="zh-TW" dirty="0"/>
          </a:p>
          <a:p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3. IPv6 Calculation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Send MENU key, and then select “IPv6”.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Enter a valid IPv6 address, do calculation, and then check the results.</a:t>
            </a:r>
            <a:endParaRPr lang="zh-TW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Select a different IPv6 mask, do calculation, and then check the results.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All of these three tests are passed.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9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67E495-6FE1-4CDC-8378-BE817C60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Monkey Testing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E8124-10E5-473F-A06A-0AA4043F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Events generated: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Touch event: ACTION_DOWN and ACTION_UP.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Trackball event: ACTION_MOVE.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Flip event. However, when this event was sent, and </a:t>
            </a:r>
            <a:r>
              <a:rPr lang="en-US" altLang="zh-TW" dirty="0" err="1"/>
              <a:t>IOException</a:t>
            </a:r>
            <a:r>
              <a:rPr lang="en-US" altLang="zh-TW" dirty="0"/>
              <a:t> happened, it did not break the monkey testing.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Rotation event: cause the screen rotation.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 bugs were found.</a:t>
            </a:r>
          </a:p>
          <a:p>
            <a:r>
              <a:rPr lang="en-US" altLang="zh-TW" dirty="0"/>
              <a:t>If the mobile phone is not reliable, it is easy to fail in the monkey test.</a:t>
            </a:r>
          </a:p>
          <a:p>
            <a:r>
              <a:rPr lang="en-US" altLang="zh-TW" dirty="0"/>
              <a:t>Monkey testing is a useful tool to verify the stability of mobile applications.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42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D45C6-C84F-4E8E-A713-50073B56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7C5C6-E4C1-459E-A912-D5557DA0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Learned from this project</a:t>
            </a:r>
          </a:p>
          <a:p>
            <a:pPr>
              <a:buFontTx/>
              <a:buChar char="-"/>
            </a:pPr>
            <a:r>
              <a:rPr lang="en-US" altLang="zh-TW" dirty="0"/>
              <a:t>Android Studio, JUnit, </a:t>
            </a:r>
            <a:r>
              <a:rPr lang="en-US" altLang="zh-TW" dirty="0" err="1"/>
              <a:t>Robotium</a:t>
            </a:r>
            <a:endParaRPr lang="en-US" altLang="zh-TW" dirty="0"/>
          </a:p>
          <a:p>
            <a:pPr>
              <a:buFontTx/>
              <a:buChar char="-"/>
            </a:pPr>
            <a:r>
              <a:rPr lang="en-US" altLang="zh-TW" dirty="0"/>
              <a:t>Functional testing strategies</a:t>
            </a:r>
            <a:r>
              <a:rPr lang="en-US" altLang="zh-TW"/>
              <a:t>, code </a:t>
            </a:r>
            <a:r>
              <a:rPr lang="en-US" altLang="zh-TW" dirty="0"/>
              <a:t>coverage, scenario testing</a:t>
            </a:r>
          </a:p>
          <a:p>
            <a:pPr>
              <a:buFontTx/>
              <a:buChar char="-"/>
            </a:pPr>
            <a:endParaRPr lang="en-US" altLang="zh-TW" dirty="0"/>
          </a:p>
          <a:p>
            <a:r>
              <a:rPr lang="en-US" altLang="zh-TW" dirty="0"/>
              <a:t>Biggest challenges </a:t>
            </a:r>
          </a:p>
          <a:p>
            <a:pPr>
              <a:buFontTx/>
              <a:buChar char="-"/>
            </a:pPr>
            <a:r>
              <a:rPr lang="en-US" altLang="zh-TW" dirty="0"/>
              <a:t>Select a proper target Android app</a:t>
            </a:r>
          </a:p>
          <a:p>
            <a:pPr>
              <a:buFontTx/>
              <a:buChar char="-"/>
            </a:pPr>
            <a:endParaRPr lang="en-US" altLang="zh-TW" dirty="0"/>
          </a:p>
          <a:p>
            <a:r>
              <a:rPr lang="en-US" altLang="zh-TW" dirty="0"/>
              <a:t>Do differently if you were to test a similar app</a:t>
            </a:r>
          </a:p>
          <a:p>
            <a:pPr>
              <a:buFontTx/>
              <a:buChar char="-"/>
            </a:pPr>
            <a:r>
              <a:rPr lang="en-US" altLang="zh-TW" dirty="0"/>
              <a:t>Understand the algorithms and mechanisms first</a:t>
            </a:r>
          </a:p>
          <a:p>
            <a:pPr>
              <a:buFontTx/>
              <a:buChar char="-"/>
            </a:pPr>
            <a:r>
              <a:rPr lang="en-US" altLang="zh-TW" dirty="0"/>
              <a:t>Apply more functional testing strategies such as equivalence class testing, output testing, and catalog based testing</a:t>
            </a:r>
          </a:p>
          <a:p>
            <a:pPr>
              <a:buFontTx/>
              <a:buChar char="-"/>
            </a:pPr>
            <a:r>
              <a:rPr lang="en-US" altLang="zh-TW" dirty="0"/>
              <a:t>Try Appium to proceed with the scenario testing instead of </a:t>
            </a:r>
            <a:r>
              <a:rPr lang="en-US" altLang="zh-TW" dirty="0" err="1"/>
              <a:t>Robotium</a:t>
            </a:r>
            <a:endParaRPr lang="en-US" altLang="zh-TW" dirty="0"/>
          </a:p>
          <a:p>
            <a:pPr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5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CD532-995D-4220-B435-D72991CD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BCCFB-CCE1-4446-8C01-66321829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System Description</a:t>
            </a:r>
          </a:p>
          <a:p>
            <a:r>
              <a:rPr lang="en-US" altLang="zh-TW" dirty="0"/>
              <a:t>Test Unit Description</a:t>
            </a:r>
          </a:p>
          <a:p>
            <a:r>
              <a:rPr lang="en-US" altLang="zh-TW" dirty="0"/>
              <a:t>Function Unit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</a:p>
          <a:p>
            <a:r>
              <a:rPr lang="en-US" altLang="zh-TW" dirty="0"/>
              <a:t>Structural Unit Testing</a:t>
            </a:r>
          </a:p>
          <a:p>
            <a:r>
              <a:rPr lang="en-US" altLang="zh-TW" dirty="0"/>
              <a:t>Integration Testing</a:t>
            </a:r>
          </a:p>
          <a:p>
            <a:r>
              <a:rPr lang="en-US" altLang="zh-TW" dirty="0"/>
              <a:t>Exploratory System Testing</a:t>
            </a:r>
          </a:p>
          <a:p>
            <a:r>
              <a:rPr lang="en-US" altLang="zh-TW" dirty="0"/>
              <a:t>Scenario Testing</a:t>
            </a:r>
          </a:p>
          <a:p>
            <a:r>
              <a:rPr lang="en-US" altLang="zh-TW" dirty="0"/>
              <a:t>Monkey Testing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21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E7C45-7704-4DA9-9F7E-F3052FA3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7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201BA5-992E-4E62-8F49-B27B4C142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95AF143-E406-47D4-8591-0B36263C8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DA482-7919-416D-8453-45748497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77AA9-98DA-4957-91F4-E9B0A2B4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Classless Inter-Domain Routing Calculator (CIDR Calculator)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IPv4 subnet calculator</a:t>
            </a:r>
          </a:p>
          <a:p>
            <a:pPr marL="457200" lvl="1" indent="0">
              <a:buNone/>
            </a:pPr>
            <a:r>
              <a:rPr lang="en-US" altLang="zh-TW" dirty="0"/>
              <a:t>a)	Address range</a:t>
            </a:r>
          </a:p>
          <a:p>
            <a:pPr marL="457200" lvl="1" indent="0">
              <a:buNone/>
            </a:pPr>
            <a:r>
              <a:rPr lang="en-US" altLang="zh-TW" dirty="0"/>
              <a:t>b)	Maximum address</a:t>
            </a:r>
          </a:p>
          <a:p>
            <a:pPr marL="457200" lvl="1" indent="0">
              <a:buNone/>
            </a:pPr>
            <a:r>
              <a:rPr lang="en-US" altLang="zh-TW" dirty="0"/>
              <a:t>c)	Wildcard</a:t>
            </a:r>
          </a:p>
          <a:p>
            <a:pPr marL="457200" lvl="1" indent="0">
              <a:buNone/>
            </a:pPr>
            <a:r>
              <a:rPr lang="en-US" altLang="zh-TW" dirty="0"/>
              <a:t>d)	IP address in binary/Hex formats</a:t>
            </a:r>
          </a:p>
          <a:p>
            <a:pPr marL="457200" lvl="1" indent="0">
              <a:buNone/>
            </a:pPr>
            <a:r>
              <a:rPr lang="en-US" altLang="zh-TW" dirty="0"/>
              <a:t>e)	IP Netmask in binary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IPv6 subnet calculator</a:t>
            </a:r>
          </a:p>
          <a:p>
            <a:pPr marL="457200" lvl="1" indent="0">
              <a:buNone/>
            </a:pPr>
            <a:r>
              <a:rPr lang="en-US" altLang="zh-TW" dirty="0"/>
              <a:t>a)	Address range</a:t>
            </a:r>
          </a:p>
          <a:p>
            <a:pPr marL="457200" lvl="1" indent="0">
              <a:buNone/>
            </a:pPr>
            <a:r>
              <a:rPr lang="en-US" altLang="zh-TW" dirty="0"/>
              <a:t>b)	Maximum addresses</a:t>
            </a:r>
          </a:p>
          <a:p>
            <a:pPr marL="457200" lvl="1" indent="0">
              <a:buNone/>
            </a:pPr>
            <a:r>
              <a:rPr lang="en-US" altLang="zh-TW" dirty="0"/>
              <a:t>c)	Extra information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2AF520-70AF-4806-B1EC-636E27882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385"/>
          <a:stretch/>
        </p:blipFill>
        <p:spPr>
          <a:xfrm>
            <a:off x="6289964" y="2456871"/>
            <a:ext cx="2181225" cy="42469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0D5D0A-3DB1-4C0D-B96F-CF42251A9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4"/>
          <a:stretch/>
        </p:blipFill>
        <p:spPr>
          <a:xfrm>
            <a:off x="8814728" y="2456871"/>
            <a:ext cx="2169184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A3C94-F5FA-479C-8BD9-672BE527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Unit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933B2-E07A-4F4A-BD92-EDAF0371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“Converter” Unit</a:t>
            </a:r>
          </a:p>
          <a:p>
            <a:pPr marL="457200" lvl="1" indent="0">
              <a:buNone/>
            </a:pPr>
            <a:r>
              <a:rPr lang="en-US" altLang="zh-TW" dirty="0"/>
              <a:t>- Converts the IP address from decimal to binary and hex formats</a:t>
            </a:r>
          </a:p>
          <a:p>
            <a:r>
              <a:rPr lang="en-US" altLang="zh-TW" dirty="0"/>
              <a:t>“</a:t>
            </a:r>
            <a:r>
              <a:rPr lang="en-US" altLang="zh-TW" dirty="0" err="1"/>
              <a:t>InetAddress</a:t>
            </a:r>
            <a:r>
              <a:rPr lang="en-US" altLang="zh-TW" dirty="0"/>
              <a:t>” Unit</a:t>
            </a:r>
          </a:p>
          <a:p>
            <a:pPr marL="457200" lvl="1" indent="0">
              <a:buNone/>
            </a:pPr>
            <a:r>
              <a:rPr lang="en-US" altLang="zh-TW" dirty="0"/>
              <a:t>- Evaluates whether the given address is an “IPv4 mapped” IPv6 address</a:t>
            </a:r>
          </a:p>
          <a:p>
            <a:r>
              <a:rPr lang="en-US" altLang="zh-TW" dirty="0"/>
              <a:t>“</a:t>
            </a:r>
            <a:r>
              <a:rPr lang="en-US" altLang="zh-TW" dirty="0" err="1"/>
              <a:t>CIDRCalculator</a:t>
            </a:r>
            <a:r>
              <a:rPr lang="en-US" altLang="zh-TW" dirty="0"/>
              <a:t>” Unit</a:t>
            </a:r>
          </a:p>
          <a:p>
            <a:pPr lvl="1">
              <a:buFontTx/>
              <a:buChar char="-"/>
            </a:pPr>
            <a:r>
              <a:rPr lang="en-US" altLang="zh-TW" dirty="0"/>
              <a:t>Controls the main calculator activity</a:t>
            </a:r>
          </a:p>
          <a:p>
            <a:endParaRPr lang="en-US" altLang="zh-TW" dirty="0"/>
          </a:p>
          <a:p>
            <a:r>
              <a:rPr lang="en-US" altLang="zh-TW" dirty="0"/>
              <a:t>Focus on public functions and not include Android behavioral functions and private functions.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85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182E-E2A6-4E11-82F4-B9EB6040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20D28-5248-4DED-99C7-18408EF0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Android Studio</a:t>
            </a:r>
          </a:p>
          <a:p>
            <a:endParaRPr lang="en-US" altLang="zh-TW" dirty="0"/>
          </a:p>
          <a:p>
            <a:r>
              <a:rPr lang="en-US" altLang="zh-TW" dirty="0"/>
              <a:t>JUnit4 </a:t>
            </a:r>
          </a:p>
          <a:p>
            <a:endParaRPr lang="en-US" altLang="zh-TW" dirty="0"/>
          </a:p>
          <a:p>
            <a:r>
              <a:rPr lang="en-US" altLang="zh-TW" dirty="0"/>
              <a:t>Use invalid input and boundary testing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04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BCFCD-4C1A-4986-B8C0-CCC0BC42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</a:t>
            </a:r>
            <a:r>
              <a:rPr lang="zh-TW" altLang="en-US" dirty="0"/>
              <a:t> </a:t>
            </a:r>
            <a:r>
              <a:rPr lang="en-US" altLang="zh-TW" dirty="0"/>
              <a:t>Testing – Test Cases  (</a:t>
            </a:r>
            <a:r>
              <a:rPr lang="en-US" altLang="zh-TW" dirty="0" err="1"/>
              <a:t>stringIPtoInt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4D198F54-FA9F-4844-826B-8490CC86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50593"/>
              </p:ext>
            </p:extLst>
          </p:nvPr>
        </p:nvGraphicFramePr>
        <p:xfrm>
          <a:off x="633984" y="1711964"/>
          <a:ext cx="10619234" cy="4771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6081">
                  <a:extLst>
                    <a:ext uri="{9D8B030D-6E8A-4147-A177-3AD203B41FA5}">
                      <a16:colId xmlns:a16="http://schemas.microsoft.com/office/drawing/2014/main" val="2872990253"/>
                    </a:ext>
                  </a:extLst>
                </a:gridCol>
                <a:gridCol w="5209775">
                  <a:extLst>
                    <a:ext uri="{9D8B030D-6E8A-4147-A177-3AD203B41FA5}">
                      <a16:colId xmlns:a16="http://schemas.microsoft.com/office/drawing/2014/main" val="3986423293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3720807199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930714405"/>
                    </a:ext>
                  </a:extLst>
                </a:gridCol>
                <a:gridCol w="1511810">
                  <a:extLst>
                    <a:ext uri="{9D8B030D-6E8A-4147-A177-3AD203B41FA5}">
                      <a16:colId xmlns:a16="http://schemas.microsoft.com/office/drawing/2014/main" val="4236364266"/>
                    </a:ext>
                  </a:extLst>
                </a:gridCol>
              </a:tblGrid>
              <a:tr h="559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Expected Output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Status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(Passed/Failed/Not executed)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54469"/>
                  </a:ext>
                </a:extLst>
              </a:tr>
              <a:tr h="400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be able to convert an IPv4 address to the integer format.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(String)"192.168.1.1"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(int)-1062731519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18958"/>
                  </a:ext>
                </a:extLst>
              </a:tr>
              <a:tr h="601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throw an exception when users input "192.168.1", because it is not a complete IPv4 address.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Exception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896358"/>
                  </a:ext>
                </a:extLst>
              </a:tr>
              <a:tr h="601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 dirty="0">
                          <a:effectLst/>
                        </a:rPr>
                        <a:t>This function should throw an exception when users input "192.168..1", because it is not a complete IPv4 address.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(String)"192.168..1"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Exception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99798"/>
                  </a:ext>
                </a:extLst>
              </a:tr>
              <a:tr h="601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throw an exception when users input "192.168.1.256", because any value in an IPv4 address should be greater than 255.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(String)"192.168.1.256"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Exception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902563"/>
                  </a:ext>
                </a:extLst>
              </a:tr>
              <a:tr h="601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throw an exception when users input "192.168.1.-1", because any value in an IPv4 address should be positive or zero.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(String)"192.168.1.-1"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Exception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Failed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23947"/>
                  </a:ext>
                </a:extLst>
              </a:tr>
              <a:tr h="80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throw an exception when users input "192.168.1.,", because any value in an IPv4 address should be a digit not a special charater.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(String)"192.168.1.,"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Exception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96862"/>
                  </a:ext>
                </a:extLst>
              </a:tr>
              <a:tr h="400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u="none" strike="noStrike">
                          <a:effectLst/>
                        </a:rPr>
                        <a:t>This function should deal well with the boundary inputs (minimum and maximumvalues)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(String)"0.0.0.0" and (String)"255.255.255.255"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r>
                        <a:rPr lang="en-US" sz="1400" u="none" strike="noStrike" dirty="0">
                          <a:effectLst/>
                        </a:rPr>
                        <a:t>)0 and (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r>
                        <a:rPr lang="en-US" sz="1400" u="none" strike="noStrike" dirty="0">
                          <a:effectLst/>
                        </a:rPr>
                        <a:t>)-1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Passed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93" marR="8293" marT="829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1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21C9A-E959-4B8F-94A6-C87FD998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</a:t>
            </a:r>
            <a:r>
              <a:rPr lang="zh-TW" altLang="en-US" dirty="0"/>
              <a:t> </a:t>
            </a:r>
            <a:r>
              <a:rPr lang="en-US" altLang="zh-TW" dirty="0"/>
              <a:t>Testing – Test Results (26/29)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450D88-B4A1-4D62-9741-29EC7CC0F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23257"/>
              </p:ext>
            </p:extLst>
          </p:nvPr>
        </p:nvGraphicFramePr>
        <p:xfrm>
          <a:off x="317022" y="1412399"/>
          <a:ext cx="3812136" cy="5221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194">
                  <a:extLst>
                    <a:ext uri="{9D8B030D-6E8A-4147-A177-3AD203B41FA5}">
                      <a16:colId xmlns:a16="http://schemas.microsoft.com/office/drawing/2014/main" val="313564476"/>
                    </a:ext>
                  </a:extLst>
                </a:gridCol>
                <a:gridCol w="2620307">
                  <a:extLst>
                    <a:ext uri="{9D8B030D-6E8A-4147-A177-3AD203B41FA5}">
                      <a16:colId xmlns:a16="http://schemas.microsoft.com/office/drawing/2014/main" val="2998851913"/>
                    </a:ext>
                  </a:extLst>
                </a:gridCol>
                <a:gridCol w="880635">
                  <a:extLst>
                    <a:ext uri="{9D8B030D-6E8A-4147-A177-3AD203B41FA5}">
                      <a16:colId xmlns:a16="http://schemas.microsoft.com/office/drawing/2014/main" val="3932862355"/>
                    </a:ext>
                  </a:extLst>
                </a:gridCol>
              </a:tblGrid>
              <a:tr h="249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(Passed/Failed/Not executed)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03263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an IPv4 address to the integer format.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57684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input "192.168.1", because it is not a complete IPv4 address.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096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input "192.168..1", because it is not a complete IPv4 address.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1220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effectLst/>
                        </a:rPr>
                        <a:t>This function should throw an exception when users input "192.168.1.256", because any value in an IPv4 address should be greater than 255.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08234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input "192.168.1.-1", because any value in an IPv4 address should be positive or zero.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Failed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59519"/>
                  </a:ext>
                </a:extLst>
              </a:tr>
              <a:tr h="3574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effectLst/>
                        </a:rPr>
                        <a:t>This function should throw an exception when users input "192.168.1.,", because any value in an IPv4 address should be a digit not a special charater.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38307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effectLst/>
                        </a:rPr>
                        <a:t>This function should deal well with the boundary inputs (minimum and maximumvalues)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09954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effectLst/>
                        </a:rPr>
                        <a:t>This function should be able to convert a digital value to a binary string.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7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effectLst/>
                        </a:rPr>
                        <a:t>This function should be able to convert a digital value to a binary string for a minimum or maximum input value.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81789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734A44-8E0A-4B40-9E90-A91471DE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87559"/>
              </p:ext>
            </p:extLst>
          </p:nvPr>
        </p:nvGraphicFramePr>
        <p:xfrm>
          <a:off x="8409882" y="1401920"/>
          <a:ext cx="3537472" cy="50488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9290">
                  <a:extLst>
                    <a:ext uri="{9D8B030D-6E8A-4147-A177-3AD203B41FA5}">
                      <a16:colId xmlns:a16="http://schemas.microsoft.com/office/drawing/2014/main" val="842253192"/>
                    </a:ext>
                  </a:extLst>
                </a:gridCol>
                <a:gridCol w="2177687">
                  <a:extLst>
                    <a:ext uri="{9D8B030D-6E8A-4147-A177-3AD203B41FA5}">
                      <a16:colId xmlns:a16="http://schemas.microsoft.com/office/drawing/2014/main" val="1275780517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686985752"/>
                    </a:ext>
                  </a:extLst>
                </a:gridCol>
              </a:tblGrid>
              <a:tr h="434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(Passed/Failed/Not executed)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475591"/>
                  </a:ext>
                </a:extLst>
              </a:tr>
              <a:tr h="31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21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an IPv6 address to bytes.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8444"/>
                  </a:ext>
                </a:extLst>
              </a:tr>
              <a:tr h="40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return null when users enter an invalid IPv4 string.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06579"/>
                  </a:ext>
                </a:extLst>
              </a:tr>
              <a:tr h="40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return null when users enter an invalid IPv6 string.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465252"/>
                  </a:ext>
                </a:extLst>
              </a:tr>
              <a:tr h="62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return a IPv4 address string when users enter a valid IPv4 address in </a:t>
                      </a:r>
                      <a:r>
                        <a:rPr lang="en-US" sz="1100" u="none" strike="noStrike" dirty="0" err="1">
                          <a:effectLst/>
                        </a:rPr>
                        <a:t>InetAddress</a:t>
                      </a:r>
                      <a:r>
                        <a:rPr lang="en-US" sz="1100" u="none" strike="noStrike" dirty="0">
                          <a:effectLst/>
                        </a:rPr>
                        <a:t> variable.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48552"/>
                  </a:ext>
                </a:extLst>
              </a:tr>
              <a:tr h="62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return a IPv6 address string when users enter a valid IPv6 address in the </a:t>
                      </a:r>
                      <a:r>
                        <a:rPr lang="en-US" sz="1100" u="none" strike="noStrike" dirty="0" err="1">
                          <a:effectLst/>
                        </a:rPr>
                        <a:t>InetAddress</a:t>
                      </a:r>
                      <a:r>
                        <a:rPr lang="en-US" sz="1100" u="none" strike="noStrike" dirty="0">
                          <a:effectLst/>
                        </a:rPr>
                        <a:t> format.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83061"/>
                  </a:ext>
                </a:extLst>
              </a:tr>
              <a:tr h="496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return null when users enter null in the </a:t>
                      </a:r>
                      <a:r>
                        <a:rPr lang="en-US" sz="1100" u="none" strike="noStrike" dirty="0" err="1">
                          <a:effectLst/>
                        </a:rPr>
                        <a:t>InetAddress</a:t>
                      </a:r>
                      <a:r>
                        <a:rPr lang="en-US" sz="1100" u="none" strike="noStrike" dirty="0">
                          <a:effectLst/>
                        </a:rPr>
                        <a:t> format.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91270"/>
                  </a:ext>
                </a:extLst>
              </a:tr>
              <a:tr h="40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byte array of IPv4 address to an integer.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517822"/>
                  </a:ext>
                </a:extLst>
              </a:tr>
              <a:tr h="53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byte array of IPv4 address with the low boundaries to an integer.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500795"/>
                  </a:ext>
                </a:extLst>
              </a:tr>
              <a:tr h="40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29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byte array of IPv4 address with the up </a:t>
                      </a:r>
                      <a:r>
                        <a:rPr lang="en-US" sz="1100" u="none" strike="noStrike" dirty="0" err="1">
                          <a:effectLst/>
                        </a:rPr>
                        <a:t>boundariesto</a:t>
                      </a:r>
                      <a:r>
                        <a:rPr lang="en-US" sz="1100" u="none" strike="noStrike" dirty="0">
                          <a:effectLst/>
                        </a:rPr>
                        <a:t> an integer.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0641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EB97BD-4776-4C8D-ADA5-0C698E837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46241"/>
              </p:ext>
            </p:extLst>
          </p:nvPr>
        </p:nvGraphicFramePr>
        <p:xfrm>
          <a:off x="4363451" y="1412399"/>
          <a:ext cx="3914272" cy="52265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532">
                  <a:extLst>
                    <a:ext uri="{9D8B030D-6E8A-4147-A177-3AD203B41FA5}">
                      <a16:colId xmlns:a16="http://schemas.microsoft.com/office/drawing/2014/main" val="1497237631"/>
                    </a:ext>
                  </a:extLst>
                </a:gridCol>
                <a:gridCol w="2637173">
                  <a:extLst>
                    <a:ext uri="{9D8B030D-6E8A-4147-A177-3AD203B41FA5}">
                      <a16:colId xmlns:a16="http://schemas.microsoft.com/office/drawing/2014/main" val="699534768"/>
                    </a:ext>
                  </a:extLst>
                </a:gridCol>
                <a:gridCol w="957567">
                  <a:extLst>
                    <a:ext uri="{9D8B030D-6E8A-4147-A177-3AD203B41FA5}">
                      <a16:colId xmlns:a16="http://schemas.microsoft.com/office/drawing/2014/main" val="2231139741"/>
                    </a:ext>
                  </a:extLst>
                </a:gridCol>
              </a:tblGrid>
              <a:tr h="44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(Passed/Failed/Not executed)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570232"/>
                  </a:ext>
                </a:extLst>
              </a:tr>
              <a:tr h="44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digital value to a binary string for a minimum or maximum output value.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460780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enter a non-digital input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Failed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79736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digital value to a hex string.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25716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digital value to a hex string for a minimum or maximum input value.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9468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 digital value to a hex string for a minimum or maximum output value.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82990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enter a non-digital input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Failed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77354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check whether the user's input is the IPv6 address which can map to an IPv4 address. (True case)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984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check whether the user's input is the IPv6 address which can map to an IPv4 address. (False case)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85646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check whether the user's input is the IPv6 address which can map to an IPv4 address. (False case)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230058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throw an exception when users enter a non-digital input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21019"/>
                  </a:ext>
                </a:extLst>
              </a:tr>
              <a:tr h="17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 dirty="0">
                          <a:effectLst/>
                        </a:rPr>
                        <a:t>This function should be able to convert an IPv4 address to bytes.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Passed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73" marR="2473" marT="2473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917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7DDE2-3057-457C-872A-BEEBFD70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 Testing – Test Coverage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58A5DB3-EC70-4BA8-93D9-F6687DF06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13474"/>
              </p:ext>
            </p:extLst>
          </p:nvPr>
        </p:nvGraphicFramePr>
        <p:xfrm>
          <a:off x="2354179" y="1594435"/>
          <a:ext cx="7483641" cy="49507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6406">
                  <a:extLst>
                    <a:ext uri="{9D8B030D-6E8A-4147-A177-3AD203B41FA5}">
                      <a16:colId xmlns:a16="http://schemas.microsoft.com/office/drawing/2014/main" val="3493938452"/>
                    </a:ext>
                  </a:extLst>
                </a:gridCol>
                <a:gridCol w="1235572">
                  <a:extLst>
                    <a:ext uri="{9D8B030D-6E8A-4147-A177-3AD203B41FA5}">
                      <a16:colId xmlns:a16="http://schemas.microsoft.com/office/drawing/2014/main" val="2604291445"/>
                    </a:ext>
                  </a:extLst>
                </a:gridCol>
                <a:gridCol w="1558506">
                  <a:extLst>
                    <a:ext uri="{9D8B030D-6E8A-4147-A177-3AD203B41FA5}">
                      <a16:colId xmlns:a16="http://schemas.microsoft.com/office/drawing/2014/main" val="1120249013"/>
                    </a:ext>
                  </a:extLst>
                </a:gridCol>
                <a:gridCol w="1783157">
                  <a:extLst>
                    <a:ext uri="{9D8B030D-6E8A-4147-A177-3AD203B41FA5}">
                      <a16:colId xmlns:a16="http://schemas.microsoft.com/office/drawing/2014/main" val="1451912541"/>
                    </a:ext>
                  </a:extLst>
                </a:gridCol>
              </a:tblGrid>
              <a:tr h="34233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Coverage Summary for Package: </a:t>
                      </a:r>
                      <a:r>
                        <a:rPr lang="en-US" sz="1800" u="none" strike="noStrike" dirty="0" err="1">
                          <a:effectLst/>
                        </a:rPr>
                        <a:t>us.lindanrandy.cidrcalculator</a:t>
                      </a:r>
                      <a:endParaRPr lang="en-US" sz="1800" b="0" i="0" u="none" strike="noStrike" dirty="0">
                        <a:solidFill>
                          <a:srgbClr val="01010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6475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Package</a:t>
                      </a:r>
                      <a:endParaRPr lang="en-US" sz="1800" b="1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Class, %</a:t>
                      </a:r>
                      <a:endParaRPr lang="en-US" sz="1800" b="1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Method, %</a:t>
                      </a:r>
                      <a:endParaRPr lang="en-US" sz="1800" b="1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Line, %</a:t>
                      </a:r>
                      <a:endParaRPr lang="en-US" sz="1800" b="1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750569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us.lindanrandy.cidrcalculator</a:t>
                      </a:r>
                      <a:endParaRPr lang="en-US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7.1% (3/ 42)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10.5% (15/ 143)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12.5% (138/ 1106)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75548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" action="ppaction://hlinkfile"/>
                        </a:rPr>
                        <a:t>Class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" action="ppaction://hlinkfile"/>
                        </a:rPr>
                        <a:t>Class, %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" action="ppaction://hlinkfile"/>
                        </a:rPr>
                        <a:t>Method, %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5" action="ppaction://hlinkfile"/>
                        </a:rPr>
                        <a:t>Line, %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66444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6" action="ppaction://hlinkfile"/>
                        </a:rPr>
                        <a:t>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379821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7" action="ppaction://hlinkfile"/>
                        </a:rPr>
                        <a:t>Preferences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5)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79651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8" action="ppaction://hlinkfile"/>
                        </a:rPr>
                        <a:t>NotifySubnet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25782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ighlight>
                            <a:srgbClr val="FFFF00"/>
                          </a:highlight>
                          <a:hlinkClick r:id="rId9" action="ppaction://hlinkfile"/>
                        </a:rPr>
                        <a:t>InetAddresses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highlight>
                          <a:srgbClr val="FFFF00"/>
                        </a:highligh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100% (1/ 1)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  <a:highlight>
                            <a:srgbClr val="FFFF00"/>
                          </a:highlight>
                        </a:rPr>
                        <a:t>83.3% (10/ 12)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73.1% (95/ 130)</a:t>
                      </a:r>
                      <a:endParaRPr lang="en-US" altLang="zh-TW" sz="1800" b="0" i="0" u="none" strike="noStrike" dirty="0">
                        <a:solidFill>
                          <a:srgbClr val="3F3F3F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86142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0" action="ppaction://hlinkfile"/>
                        </a:rPr>
                        <a:t>IPv6Calculator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5)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</a:rPr>
                        <a:t>0% (0/ 160)</a:t>
                      </a:r>
                      <a:endParaRPr lang="en-US" altLang="zh-TW" sz="1800" b="0" i="0" u="none" strike="noStrike" dirty="0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65771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1" action="ppaction://hlinkfile"/>
                        </a:rPr>
                        <a:t>HistoryProvider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13)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132)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15581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2" action="ppaction://hlinkfile"/>
                        </a:rPr>
                        <a:t>HistoryList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3)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14)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69)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91985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3" action="ppaction://hlinkfile"/>
                        </a:rPr>
                        <a:t>CustomKeyboard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5)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16)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70)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504749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4" action="ppaction://hlinkfile"/>
                        </a:rPr>
                        <a:t>Converter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25% (1/ 4)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18.8% (3/ 16)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15% (25/ 167)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951977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5" action="ppaction://hlinkfile"/>
                        </a:rPr>
                        <a:t>CIDRHistory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3)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3)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23977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6" action="ppaction://hlinkfile"/>
                        </a:rPr>
                        <a:t>CIDRCalculator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12.5% (1/ 8)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5.9% (2/ 34)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5.5% (18/ 325)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7130"/>
                  </a:ext>
                </a:extLst>
              </a:tr>
              <a:tr h="3072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7" action="ppaction://hlinkfile"/>
                        </a:rPr>
                        <a:t>BuildConfig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1)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>
                          <a:effectLst/>
                        </a:rPr>
                        <a:t>0% (0/ 2)</a:t>
                      </a:r>
                      <a:endParaRPr lang="en-US" altLang="zh-TW" sz="1800" b="0" i="0" u="none" strike="noStrike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</a:rPr>
                        <a:t>0% (0/ 2)</a:t>
                      </a:r>
                      <a:endParaRPr lang="en-US" altLang="zh-TW" sz="1800" b="0" i="0" u="none" strike="noStrike" dirty="0">
                        <a:solidFill>
                          <a:srgbClr val="3F3F3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105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40D3F-0EE6-4018-950D-4DF360D1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Unit Testing – Why Can Not 100% TC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EC71A-FB8B-4EA6-A7B7-2270D4FC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missing statements of my unit testing suite, those items are all relevant to the invalid inputs such as “return null” and “exception”.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3611A-F64E-4BAC-9DA4-006AF58F5C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58" y="2801502"/>
            <a:ext cx="7833780" cy="3695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5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1922</Words>
  <Application>Microsoft Office PowerPoint</Application>
  <PresentationFormat>寬螢幕</PresentationFormat>
  <Paragraphs>333</Paragraphs>
  <Slides>21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Tahoma</vt:lpstr>
      <vt:lpstr>Wingdings</vt:lpstr>
      <vt:lpstr>Office 佈景主題</vt:lpstr>
      <vt:lpstr>Visio</vt:lpstr>
      <vt:lpstr>Software Testing Project                                       - CIDR Calculator</vt:lpstr>
      <vt:lpstr>Agenda</vt:lpstr>
      <vt:lpstr>System Description</vt:lpstr>
      <vt:lpstr>Test Unit Description</vt:lpstr>
      <vt:lpstr>Function Unit Testing</vt:lpstr>
      <vt:lpstr>Function Unit Testing – Test Cases  (stringIPtoInt)</vt:lpstr>
      <vt:lpstr>Function Unit Testing – Test Results (26/29)</vt:lpstr>
      <vt:lpstr>Function Unit Testing – Test Coverage</vt:lpstr>
      <vt:lpstr>Function Unit Testing – Why Can Not 100% TC</vt:lpstr>
      <vt:lpstr>Function Unit Testing – Why Failed?</vt:lpstr>
      <vt:lpstr>Structural Unit Testing</vt:lpstr>
      <vt:lpstr>Integration Testing - What Each Unit Interacts with?</vt:lpstr>
      <vt:lpstr>Integration Testing – Test Cases</vt:lpstr>
      <vt:lpstr>Exploratory System Testing</vt:lpstr>
      <vt:lpstr>Exploratory System Testing – Test Result</vt:lpstr>
      <vt:lpstr>Scenario Testing – Tool and Test Cases</vt:lpstr>
      <vt:lpstr>Scenario Testing – Test Cases and Test Result</vt:lpstr>
      <vt:lpstr>Monkey Testing</vt:lpstr>
      <vt:lpstr>Conclusion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Project</dc:title>
  <dc:creator>竣吉 黃</dc:creator>
  <cp:lastModifiedBy>竣吉 黃</cp:lastModifiedBy>
  <cp:revision>23</cp:revision>
  <dcterms:created xsi:type="dcterms:W3CDTF">2018-06-09T16:51:15Z</dcterms:created>
  <dcterms:modified xsi:type="dcterms:W3CDTF">2018-06-15T02:21:17Z</dcterms:modified>
</cp:coreProperties>
</file>