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432" r:id="rId3"/>
    <p:sldId id="433" r:id="rId4"/>
    <p:sldId id="435" r:id="rId5"/>
    <p:sldId id="436" r:id="rId6"/>
    <p:sldId id="437" r:id="rId7"/>
    <p:sldId id="434" r:id="rId8"/>
    <p:sldId id="43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E5B4A-BA38-40B4-8041-1EB4444DA87C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9579B-BCF0-4095-9931-694939EB42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90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2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69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96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70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3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04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0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38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6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F546DE-FA8A-461B-B005-EA6426C084D9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9FF06-BBF0-4B03-BBDA-9C374332A9A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37" y="51303"/>
            <a:ext cx="3532265" cy="7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vlink.io/en/guide/serializ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link.io/zh/messages/ardupilotmega.html#COPTER_M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link.io/zh/guide/serialization.html#checksum" TargetMode="External"/><Relationship Id="rId2" Type="http://schemas.openxmlformats.org/officeDocument/2006/relationships/hyperlink" Target="https://github.com/ArduPilot/MissionPlanner/blob/1233399910349feb2e346b84d0b8e51e1c0361ad/ExtLibs/Mavlink/MavlinkCRC.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0088" y="1298448"/>
            <a:ext cx="7684960" cy="3255264"/>
          </a:xfrm>
        </p:spPr>
        <p:txBody>
          <a:bodyPr/>
          <a:lstStyle/>
          <a:p>
            <a:r>
              <a:rPr lang="en-US" altLang="zh-TW" dirty="0"/>
              <a:t>MAV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br>
              <a:rPr lang="en-US" altLang="zh-TW" dirty="0"/>
            </a:br>
            <a:r>
              <a:rPr lang="zh-TW" altLang="en-US" dirty="0"/>
              <a:t>封包協議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0088" y="4670246"/>
            <a:ext cx="7715127" cy="139479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Taiwan Drone 100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24" y="3267960"/>
            <a:ext cx="3068086" cy="6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569" cy="4601183"/>
          </a:xfrm>
        </p:spPr>
        <p:txBody>
          <a:bodyPr/>
          <a:lstStyle/>
          <a:p>
            <a:r>
              <a:rPr lang="en-US" altLang="zh-TW" dirty="0" err="1"/>
              <a:t>MAVLink</a:t>
            </a:r>
            <a:r>
              <a:rPr lang="en-US" altLang="zh-TW" dirty="0"/>
              <a:t> Developer Guide</a:t>
            </a:r>
            <a:endParaRPr lang="zh-TW" altLang="en-US" b="1" dirty="0"/>
          </a:p>
        </p:txBody>
      </p:sp>
      <p:sp>
        <p:nvSpPr>
          <p:cNvPr id="11" name="Google Shape;115;p15"/>
          <p:cNvSpPr txBox="1">
            <a:spLocks/>
          </p:cNvSpPr>
          <p:nvPr/>
        </p:nvSpPr>
        <p:spPr>
          <a:xfrm>
            <a:off x="3915085" y="604320"/>
            <a:ext cx="7315200" cy="5120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3000" dirty="0">
                <a:hlinkClick r:id="rId2"/>
              </a:rPr>
              <a:t>https://mavlink.io/en/guide/serialization.html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418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569" cy="4601183"/>
          </a:xfrm>
        </p:spPr>
        <p:txBody>
          <a:bodyPr/>
          <a:lstStyle/>
          <a:p>
            <a:r>
              <a:rPr lang="en-US" altLang="zh-TW" dirty="0" err="1"/>
              <a:t>MAVLink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zh-TW" altLang="en-US" dirty="0"/>
              <a:t>封包組成</a:t>
            </a:r>
            <a:endParaRPr lang="zh-TW" altLang="en-US" b="1" dirty="0"/>
          </a:p>
        </p:txBody>
      </p:sp>
      <p:sp>
        <p:nvSpPr>
          <p:cNvPr id="11" name="Google Shape;115;p15"/>
          <p:cNvSpPr txBox="1">
            <a:spLocks/>
          </p:cNvSpPr>
          <p:nvPr/>
        </p:nvSpPr>
        <p:spPr>
          <a:xfrm>
            <a:off x="3915085" y="2299558"/>
            <a:ext cx="7315200" cy="2745053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sz="2800" dirty="0"/>
              <a:t>fd06000045ffbe0b0000090000000101c1cb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860D47E-F53B-9D21-96B0-A218E825E0D7}"/>
              </a:ext>
            </a:extLst>
          </p:cNvPr>
          <p:cNvSpPr/>
          <p:nvPr/>
        </p:nvSpPr>
        <p:spPr>
          <a:xfrm>
            <a:off x="4381928" y="2440114"/>
            <a:ext cx="3511842" cy="5085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EE97FFD-63E0-B664-C6B4-942E4EF69D82}"/>
              </a:ext>
            </a:extLst>
          </p:cNvPr>
          <p:cNvSpPr/>
          <p:nvPr/>
        </p:nvSpPr>
        <p:spPr>
          <a:xfrm>
            <a:off x="7893769" y="2447818"/>
            <a:ext cx="2148357" cy="50857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E5DFD63-8877-7D96-733A-C619F1772057}"/>
              </a:ext>
            </a:extLst>
          </p:cNvPr>
          <p:cNvSpPr/>
          <p:nvPr/>
        </p:nvSpPr>
        <p:spPr>
          <a:xfrm>
            <a:off x="10042127" y="2434977"/>
            <a:ext cx="760288" cy="50857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25BF06B-3CEC-2B5A-033E-48FB993E2CB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37849" y="2948685"/>
            <a:ext cx="801656" cy="1221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791703-A21D-BFF7-3D7B-0F2FA9E8B2B6}"/>
              </a:ext>
            </a:extLst>
          </p:cNvPr>
          <p:cNvSpPr txBox="1"/>
          <p:nvPr/>
        </p:nvSpPr>
        <p:spPr>
          <a:xfrm>
            <a:off x="6282648" y="4183113"/>
            <a:ext cx="553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Header </a:t>
            </a:r>
            <a:r>
              <a:rPr lang="en-US" altLang="zh-TW" sz="2800" b="1" dirty="0"/>
              <a:t>+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</a:rPr>
              <a:t>Payload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/>
              <a:t>+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</a:rPr>
              <a:t>CRC</a:t>
            </a:r>
            <a:endParaRPr lang="zh-TW" altLang="en-US" sz="2800" b="1" dirty="0">
              <a:solidFill>
                <a:srgbClr val="FFC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42DA45B-0674-C2D2-89FD-980E9A240E3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05412" y="2956389"/>
            <a:ext cx="462536" cy="12267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29265EE-AED6-3D80-7267-EDD55B06B73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768205" y="2943548"/>
            <a:ext cx="654066" cy="12344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8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569" cy="4601183"/>
          </a:xfrm>
        </p:spPr>
        <p:txBody>
          <a:bodyPr/>
          <a:lstStyle/>
          <a:p>
            <a:r>
              <a:rPr lang="en-US" altLang="zh-TW" dirty="0"/>
              <a:t>HEAD</a:t>
            </a:r>
            <a:endParaRPr lang="zh-TW" altLang="en-US" b="1" dirty="0"/>
          </a:p>
        </p:txBody>
      </p:sp>
      <p:sp>
        <p:nvSpPr>
          <p:cNvPr id="11" name="Google Shape;115;p15"/>
          <p:cNvSpPr txBox="1">
            <a:spLocks/>
          </p:cNvSpPr>
          <p:nvPr/>
        </p:nvSpPr>
        <p:spPr>
          <a:xfrm>
            <a:off x="3915085" y="2008595"/>
            <a:ext cx="7315200" cy="3891084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STX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：封包格式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53720" lvl="1" indent="0">
              <a:buClr>
                <a:srgbClr val="40BAD2"/>
              </a:buClr>
              <a:buSzPts val="2800"/>
              <a:buNone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	0xFE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MAVLINK1</a:t>
            </a:r>
          </a:p>
          <a:p>
            <a:pPr marL="553720" lvl="1" indent="0">
              <a:buClr>
                <a:srgbClr val="40BAD2"/>
              </a:buClr>
              <a:buSzPts val="2800"/>
              <a:buNone/>
            </a:pPr>
            <a:r>
              <a:rPr lang="en-US" sz="1600" dirty="0">
                <a:solidFill>
                  <a:schemeClr val="tx1"/>
                </a:solidFill>
                <a:latin typeface="+mj-ea"/>
                <a:ea typeface="+mj-ea"/>
              </a:rPr>
              <a:t>	0xFD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MAVLINK2</a:t>
            </a: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sz="1600" dirty="0">
                <a:solidFill>
                  <a:schemeClr val="tx1"/>
                </a:solidFill>
                <a:latin typeface="+mj-ea"/>
                <a:ea typeface="+mj-ea"/>
              </a:rPr>
              <a:t>LEN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PAYLOAD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封包長度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INC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FLAGS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：不相容性標記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CMP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FLAGS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：相容性標記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SEQ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 heartbeat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，檢測通訊品質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SYS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：系統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，用於區分載具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COMP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：發送端組件的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MSG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：訊息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，用於定義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PAYLOAD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類型</a:t>
            </a: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A721138-BF67-5E3D-5D4C-DBB98AAD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27376"/>
              </p:ext>
            </p:extLst>
          </p:nvPr>
        </p:nvGraphicFramePr>
        <p:xfrm>
          <a:off x="3508685" y="1407217"/>
          <a:ext cx="812800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0270352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88715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0909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32313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0584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24969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17853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38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STX</a:t>
                      </a:r>
                    </a:p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LEN</a:t>
                      </a:r>
                    </a:p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06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FLAGS</a:t>
                      </a:r>
                    </a:p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CMP</a:t>
                      </a:r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FLAGS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SEQ</a:t>
                      </a:r>
                    </a:p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SYS</a:t>
                      </a:r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FF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COMP</a:t>
                      </a:r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BE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0b0000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solidFill>
                            <a:srgbClr val="0070C0"/>
                          </a:solidFill>
                        </a:rPr>
                        <a:t>(3 bytes)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41005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4B31A9D-8EAD-C446-B863-78F6496866C6}"/>
              </a:ext>
            </a:extLst>
          </p:cNvPr>
          <p:cNvSpPr txBox="1"/>
          <p:nvPr/>
        </p:nvSpPr>
        <p:spPr>
          <a:xfrm>
            <a:off x="3508685" y="862227"/>
            <a:ext cx="553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ex</a:t>
            </a:r>
            <a:r>
              <a:rPr lang="zh-TW" altLang="en-US" sz="2800" b="1" dirty="0"/>
              <a:t>：</a:t>
            </a:r>
            <a:r>
              <a:rPr lang="en-US" altLang="zh-TW" sz="2800" b="1" dirty="0"/>
              <a:t>fd06000045ffbe0b0000</a:t>
            </a:r>
          </a:p>
        </p:txBody>
      </p:sp>
    </p:spTree>
    <p:extLst>
      <p:ext uri="{BB962C8B-B14F-4D97-AF65-F5344CB8AC3E}">
        <p14:creationId xmlns:p14="http://schemas.microsoft.com/office/powerpoint/2010/main" val="392062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569" cy="4601183"/>
          </a:xfrm>
        </p:spPr>
        <p:txBody>
          <a:bodyPr/>
          <a:lstStyle/>
          <a:p>
            <a:r>
              <a:rPr lang="en-US" altLang="zh-TW" b="1" dirty="0"/>
              <a:t>PAYLOAD</a:t>
            </a:r>
            <a:endParaRPr lang="zh-TW" altLang="en-US" b="1" dirty="0"/>
          </a:p>
        </p:txBody>
      </p:sp>
      <p:sp>
        <p:nvSpPr>
          <p:cNvPr id="11" name="Google Shape;115;p15"/>
          <p:cNvSpPr txBox="1">
            <a:spLocks/>
          </p:cNvSpPr>
          <p:nvPr/>
        </p:nvSpPr>
        <p:spPr>
          <a:xfrm>
            <a:off x="3915085" y="2152527"/>
            <a:ext cx="7315200" cy="3891084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 err="1">
                <a:solidFill>
                  <a:schemeClr val="tx1"/>
                </a:solidFill>
                <a:latin typeface="+mj-ea"/>
                <a:ea typeface="+mj-ea"/>
              </a:rPr>
              <a:t>target_system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：設定目標系統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mode</a:t>
            </a:r>
          </a:p>
          <a:p>
            <a:pPr marL="55372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28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04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Guide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 mode</a:t>
            </a:r>
            <a:endParaRPr lang="en-US" altLang="zh-TW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53720" lvl="1" indent="0">
              <a:buClr>
                <a:srgbClr val="40BAD2"/>
              </a:buClr>
              <a:buSzPts val="2800"/>
              <a:buNone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	09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Land mode</a:t>
            </a:r>
          </a:p>
          <a:p>
            <a:pPr marL="553720" lvl="1" indent="0">
              <a:buClr>
                <a:srgbClr val="40BAD2"/>
              </a:buClr>
              <a:buSzPts val="2800"/>
              <a:buNone/>
            </a:pPr>
            <a:r>
              <a:rPr lang="en-US" sz="16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+mj-ea"/>
                <a:ea typeface="+mj-ea"/>
                <a:hlinkClick r:id="rId2"/>
              </a:rPr>
              <a:t>https://mavlink.io/zh/messages/ardupilotmega.html#COPTER_MODE</a:t>
            </a:r>
            <a:endParaRPr lang="en-US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 err="1">
                <a:solidFill>
                  <a:schemeClr val="tx1"/>
                </a:solidFill>
                <a:latin typeface="+mj-ea"/>
                <a:ea typeface="+mj-ea"/>
              </a:rPr>
              <a:t>base_mode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：基礎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mode</a:t>
            </a: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 err="1">
                <a:solidFill>
                  <a:schemeClr val="tx1"/>
                </a:solidFill>
                <a:latin typeface="+mj-ea"/>
                <a:ea typeface="+mj-ea"/>
              </a:rPr>
              <a:t>custom_mode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：自定義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mode</a:t>
            </a: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SYS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：載具系統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，用於設定載具編號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COMP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：發送端組件的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A721138-BF67-5E3D-5D4C-DBB98AAD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14869"/>
              </p:ext>
            </p:extLst>
          </p:nvPr>
        </p:nvGraphicFramePr>
        <p:xfrm>
          <a:off x="5032685" y="1385447"/>
          <a:ext cx="5080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0270352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88715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0909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24969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178536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PAYLOAD(SET_MODE)</a:t>
                      </a:r>
                      <a:endParaRPr lang="en-US" altLang="zh-TW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7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err="1">
                          <a:solidFill>
                            <a:schemeClr val="tx1"/>
                          </a:solidFill>
                        </a:rPr>
                        <a:t>target_system</a:t>
                      </a:r>
                      <a:endParaRPr lang="en-US" altLang="zh-TW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err="1">
                          <a:solidFill>
                            <a:schemeClr val="tx1"/>
                          </a:solidFill>
                        </a:rPr>
                        <a:t>base_mode</a:t>
                      </a:r>
                      <a:endParaRPr lang="en-US" altLang="zh-TW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err="1">
                          <a:solidFill>
                            <a:schemeClr val="tx1"/>
                          </a:solidFill>
                        </a:rPr>
                        <a:t>custom_mode</a:t>
                      </a:r>
                      <a:endParaRPr lang="en-US" altLang="zh-TW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SYS</a:t>
                      </a:r>
                      <a:r>
                        <a:rPr lang="zh-TW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COMP</a:t>
                      </a:r>
                      <a:r>
                        <a:rPr lang="zh-TW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41005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4B31A9D-8EAD-C446-B863-78F6496866C6}"/>
              </a:ext>
            </a:extLst>
          </p:cNvPr>
          <p:cNvSpPr txBox="1"/>
          <p:nvPr/>
        </p:nvSpPr>
        <p:spPr>
          <a:xfrm>
            <a:off x="3508685" y="862227"/>
            <a:ext cx="553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ex</a:t>
            </a:r>
            <a:r>
              <a:rPr lang="zh-TW" altLang="en-US" sz="2800" b="1" dirty="0"/>
              <a:t>：</a:t>
            </a:r>
            <a:r>
              <a:rPr lang="en-US" altLang="zh-TW" sz="2800" b="1" dirty="0"/>
              <a:t>090000000101</a:t>
            </a:r>
          </a:p>
        </p:txBody>
      </p:sp>
    </p:spTree>
    <p:extLst>
      <p:ext uri="{BB962C8B-B14F-4D97-AF65-F5344CB8AC3E}">
        <p14:creationId xmlns:p14="http://schemas.microsoft.com/office/powerpoint/2010/main" val="31210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569" cy="4601183"/>
          </a:xfrm>
        </p:spPr>
        <p:txBody>
          <a:bodyPr/>
          <a:lstStyle/>
          <a:p>
            <a:r>
              <a:rPr lang="en-US" altLang="zh-TW" dirty="0"/>
              <a:t>CRC</a:t>
            </a:r>
            <a:endParaRPr lang="zh-TW" altLang="en-US" b="1" dirty="0"/>
          </a:p>
        </p:txBody>
      </p:sp>
      <p:sp>
        <p:nvSpPr>
          <p:cNvPr id="11" name="Google Shape;115;p15"/>
          <p:cNvSpPr txBox="1">
            <a:spLocks/>
          </p:cNvSpPr>
          <p:nvPr/>
        </p:nvSpPr>
        <p:spPr>
          <a:xfrm>
            <a:off x="3915085" y="2152527"/>
            <a:ext cx="7315200" cy="3891084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CRC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：用於校驗發送端與接收端的指令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運算範例：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0800" lvl="0" indent="0">
              <a:buClr>
                <a:srgbClr val="40BAD2"/>
              </a:buClr>
              <a:buSzPts val="2800"/>
              <a:buNone/>
            </a:pPr>
            <a:r>
              <a:rPr lang="en-US" altLang="zh-TW" sz="14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TW" altLang="en-US" sz="1400" dirty="0">
                <a:solidFill>
                  <a:schemeClr val="tx1"/>
                </a:solidFill>
                <a:latin typeface="+mj-ea"/>
                <a:ea typeface="+mj-ea"/>
              </a:rPr>
              <a:t>１</a:t>
            </a:r>
            <a:r>
              <a:rPr lang="en-US" altLang="zh-TW" sz="14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en-US" altLang="zh-TW" sz="1400" dirty="0">
                <a:solidFill>
                  <a:schemeClr val="tx1"/>
                </a:solidFill>
                <a:latin typeface="+mj-ea"/>
                <a:ea typeface="+mj-ea"/>
                <a:hlinkClick r:id="rId2"/>
              </a:rPr>
              <a:t>C#</a:t>
            </a:r>
            <a:endParaRPr lang="en-US" altLang="zh-TW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53720" lvl="1" indent="0">
              <a:buClr>
                <a:srgbClr val="40BAD2"/>
              </a:buClr>
              <a:buSzPts val="2800"/>
              <a:buNone/>
            </a:pPr>
            <a:r>
              <a:rPr lang="en-US" sz="1400" dirty="0">
                <a:solidFill>
                  <a:schemeClr val="tx1"/>
                </a:solidFill>
                <a:latin typeface="+mj-ea"/>
                <a:ea typeface="+mj-ea"/>
              </a:rPr>
              <a:t>	 2. </a:t>
            </a:r>
            <a:r>
              <a:rPr lang="en-US" sz="1400" dirty="0">
                <a:solidFill>
                  <a:schemeClr val="tx1"/>
                </a:solidFill>
                <a:latin typeface="+mj-ea"/>
                <a:ea typeface="+mj-ea"/>
                <a:hlinkClick r:id="rId3"/>
              </a:rPr>
              <a:t>Python</a:t>
            </a:r>
            <a:endParaRPr 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A721138-BF67-5E3D-5D4C-DBB98AAD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85849"/>
              </p:ext>
            </p:extLst>
          </p:nvPr>
        </p:nvGraphicFramePr>
        <p:xfrm>
          <a:off x="4835764" y="1421007"/>
          <a:ext cx="12602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236">
                  <a:extLst>
                    <a:ext uri="{9D8B030D-6E8A-4147-A177-3AD203B41FA5}">
                      <a16:colId xmlns:a16="http://schemas.microsoft.com/office/drawing/2014/main" val="3027035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CHECKSUM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c1cb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(2 bytes)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7372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4B31A9D-8EAD-C446-B863-78F6496866C6}"/>
              </a:ext>
            </a:extLst>
          </p:cNvPr>
          <p:cNvSpPr txBox="1"/>
          <p:nvPr/>
        </p:nvSpPr>
        <p:spPr>
          <a:xfrm>
            <a:off x="3508685" y="862227"/>
            <a:ext cx="553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ex</a:t>
            </a:r>
            <a:r>
              <a:rPr lang="zh-TW" altLang="en-US" sz="2800" b="1" dirty="0"/>
              <a:t>：</a:t>
            </a:r>
            <a:r>
              <a:rPr lang="en-US" altLang="zh-TW" sz="2800" b="1" dirty="0"/>
              <a:t>c1cb</a:t>
            </a:r>
          </a:p>
        </p:txBody>
      </p:sp>
    </p:spTree>
    <p:extLst>
      <p:ext uri="{BB962C8B-B14F-4D97-AF65-F5344CB8AC3E}">
        <p14:creationId xmlns:p14="http://schemas.microsoft.com/office/powerpoint/2010/main" val="29237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569" cy="4601183"/>
          </a:xfrm>
        </p:spPr>
        <p:txBody>
          <a:bodyPr/>
          <a:lstStyle/>
          <a:p>
            <a:r>
              <a:rPr lang="zh-TW" altLang="en-US" b="1" dirty="0"/>
              <a:t>完整</a:t>
            </a:r>
            <a:r>
              <a:rPr lang="en-US" altLang="zh-TW" b="1" dirty="0"/>
              <a:t>HEX</a:t>
            </a:r>
            <a:endParaRPr lang="zh-TW" altLang="en-US" b="1" dirty="0"/>
          </a:p>
        </p:txBody>
      </p:sp>
      <p:sp>
        <p:nvSpPr>
          <p:cNvPr id="11" name="Google Shape;115;p15"/>
          <p:cNvSpPr txBox="1">
            <a:spLocks/>
          </p:cNvSpPr>
          <p:nvPr/>
        </p:nvSpPr>
        <p:spPr>
          <a:xfrm>
            <a:off x="3915085" y="1123837"/>
            <a:ext cx="7315200" cy="4601183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Loiter mode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fd0600005effbe0b0000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05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00000001011403</a:t>
            </a: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Guided mode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fd06000023ffbe0b0000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04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0000000101912e</a:t>
            </a:r>
          </a:p>
          <a:p>
            <a:pPr marL="45720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Land mode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fd0600002dffbe0b0000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09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00000001015830</a:t>
            </a:r>
          </a:p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r>
              <a:rPr lang="en-US" sz="1600" dirty="0">
                <a:solidFill>
                  <a:schemeClr val="tx1"/>
                </a:solidFill>
                <a:latin typeface="+mj-ea"/>
                <a:ea typeface="+mj-ea"/>
              </a:rPr>
              <a:t>RTL mode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fd06000067ffbe0b0000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06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0000000101cf6c</a:t>
            </a: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569" cy="4601183"/>
          </a:xfrm>
        </p:spPr>
        <p:txBody>
          <a:bodyPr/>
          <a:lstStyle/>
          <a:p>
            <a:r>
              <a:rPr lang="en-US" altLang="zh-TW" b="1" dirty="0"/>
              <a:t>Packet sender</a:t>
            </a:r>
            <a:br>
              <a:rPr lang="en-US" altLang="zh-TW" b="1" dirty="0"/>
            </a:br>
            <a:r>
              <a:rPr lang="zh-TW" altLang="en-US" b="1" dirty="0"/>
              <a:t>簡易測試</a:t>
            </a:r>
          </a:p>
        </p:txBody>
      </p:sp>
      <p:sp>
        <p:nvSpPr>
          <p:cNvPr id="11" name="Google Shape;115;p15"/>
          <p:cNvSpPr txBox="1">
            <a:spLocks/>
          </p:cNvSpPr>
          <p:nvPr/>
        </p:nvSpPr>
        <p:spPr>
          <a:xfrm>
            <a:off x="3915085" y="1123837"/>
            <a:ext cx="7315200" cy="4601183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06400">
              <a:buClr>
                <a:srgbClr val="40BAD2"/>
              </a:buClr>
              <a:buSzPts val="2800"/>
              <a:buFont typeface="Noto Sans Symbols"/>
              <a:buChar char="●"/>
            </a:pP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8581EB-5751-6138-0EF3-7C56DD94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77" y="897035"/>
            <a:ext cx="5655216" cy="50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5803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iwanDrone100edu_2.pptx" id="{736CCBD2-863D-402A-AE52-0D81600DC1C0}" vid="{633280C2-8707-46E6-9853-EC912C5496F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Words>283</Words>
  <Application>Microsoft Office PowerPoint</Application>
  <PresentationFormat>寬螢幕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Noto Sans Symbols</vt:lpstr>
      <vt:lpstr>微軟正黑體</vt:lpstr>
      <vt:lpstr>Arial</vt:lpstr>
      <vt:lpstr>Calibri</vt:lpstr>
      <vt:lpstr>Corbel</vt:lpstr>
      <vt:lpstr>Wingdings 2</vt:lpstr>
      <vt:lpstr>框架</vt:lpstr>
      <vt:lpstr>MAV Command 封包協議</vt:lpstr>
      <vt:lpstr>MAVLink Developer Guide</vt:lpstr>
      <vt:lpstr>MAVLink  封包組成</vt:lpstr>
      <vt:lpstr>HEAD</vt:lpstr>
      <vt:lpstr>PAYLOAD</vt:lpstr>
      <vt:lpstr>CRC</vt:lpstr>
      <vt:lpstr>完整HEX</vt:lpstr>
      <vt:lpstr>Packet sender 簡易測試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 Drone 100:edu</dc:title>
  <dc:creator>Alias Li</dc:creator>
  <cp:lastModifiedBy>志威 林</cp:lastModifiedBy>
  <cp:revision>15</cp:revision>
  <cp:lastPrinted>2019-06-30T02:27:00Z</cp:lastPrinted>
  <dcterms:created xsi:type="dcterms:W3CDTF">2019-06-27T14:10:59Z</dcterms:created>
  <dcterms:modified xsi:type="dcterms:W3CDTF">2022-07-07T09:05:33Z</dcterms:modified>
</cp:coreProperties>
</file>