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286" r:id="rId3"/>
    <p:sldId id="291" r:id="rId4"/>
    <p:sldId id="373" r:id="rId5"/>
    <p:sldId id="374" r:id="rId6"/>
    <p:sldId id="375" r:id="rId7"/>
    <p:sldId id="376" r:id="rId8"/>
    <p:sldId id="378" r:id="rId9"/>
    <p:sldId id="377" r:id="rId10"/>
    <p:sldId id="281" r:id="rId11"/>
    <p:sldId id="282" r:id="rId12"/>
    <p:sldId id="283" r:id="rId13"/>
    <p:sldId id="284" r:id="rId14"/>
    <p:sldId id="334" r:id="rId15"/>
    <p:sldId id="335" r:id="rId16"/>
    <p:sldId id="396" r:id="rId17"/>
    <p:sldId id="397" r:id="rId18"/>
    <p:sldId id="398" r:id="rId19"/>
    <p:sldId id="338" r:id="rId20"/>
    <p:sldId id="399" r:id="rId21"/>
    <p:sldId id="400" r:id="rId22"/>
    <p:sldId id="339" r:id="rId23"/>
    <p:sldId id="341" r:id="rId24"/>
    <p:sldId id="342" r:id="rId25"/>
    <p:sldId id="345" r:id="rId26"/>
    <p:sldId id="343" r:id="rId27"/>
    <p:sldId id="401" r:id="rId28"/>
    <p:sldId id="402" r:id="rId29"/>
    <p:sldId id="403" r:id="rId30"/>
    <p:sldId id="406" r:id="rId31"/>
    <p:sldId id="404" r:id="rId32"/>
    <p:sldId id="407" r:id="rId33"/>
    <p:sldId id="347" r:id="rId34"/>
    <p:sldId id="348" r:id="rId35"/>
    <p:sldId id="349" r:id="rId36"/>
    <p:sldId id="350" r:id="rId37"/>
    <p:sldId id="351" r:id="rId38"/>
    <p:sldId id="352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  <p:sldId id="438" r:id="rId7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6"/>
          </p14:sldIdLst>
        </p14:section>
        <p14:section name="SOLID" id="{C826DBFF-62DE-4C01-BD39-5EC58734E402}">
          <p14:sldIdLst>
            <p14:sldId id="291"/>
            <p14:sldId id="373"/>
            <p14:sldId id="374"/>
            <p14:sldId id="375"/>
            <p14:sldId id="376"/>
            <p14:sldId id="378"/>
            <p14:sldId id="377"/>
          </p14:sldIdLst>
        </p14:section>
        <p14:section name="三大類" id="{B9B51309-D148-4332-87C2-07BE32FBCA3B}">
          <p14:sldIdLst>
            <p14:sldId id="281"/>
            <p14:sldId id="282"/>
            <p14:sldId id="283"/>
            <p14:sldId id="284"/>
          </p14:sldIdLst>
        </p14:section>
        <p14:section name="Adapter" id="{0FFE980E-8A1F-460F-BC79-66E34800DD8F}">
          <p14:sldIdLst>
            <p14:sldId id="334"/>
            <p14:sldId id="335"/>
            <p14:sldId id="396"/>
            <p14:sldId id="397"/>
            <p14:sldId id="398"/>
            <p14:sldId id="338"/>
            <p14:sldId id="399"/>
            <p14:sldId id="400"/>
          </p14:sldIdLst>
        </p14:section>
        <p14:section name="Bridge" id="{A73FF1C1-89A7-4A99-B8DF-033C3C3E7A9B}">
          <p14:sldIdLst>
            <p14:sldId id="339"/>
            <p14:sldId id="341"/>
            <p14:sldId id="342"/>
            <p14:sldId id="345"/>
            <p14:sldId id="343"/>
            <p14:sldId id="401"/>
            <p14:sldId id="402"/>
            <p14:sldId id="403"/>
            <p14:sldId id="406"/>
            <p14:sldId id="404"/>
            <p14:sldId id="407"/>
          </p14:sldIdLst>
        </p14:section>
        <p14:section name="組合 Composite" id="{D48DDFBA-092D-4413-A2B1-CF77E7CA95A3}">
          <p14:sldIdLst>
            <p14:sldId id="347"/>
            <p14:sldId id="348"/>
            <p14:sldId id="349"/>
            <p14:sldId id="350"/>
            <p14:sldId id="351"/>
            <p14:sldId id="352"/>
            <p14:sldId id="408"/>
          </p14:sldIdLst>
        </p14:section>
        <p14:section name="裝飾者 Decorator" id="{B3AC6864-B4E9-47DD-BBF7-8542B0AE5719}">
          <p14:sldIdLst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外觀 Facade" id="{6302CEFB-B7C8-44AD-AC20-2DB4845A7C95}">
          <p14:sldIdLst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享元Flyweight" id="{2AAB79BD-D17F-4304-9031-1947534E9CBC}">
          <p14:sldIdLst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代理Proxy" id="{C184A9B9-0620-40A1-9459-8F3BF5254BC4}">
          <p14:sldIdLst>
            <p14:sldId id="430"/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用SOLID比對" id="{9825B7B2-305C-4811-950D-838C5F880FCC}">
          <p14:sldIdLst>
            <p14:sldId id="437"/>
          </p14:sldIdLst>
        </p14:section>
        <p14:section name="用SOLID比對" id="{4795CC11-B8A8-4FF8-A729-B9E37CD34464}">
          <p14:sldIdLst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567A5F-8225-4FBA-8A64-61A9456764F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39B003-64CE-49BA-84F9-B7032782205C}" type="datetime1">
              <a:rPr lang="zh-TW" altLang="en-US" smtClean="0"/>
              <a:t>2025/3/13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87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9A3657-F2A2-49EB-A811-441BBC36FB7A}" type="datetime1">
              <a:rPr lang="zh-TW" altLang="en-US" noProof="0" smtClean="0"/>
              <a:t>2025/3/13</a:t>
            </a:fld>
            <a:endParaRPr lang="zh-TW" altLang="en-US" noProof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0EC2CEB-72AA-4BC6-907A-4C651BF3A164}" type="datetime1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dirty="0">
                <a:solidFill>
                  <a:schemeClr val="bg1"/>
                </a:solidFill>
              </a:rPr>
              <a:t>設計模式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結構型模式</a:t>
            </a:r>
          </a:p>
        </p:txBody>
      </p:sp>
      <p:pic>
        <p:nvPicPr>
          <p:cNvPr id="4" name="圖片 3" descr="PowerPoint 程式圖示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三大類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93DB9A-396C-A5BA-8501-2549D46228D9}"/>
              </a:ext>
            </a:extLst>
          </p:cNvPr>
          <p:cNvSpPr txBox="1"/>
          <p:nvPr/>
        </p:nvSpPr>
        <p:spPr>
          <a:xfrm>
            <a:off x="521207" y="1431010"/>
            <a:ext cx="5781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創建型（</a:t>
            </a:r>
            <a:r>
              <a:rPr lang="en-US" altLang="zh-TW" dirty="0"/>
              <a:t>Creational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負責物件的建立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結構型（</a:t>
            </a:r>
            <a:r>
              <a:rPr lang="en-US" altLang="zh-TW" dirty="0"/>
              <a:t>Structural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處理物件之間的關係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行為型（</a:t>
            </a:r>
            <a:r>
              <a:rPr lang="en-US" altLang="zh-TW" dirty="0"/>
              <a:t>Behavioral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定義物件如何互動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F02160-EE48-B6A1-7CAF-36CE3DABF2E0}"/>
              </a:ext>
            </a:extLst>
          </p:cNvPr>
          <p:cNvSpPr txBox="1"/>
          <p:nvPr/>
        </p:nvSpPr>
        <p:spPr>
          <a:xfrm>
            <a:off x="431560" y="6040612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抽象的定義</a:t>
            </a:r>
            <a:r>
              <a:rPr lang="en-US" altLang="zh-TW" dirty="0"/>
              <a:t>:</a:t>
            </a:r>
            <a:r>
              <a:rPr lang="zh-TW" altLang="en-US" dirty="0"/>
              <a:t>從大同小異中</a:t>
            </a:r>
            <a:r>
              <a:rPr lang="en-US" altLang="zh-TW" dirty="0"/>
              <a:t>,</a:t>
            </a:r>
            <a:r>
              <a:rPr lang="zh-TW" altLang="en-US" dirty="0"/>
              <a:t>找出相同部分</a:t>
            </a:r>
            <a:r>
              <a:rPr lang="en-US" altLang="zh-TW" dirty="0"/>
              <a:t>,</a:t>
            </a:r>
            <a:r>
              <a:rPr lang="zh-TW" altLang="en-US" dirty="0"/>
              <a:t>保留變異的部分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38E9-8618-5AAA-3923-B3919BC8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C7CBD9E-C98A-99C3-C4F0-AE7DE4D8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70794"/>
            <a:ext cx="640169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6A11-6135-8EF0-5562-FFC0A796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016BE-FC10-1766-D724-794BE7E0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0161B8-FC8F-0756-C271-2D713197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4" y="1371313"/>
            <a:ext cx="637311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24F8-60AB-6328-E5D5-14A94143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9F62-58A7-D711-BA1D-26D3CBC5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CD6FB9-07DA-1C00-ADCD-D1EEAE06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6" y="1333457"/>
            <a:ext cx="635406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14DB2-7706-9C07-2502-959611F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Adapter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DDF6E-4CFB-1FB9-4ED5-D0D9ABAFCCE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定義一個</a:t>
            </a:r>
            <a:r>
              <a:rPr lang="en-US" altLang="zh-TW" b="1" dirty="0"/>
              <a:t>adapter class</a:t>
            </a:r>
            <a:r>
              <a:rPr lang="zh-TW" altLang="en-US" b="1" dirty="0"/>
              <a:t>來負責來源</a:t>
            </a:r>
            <a:r>
              <a:rPr lang="en-US" altLang="zh-TW" b="1" dirty="0"/>
              <a:t>object</a:t>
            </a:r>
          </a:p>
          <a:p>
            <a:r>
              <a:rPr lang="zh-TW" altLang="en-US" dirty="0"/>
              <a:t>🔹 </a:t>
            </a:r>
            <a:r>
              <a:rPr lang="zh-TW" altLang="en-US" b="1" dirty="0"/>
              <a:t>透過</a:t>
            </a:r>
            <a:r>
              <a:rPr lang="en-US" altLang="zh-TW" b="1" dirty="0"/>
              <a:t>target</a:t>
            </a:r>
            <a:r>
              <a:rPr lang="zh-TW" altLang="en-US" b="1" dirty="0"/>
              <a:t>操控</a:t>
            </a:r>
            <a:r>
              <a:rPr lang="en-US" altLang="zh-TW" b="1" dirty="0" err="1"/>
              <a:t>Adaptee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92AE8E-89A3-3E25-ABD4-3134876A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6" y="3164541"/>
            <a:ext cx="3500220" cy="22501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D414BE-7DD1-0C7F-9A41-B956B79C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98" y="2237131"/>
            <a:ext cx="7278116" cy="34961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DA2B45-A486-738D-95D1-6A41EE1CC648}"/>
              </a:ext>
            </a:extLst>
          </p:cNvPr>
          <p:cNvSpPr txBox="1"/>
          <p:nvPr/>
        </p:nvSpPr>
        <p:spPr>
          <a:xfrm>
            <a:off x="6029201" y="20114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可以是介面也可以是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7DBF-EDAE-B8C7-41C1-A6052045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8BD59-A4D7-EFE1-2EAB-0637B22B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C19EFF-76B7-978D-2ADA-BD10104F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6443"/>
            <a:ext cx="704948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00CE-5AB9-F8E1-70A0-18CD1616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5EEE2-092D-66FA-B92F-698844DA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BD38E-FA5F-EED1-8604-9E9B5BCF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9078"/>
            <a:ext cx="709711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4F19-621B-866A-28E1-06E10463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62066-8E92-CA64-D9FF-4526861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580277-50CD-F42B-4F8D-0C5E9109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77989"/>
            <a:ext cx="710664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191A-37A4-238A-8659-8F427EE3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BFB9-8484-7347-7074-35622D40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變形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08D607-3546-F8C7-69A1-AC23C700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4" y="1296560"/>
            <a:ext cx="709711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CF0-121F-2B85-4535-0A672018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169A-F4B5-841D-DD06-F4044A8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A73036-2284-31FF-05BF-F12FE400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314054"/>
            <a:ext cx="5401429" cy="16480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B671B7-5ADE-8403-80BA-D68EEF04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3171890"/>
            <a:ext cx="707806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5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F5FAC-89EB-DF43-6AF5-A0CC28D3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EC9CC9-6820-B40C-E241-8F00A5B5A4A0}"/>
              </a:ext>
            </a:extLst>
          </p:cNvPr>
          <p:cNvSpPr txBox="1"/>
          <p:nvPr/>
        </p:nvSpPr>
        <p:spPr>
          <a:xfrm>
            <a:off x="521207" y="143346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SOLID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LOD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設計模式三大類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簡單工廠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工廠方法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抽象工廠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建造者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原型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單例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8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C9394-08D3-F710-B0CF-C54E7D10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CFC5D-9855-4991-9CD7-46F86A1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IoC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E8DDC-BB25-AF03-CCBC-E45CDC4E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66" y="448056"/>
            <a:ext cx="7097115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746A-78F3-873B-A8F5-72D3ADCE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4F5E5-CD2A-39D9-FD6A-5BC122BF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比較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E5CB15-56CD-F1B7-B7AB-4057AD2F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2" y="1317360"/>
            <a:ext cx="7030431" cy="2448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92247F-D2AF-96F4-F08B-5A80FE11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2" y="3994851"/>
            <a:ext cx="7078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7330-33DF-CD77-5C13-0D7C5B11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F7BF8-F54D-E75B-E669-66F2CBB8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橋接 </a:t>
            </a:r>
            <a:r>
              <a:rPr lang="en-US" altLang="zh-TW" dirty="0"/>
              <a:t>bridge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08AE41-A3D9-1C1B-1B59-1FBB2D7696A6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工廠方法升級版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將</a:t>
            </a:r>
            <a:r>
              <a:rPr lang="en-US" altLang="zh-TW" b="1" dirty="0"/>
              <a:t>factory</a:t>
            </a:r>
            <a:r>
              <a:rPr lang="zh-TW" altLang="en-US" b="1" dirty="0"/>
              <a:t>抽象化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A36904-0DC3-43A2-C820-1A6C900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5" y="3657557"/>
            <a:ext cx="2902462" cy="25916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DE1D8B-375B-AC67-4FC1-CDF63310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61" y="1895615"/>
            <a:ext cx="775443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2E2F-DA29-E2BD-2CE3-46750824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CA495-53D0-6A9A-ACCD-0D7FB8FF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E9443-FB13-C56C-6C84-A2A5CCAE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1" y="1280522"/>
            <a:ext cx="71542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8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FA4B-7150-99A4-B727-5994C32C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7E020-8225-38F2-1F4B-2ABE7AD8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abstraction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EC6C2-E7A7-A18D-3F3D-D093ED35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27364"/>
            <a:ext cx="7154273" cy="36295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6D8FAF-6844-9F99-B5B7-267B98FF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02" y="684273"/>
            <a:ext cx="721143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4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7B44-C03B-FB64-207C-A23BAC8DE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3D73F-0979-AFB7-9C52-B5932B07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87E167-4C07-AC3E-EB2E-A98CFA17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2" y="1370587"/>
            <a:ext cx="7078063" cy="24673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5BBB3C-E5C2-4462-C60E-AAD7E203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30" y="2191264"/>
            <a:ext cx="6688590" cy="42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D19B-7F31-FE83-E8D1-54EA6A1F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697-4384-7050-0C47-24ADEE87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A8C42C-E277-0141-B25A-2F09EC19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64208"/>
            <a:ext cx="6211167" cy="17242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5D4640-55DE-0C36-1650-33A72852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374976"/>
            <a:ext cx="6562566" cy="30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A7E9-7F4D-5C51-C93F-33BB4766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B8C87-E70F-C03F-F0E5-D633C8D3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7EA485-0791-9C59-BFA3-A84EB673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4643"/>
            <a:ext cx="6068272" cy="36866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42B23D-0D15-46C6-7A9A-4E860AE5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73" y="1334643"/>
            <a:ext cx="3362794" cy="16575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C0E293-2F44-4082-D5E7-C1926792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5233969"/>
            <a:ext cx="705901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B58D-CCE7-AA4B-6873-F7F9BD89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0219E-DE29-EE9F-7731-BF93E7F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-</a:t>
            </a:r>
            <a:r>
              <a:rPr lang="zh-TW" altLang="en-US" dirty="0"/>
              <a:t>再加一層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1B16A8-43D9-C154-1092-C31C8016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76" y="1297653"/>
            <a:ext cx="5344271" cy="52109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68A8E4-DC36-B9BC-AEFB-7E35A344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" y="1297653"/>
            <a:ext cx="452500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2A28-0B33-356B-C5FF-AED10E5B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4F4B9-3C20-8B4B-81DF-062649BD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24AAC-7AB2-CF4F-AF6C-CCD4A5FC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63010"/>
            <a:ext cx="70780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C309-3FB0-2D74-4D80-0CCC3A87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3441B-9ACA-B146-6AF8-60F0F097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LOD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878D07-85CF-F6F5-F57C-0D83015185EE}"/>
              </a:ext>
            </a:extLst>
          </p:cNvPr>
          <p:cNvSpPr txBox="1"/>
          <p:nvPr/>
        </p:nvSpPr>
        <p:spPr>
          <a:xfrm>
            <a:off x="521207" y="131380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SOLID </a:t>
            </a:r>
            <a:r>
              <a:rPr lang="zh-TW" altLang="en-US" dirty="0"/>
              <a:t>是物件導向設計（</a:t>
            </a:r>
            <a:r>
              <a:rPr lang="en-US" altLang="zh-TW" dirty="0"/>
              <a:t>OOP</a:t>
            </a:r>
            <a:r>
              <a:rPr lang="zh-TW" altLang="en-US" dirty="0"/>
              <a:t>）的五大設計原則，能夠幫助開發者</a:t>
            </a:r>
            <a:r>
              <a:rPr lang="zh-TW" altLang="en-US" b="1" dirty="0"/>
              <a:t>提升程式碼的可維護性、擴展性，並降低耦合度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它包含五個原則：</a:t>
            </a:r>
          </a:p>
          <a:p>
            <a:r>
              <a:rPr lang="en-US" altLang="zh-TW" dirty="0"/>
              <a:t>1️⃣ </a:t>
            </a:r>
            <a:r>
              <a:rPr lang="en-US" altLang="zh-TW" b="1" dirty="0"/>
              <a:t>S</a:t>
            </a:r>
            <a:r>
              <a:rPr lang="en-US" altLang="zh-TW" dirty="0"/>
              <a:t>ingle Responsibility Principle</a:t>
            </a:r>
            <a:r>
              <a:rPr lang="zh-TW" altLang="en-US" dirty="0"/>
              <a:t>（單一職責原則）</a:t>
            </a:r>
            <a:br>
              <a:rPr lang="zh-TW" altLang="en-US" dirty="0"/>
            </a:br>
            <a:r>
              <a:rPr lang="en-US" altLang="zh-TW" dirty="0"/>
              <a:t>2️⃣ </a:t>
            </a:r>
            <a:r>
              <a:rPr lang="en-US" altLang="zh-TW" b="1" dirty="0"/>
              <a:t>O</a:t>
            </a:r>
            <a:r>
              <a:rPr lang="en-US" altLang="zh-TW" dirty="0"/>
              <a:t>pen/Closed Principle</a:t>
            </a:r>
            <a:r>
              <a:rPr lang="zh-TW" altLang="en-US" dirty="0"/>
              <a:t>（開放封閉原則）</a:t>
            </a:r>
            <a:br>
              <a:rPr lang="zh-TW" altLang="en-US" dirty="0"/>
            </a:br>
            <a:r>
              <a:rPr lang="en-US" altLang="zh-TW" dirty="0"/>
              <a:t>3️⃣ </a:t>
            </a:r>
            <a:r>
              <a:rPr lang="en-US" altLang="zh-TW" b="1" dirty="0" err="1"/>
              <a:t>L</a:t>
            </a:r>
            <a:r>
              <a:rPr lang="en-US" altLang="zh-TW" dirty="0" err="1"/>
              <a:t>iskov</a:t>
            </a:r>
            <a:r>
              <a:rPr lang="en-US" altLang="zh-TW" dirty="0"/>
              <a:t> Substitution Principle</a:t>
            </a:r>
            <a:r>
              <a:rPr lang="zh-TW" altLang="en-US" dirty="0"/>
              <a:t>（里氏替換原則）</a:t>
            </a:r>
            <a:br>
              <a:rPr lang="zh-TW" altLang="en-US" dirty="0"/>
            </a:br>
            <a:r>
              <a:rPr lang="en-US" altLang="zh-TW" dirty="0"/>
              <a:t>4️⃣ </a:t>
            </a:r>
            <a:r>
              <a:rPr lang="en-US" altLang="zh-TW" b="1" dirty="0"/>
              <a:t>I</a:t>
            </a:r>
            <a:r>
              <a:rPr lang="en-US" altLang="zh-TW" dirty="0"/>
              <a:t>nterface Segregation Principle</a:t>
            </a:r>
            <a:r>
              <a:rPr lang="zh-TW" altLang="en-US" dirty="0"/>
              <a:t>（介面隔離原則）</a:t>
            </a:r>
            <a:br>
              <a:rPr lang="zh-TW" altLang="en-US" dirty="0"/>
            </a:br>
            <a:r>
              <a:rPr lang="en-US" altLang="zh-TW" dirty="0"/>
              <a:t>5️⃣ </a:t>
            </a:r>
            <a:r>
              <a:rPr lang="en-US" altLang="zh-TW" b="1" dirty="0"/>
              <a:t>D</a:t>
            </a:r>
            <a:r>
              <a:rPr lang="en-US" altLang="zh-TW" dirty="0"/>
              <a:t>ependency Inversion Principle</a:t>
            </a:r>
            <a:r>
              <a:rPr lang="zh-TW" altLang="en-US" dirty="0"/>
              <a:t>（依賴反轉原則）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5BAA0B-0D01-D92B-3AD4-8E03D45A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4" y="3978798"/>
            <a:ext cx="697327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640A-D5D6-6C3A-2276-B712A6C0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CA8A7-FEEC-07E4-145A-57604EF4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690763-000E-0FFB-199B-C0125A4A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7" y="448056"/>
            <a:ext cx="723048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CA80-0A59-115C-4CBE-ACDBD9E1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BBE7E-7F7C-09CA-4CB6-30E73BEB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A2F7DA-764E-63D3-096C-6A7DF17A8C08}"/>
              </a:ext>
            </a:extLst>
          </p:cNvPr>
          <p:cNvGrpSpPr/>
          <p:nvPr/>
        </p:nvGrpSpPr>
        <p:grpSpPr>
          <a:xfrm>
            <a:off x="404659" y="1231175"/>
            <a:ext cx="5041630" cy="2680448"/>
            <a:chOff x="521207" y="1349829"/>
            <a:chExt cx="5372850" cy="286742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124A8CF-4A25-C6F5-69D7-FE547840E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07" y="1349829"/>
              <a:ext cx="5372850" cy="286742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C44D5C9-5911-1D4B-106D-CC775AE962D3}"/>
                </a:ext>
              </a:extLst>
            </p:cNvPr>
            <p:cNvSpPr txBox="1"/>
            <p:nvPr/>
          </p:nvSpPr>
          <p:spPr>
            <a:xfrm>
              <a:off x="2360925" y="173147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Bridge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451F438-0050-997B-5F66-55B459F4C7C9}"/>
              </a:ext>
            </a:extLst>
          </p:cNvPr>
          <p:cNvGrpSpPr/>
          <p:nvPr/>
        </p:nvGrpSpPr>
        <p:grpSpPr>
          <a:xfrm>
            <a:off x="848143" y="3541310"/>
            <a:ext cx="4391950" cy="2993324"/>
            <a:chOff x="5356601" y="2999518"/>
            <a:chExt cx="5315692" cy="341042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BC767EF-2A23-8BC7-DEA9-880580977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601" y="2999518"/>
              <a:ext cx="5315692" cy="3410426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2707F92-9041-A28E-B333-1F1845C48B53}"/>
                </a:ext>
              </a:extLst>
            </p:cNvPr>
            <p:cNvSpPr txBox="1"/>
            <p:nvPr/>
          </p:nvSpPr>
          <p:spPr>
            <a:xfrm>
              <a:off x="7503538" y="3321423"/>
              <a:ext cx="1021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Strategy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D536C10-11F2-DACF-9AD0-5629F0498F2B}"/>
              </a:ext>
            </a:extLst>
          </p:cNvPr>
          <p:cNvGrpSpPr/>
          <p:nvPr/>
        </p:nvGrpSpPr>
        <p:grpSpPr>
          <a:xfrm>
            <a:off x="5562837" y="1231175"/>
            <a:ext cx="6439799" cy="4620270"/>
            <a:chOff x="5682053" y="1231175"/>
            <a:chExt cx="6439799" cy="462027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574DD24-CFB5-DDF1-08BD-8DF0E6B4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53" y="1231175"/>
              <a:ext cx="6439799" cy="4620270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99EA475-3962-418B-CACF-596DE631BFB0}"/>
                </a:ext>
              </a:extLst>
            </p:cNvPr>
            <p:cNvSpPr txBox="1"/>
            <p:nvPr/>
          </p:nvSpPr>
          <p:spPr>
            <a:xfrm>
              <a:off x="7682753" y="1533552"/>
              <a:ext cx="1345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Composite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871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ECDF5-CBF4-1EAB-D1A3-83725B85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E12C5-875F-A75B-48AA-CA9EF3BE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結論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F7B8E0-E8EE-C300-8459-BC03D7C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0" y="3861446"/>
            <a:ext cx="5334744" cy="14480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D45D6B-9750-7BF5-6C2A-F7B9ABD3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62603"/>
            <a:ext cx="729716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DDEF-53C7-7CFB-15A2-2989D1DE8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BB530-E779-435A-6603-59348EC2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組合 </a:t>
            </a:r>
            <a:r>
              <a:rPr lang="en-US" altLang="zh-TW" dirty="0"/>
              <a:t>Composite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CA9839-5F6D-0C5B-D943-41B5834DD7D2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3EE34-CFB5-6362-9796-379D0BD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2" y="1291860"/>
            <a:ext cx="7344740" cy="54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9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E398-5207-0C2C-E406-F54C75BC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CD19-D262-1A50-B5DB-56BF1933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73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72EC-4ED9-5C6A-DEA2-C3658696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C5D7D-8FA7-7D02-425A-EFBC8B3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015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A7617-22D0-FD9F-F802-15ED3F85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727E1-7EF7-904A-58E4-17E8527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35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0CF9-E5BC-C19C-CBCB-E683DDF3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F0CEF-5E4D-C550-5A4C-B4764BE0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4723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8BFD9-813E-C4B6-B352-75515D01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C7916-34ED-32E9-ED96-87736351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93482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7BB3-099B-1784-8EAD-C1560B25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BFF45-7CE1-E810-CA0E-2284C99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0208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4AF2A-B2CA-64C7-FBF7-EA8DE239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5D6A3-5CDA-5634-BEC6-948981CE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LOD</a:t>
            </a:r>
            <a:r>
              <a:rPr lang="zh-TW" altLang="en-US" dirty="0"/>
              <a:t>迪米特法則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97E04A-CA7E-82A8-F9D5-56ACBEAB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9" y="1271456"/>
            <a:ext cx="6973273" cy="1876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A3FACC-FF55-ACA1-9098-AFF62349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260455"/>
            <a:ext cx="4239217" cy="25244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4B27CE-DF49-75B1-3334-9811005F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46" y="1366719"/>
            <a:ext cx="338184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0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2ACD1-340F-DDD7-F497-788F368F8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0983E-680F-A9C2-3CE7-37EAA362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裝飾者 </a:t>
            </a:r>
            <a:r>
              <a:rPr lang="en-US" altLang="zh-TW" dirty="0"/>
              <a:t>Decorator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7D7E39-335E-4515-2355-7BA16BD40625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4260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6CD4B-6FD7-C755-3F4A-F5661953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F53E4-7F45-E99A-58B6-C620B452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3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B1570-634B-D054-5005-E10D6ECE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313F0-8619-3D86-039E-A69BB62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037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9AC2-6C29-D797-A95B-FF7274B3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A8210-2E8C-EA66-E14F-D7FE06E2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001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C1417-87BA-DFFF-308E-338619B9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AF671-8FE1-7DAF-7EA8-8F468AA9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04970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6F00-8B65-75FE-8F36-D1E5063A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8B5DE-CD63-C197-1BF3-AD801EE1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353516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AE85-04A8-5B1D-1255-879636D4B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AF9F5-BF82-8F99-C32A-F28021B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639017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0F22F-91E0-E68F-A83C-B214C3A9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7BEB-0709-B0CA-CBF7-814CB232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外觀 </a:t>
            </a:r>
            <a:r>
              <a:rPr lang="en-US" altLang="zh-TW" dirty="0"/>
              <a:t>Façade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88906B-59EC-EB09-519D-35718B5A0756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97449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9DFDB-9F42-38B1-31C0-39D1FE71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8B4C7-ADF7-AF54-7B4C-A85F7AE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453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FBBC-169C-E7F1-5A0D-F7644316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6D58D-6624-52AF-F688-865D7C6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46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5453-CBE4-4D8B-493F-AE494596E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97D2-35AD-E5D6-DD62-CA8BD443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405273-8397-1135-5791-8B7D5C01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47676"/>
            <a:ext cx="7249537" cy="5420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C79774-7B00-0FA3-5422-82421749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96" y="1352055"/>
            <a:ext cx="706853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2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D9A7-9F4B-B6FA-1916-461FD4AF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4B974-3696-C105-9285-D55E2780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732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8890-2926-1123-5573-B9F2EAA6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1DD04-4994-806A-4291-6AC8B177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341907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3498-A6DA-6D81-FD46-9BFA754C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94EBE-AC5A-2D37-A30C-6617C3F9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734570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489C-FBF8-761F-5C0A-EE52D00D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6D62D-780F-A325-B8EA-515E32E6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757592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9758-01BD-894C-A3E4-59199693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A2900-B44C-DA32-D07D-8103067F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享元</a:t>
            </a:r>
            <a:r>
              <a:rPr lang="en-US" altLang="zh-TW" dirty="0"/>
              <a:t>Flyweight</a:t>
            </a:r>
            <a:r>
              <a:rPr lang="zh-TW" altLang="en-US" dirty="0"/>
              <a:t> 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ED23E61-062C-2153-3458-23FD2E9BCE28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773319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BE48D-F0BF-59B4-5E52-6624C025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6E0C5-6AF7-1D4B-48B6-3ACB1C5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167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458F-0B58-0F4B-7243-CF1F9BBE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DB2D1-42AB-FEFC-3E8E-618A4C4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409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404E-C201-4655-A0C2-71B24B3C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8AE9D-7F03-1C46-9E40-F2558A7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324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5AB2A-BA22-5067-12C0-DC4C9CAA4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F94AA-6784-4BEE-00C3-3FB55860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794714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DEE0-0DAD-4894-4E31-E1178A7E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18F4-43F0-7842-FA24-D03309C6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0053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E17F-EC5A-60AC-ABAB-48128786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0D89B-6AD7-753E-450C-4AF954B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LOD</a:t>
            </a:r>
            <a:r>
              <a:rPr lang="zh-TW" altLang="en-US" dirty="0"/>
              <a:t>迪米特法則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6002E3-5F87-75F5-CEC1-F2472758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0336"/>
            <a:ext cx="709711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3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06FB4-31E7-CAB2-3F40-44F7ED6DD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DA808-3E6C-C377-422A-4D0FBCD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4107155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35657-9D63-C15A-6055-73EAE80D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2CBC3-829D-047B-28D9-FD50BCC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代理</a:t>
            </a:r>
            <a:r>
              <a:rPr lang="en-US" altLang="zh-TW" dirty="0"/>
              <a:t>Proxy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4B78D7-9BD3-41FA-CAA3-BBAADE599949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9036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00ADD-A4C2-6B1E-ADE9-404181B8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2F176-C50E-656C-8894-127031F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419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A233-0005-DAE9-C908-A00822AD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C986C-CE71-34D2-EFF7-8E72853D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89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F10C-39FD-4C27-8C01-000213D2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5A84C-BEB3-BB2F-A088-33F984E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34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EAEC-0F5A-EF99-CCF3-44C399CF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D81D7-41A0-C26B-5982-8A40D720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615079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AF97-D55F-4C26-0E85-C6C6E66F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8AC13-95F7-A796-411B-E34E7E2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996065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80-B49D-0325-BCCA-FACAA6A7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76DCF-120E-E7E1-83FB-76F29C4E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879531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2BAB7-9513-57F3-D963-3B48A04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SOLID</a:t>
            </a:r>
            <a:r>
              <a:rPr lang="zh-TW" altLang="en-US" dirty="0"/>
              <a:t>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52C45-2B09-88A4-D222-5D262AD6B0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C0382C-0101-3EDB-F225-2294FA2A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72" y="1550082"/>
            <a:ext cx="709711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3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B8A2-4A55-DBB3-601D-E5B2FE9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1F8CD-CC59-E38F-BA48-5F6A5497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SOLID</a:t>
            </a:r>
            <a:r>
              <a:rPr lang="zh-TW" altLang="en-US" dirty="0"/>
              <a:t>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F7388-68D3-2CB1-5B16-9B69507D6E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3B0C25-B3E2-0053-BA9B-0ECE9006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23" y="1637253"/>
            <a:ext cx="714474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52F3-149F-42F5-C989-9F90F0B9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3703-4FE2-99E0-23DA-3F10458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9084B5-A1D3-1C97-44C8-F262BD0C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4485"/>
            <a:ext cx="7173326" cy="22767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D1BAFD6-69DE-B856-12B7-91B268C0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2" y="3683752"/>
            <a:ext cx="705901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67B18-2976-D068-C28C-C036B582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19294-4590-330A-D3B2-1B64993A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D41D64-51CE-8C1E-AF37-3B0234A7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6" y="1326717"/>
            <a:ext cx="705901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5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25AC9-C914-A795-B52E-A3C30D18D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C45CC-688B-7309-9322-C42898AD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0FE391-92DB-9DBB-554C-B1FAE1BD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5" y="1313450"/>
            <a:ext cx="6954220" cy="22767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3038CD-2E51-B11C-F2DF-1722D86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5" y="3670926"/>
            <a:ext cx="622069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105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8_TF10001108_Win32" id="{C0254278-C40B-45A3-A8A5-614E09A5B796}" vid="{E0FFF6CD-0E91-4291-8491-3951D6BA575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{2B22E944-4C0F-47F4-8B34-F506F8E3F355}tf10001108_win32</Template>
  <TotalTime>1509</TotalTime>
  <Words>417</Words>
  <Application>Microsoft Office PowerPoint</Application>
  <PresentationFormat>寬螢幕</PresentationFormat>
  <Paragraphs>107</Paragraphs>
  <Slides>69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4" baseType="lpstr">
      <vt:lpstr>Microsoft JhengHei UI</vt:lpstr>
      <vt:lpstr>Microsoft JhengHei UI Light</vt:lpstr>
      <vt:lpstr>Arial</vt:lpstr>
      <vt:lpstr>Segoe UI Light</vt:lpstr>
      <vt:lpstr>WelcomeDoc</vt:lpstr>
      <vt:lpstr>設計模式</vt:lpstr>
      <vt:lpstr>目錄</vt:lpstr>
      <vt:lpstr>SOLID &amp; LOD</vt:lpstr>
      <vt:lpstr>LOD迪米特法則</vt:lpstr>
      <vt:lpstr>Code</vt:lpstr>
      <vt:lpstr>LOD迪米特法則</vt:lpstr>
      <vt:lpstr>適用性</vt:lpstr>
      <vt:lpstr>適用性</vt:lpstr>
      <vt:lpstr>適用性</vt:lpstr>
      <vt:lpstr>三大類</vt:lpstr>
      <vt:lpstr>創建型</vt:lpstr>
      <vt:lpstr>結構型</vt:lpstr>
      <vt:lpstr>行為型模式</vt:lpstr>
      <vt:lpstr>Adapter UML</vt:lpstr>
      <vt:lpstr>Code</vt:lpstr>
      <vt:lpstr>Code</vt:lpstr>
      <vt:lpstr>Code</vt:lpstr>
      <vt:lpstr>Code變形</vt:lpstr>
      <vt:lpstr>使用時機</vt:lpstr>
      <vt:lpstr>Code IoC</vt:lpstr>
      <vt:lpstr>Code 比較</vt:lpstr>
      <vt:lpstr>橋接 bridge UML</vt:lpstr>
      <vt:lpstr>Code</vt:lpstr>
      <vt:lpstr>Code abstraction</vt:lpstr>
      <vt:lpstr>Code interface</vt:lpstr>
      <vt:lpstr>使用時機</vt:lpstr>
      <vt:lpstr>情境</vt:lpstr>
      <vt:lpstr>情境-再加一層</vt:lpstr>
      <vt:lpstr>情境</vt:lpstr>
      <vt:lpstr>情境Code</vt:lpstr>
      <vt:lpstr>情境Code</vt:lpstr>
      <vt:lpstr>結論</vt:lpstr>
      <vt:lpstr>組合 Composite UML</vt:lpstr>
      <vt:lpstr>Code</vt:lpstr>
      <vt:lpstr>Code</vt:lpstr>
      <vt:lpstr>Code</vt:lpstr>
      <vt:lpstr>使用時機</vt:lpstr>
      <vt:lpstr>使用時機</vt:lpstr>
      <vt:lpstr>優缺點</vt:lpstr>
      <vt:lpstr>裝飾者 Decorator UML</vt:lpstr>
      <vt:lpstr>Code</vt:lpstr>
      <vt:lpstr>Code</vt:lpstr>
      <vt:lpstr>Code</vt:lpstr>
      <vt:lpstr>使用時機</vt:lpstr>
      <vt:lpstr>使用時機</vt:lpstr>
      <vt:lpstr>優缺點</vt:lpstr>
      <vt:lpstr>外觀 Façade UML</vt:lpstr>
      <vt:lpstr>Code</vt:lpstr>
      <vt:lpstr>Code</vt:lpstr>
      <vt:lpstr>Code</vt:lpstr>
      <vt:lpstr>使用時機</vt:lpstr>
      <vt:lpstr>使用時機</vt:lpstr>
      <vt:lpstr>優缺點</vt:lpstr>
      <vt:lpstr>享元Flyweight UML</vt:lpstr>
      <vt:lpstr>Code</vt:lpstr>
      <vt:lpstr>Code</vt:lpstr>
      <vt:lpstr>Code</vt:lpstr>
      <vt:lpstr>使用時機</vt:lpstr>
      <vt:lpstr>使用時機</vt:lpstr>
      <vt:lpstr>優缺點</vt:lpstr>
      <vt:lpstr>代理Proxy UML</vt:lpstr>
      <vt:lpstr>Code</vt:lpstr>
      <vt:lpstr>Code</vt:lpstr>
      <vt:lpstr>Code</vt:lpstr>
      <vt:lpstr>使用時機</vt:lpstr>
      <vt:lpstr>使用時機</vt:lpstr>
      <vt:lpstr>優缺點</vt:lpstr>
      <vt:lpstr>用SOLID比對</vt:lpstr>
      <vt:lpstr>用SOLID比對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chunchia hsieh</dc:creator>
  <cp:keywords/>
  <cp:lastModifiedBy>chunchia hsieh</cp:lastModifiedBy>
  <cp:revision>40</cp:revision>
  <dcterms:created xsi:type="dcterms:W3CDTF">2025-02-20T00:23:39Z</dcterms:created>
  <dcterms:modified xsi:type="dcterms:W3CDTF">2025-03-13T12:08:34Z</dcterms:modified>
  <cp:version/>
</cp:coreProperties>
</file>