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73"/>
  </p:notesMasterIdLst>
  <p:handoutMasterIdLst>
    <p:handoutMasterId r:id="rId74"/>
  </p:handoutMasterIdLst>
  <p:sldIdLst>
    <p:sldId id="256" r:id="rId2"/>
    <p:sldId id="286" r:id="rId3"/>
    <p:sldId id="467" r:id="rId4"/>
    <p:sldId id="468" r:id="rId5"/>
    <p:sldId id="334" r:id="rId6"/>
    <p:sldId id="335" r:id="rId7"/>
    <p:sldId id="396" r:id="rId8"/>
    <p:sldId id="397" r:id="rId9"/>
    <p:sldId id="338" r:id="rId10"/>
    <p:sldId id="469" r:id="rId11"/>
    <p:sldId id="470" r:id="rId12"/>
    <p:sldId id="471" r:id="rId13"/>
    <p:sldId id="472" r:id="rId14"/>
    <p:sldId id="473" r:id="rId15"/>
    <p:sldId id="474" r:id="rId16"/>
    <p:sldId id="475" r:id="rId17"/>
    <p:sldId id="476" r:id="rId18"/>
    <p:sldId id="477" r:id="rId19"/>
    <p:sldId id="478" r:id="rId20"/>
    <p:sldId id="479" r:id="rId21"/>
    <p:sldId id="480" r:id="rId22"/>
    <p:sldId id="481" r:id="rId23"/>
    <p:sldId id="482" r:id="rId24"/>
    <p:sldId id="483" r:id="rId25"/>
    <p:sldId id="484" r:id="rId26"/>
    <p:sldId id="485" r:id="rId27"/>
    <p:sldId id="486" r:id="rId28"/>
    <p:sldId id="487" r:id="rId29"/>
    <p:sldId id="488" r:id="rId30"/>
    <p:sldId id="489" r:id="rId31"/>
    <p:sldId id="490" r:id="rId32"/>
    <p:sldId id="491" r:id="rId33"/>
    <p:sldId id="492" r:id="rId34"/>
    <p:sldId id="493" r:id="rId35"/>
    <p:sldId id="494" r:id="rId36"/>
    <p:sldId id="495" r:id="rId37"/>
    <p:sldId id="496" r:id="rId38"/>
    <p:sldId id="497" r:id="rId39"/>
    <p:sldId id="498" r:id="rId40"/>
    <p:sldId id="499" r:id="rId41"/>
    <p:sldId id="500" r:id="rId42"/>
    <p:sldId id="501" r:id="rId43"/>
    <p:sldId id="502" r:id="rId44"/>
    <p:sldId id="503" r:id="rId45"/>
    <p:sldId id="504" r:id="rId46"/>
    <p:sldId id="505" r:id="rId47"/>
    <p:sldId id="506" r:id="rId48"/>
    <p:sldId id="507" r:id="rId49"/>
    <p:sldId id="508" r:id="rId50"/>
    <p:sldId id="509" r:id="rId51"/>
    <p:sldId id="510" r:id="rId52"/>
    <p:sldId id="511" r:id="rId53"/>
    <p:sldId id="512" r:id="rId54"/>
    <p:sldId id="513" r:id="rId55"/>
    <p:sldId id="514" r:id="rId56"/>
    <p:sldId id="515" r:id="rId57"/>
    <p:sldId id="516" r:id="rId58"/>
    <p:sldId id="517" r:id="rId59"/>
    <p:sldId id="518" r:id="rId60"/>
    <p:sldId id="519" r:id="rId61"/>
    <p:sldId id="520" r:id="rId62"/>
    <p:sldId id="521" r:id="rId63"/>
    <p:sldId id="522" r:id="rId64"/>
    <p:sldId id="523" r:id="rId65"/>
    <p:sldId id="524" r:id="rId66"/>
    <p:sldId id="525" r:id="rId67"/>
    <p:sldId id="526" r:id="rId68"/>
    <p:sldId id="527" r:id="rId69"/>
    <p:sldId id="528" r:id="rId70"/>
    <p:sldId id="529" r:id="rId71"/>
    <p:sldId id="438" r:id="rId72"/>
  </p:sldIdLst>
  <p:sldSz cx="12192000" cy="6858000"/>
  <p:notesSz cx="6858000" cy="9144000"/>
  <p:defaultTextStyle>
    <a:defPPr rtl="0"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歡迎使用" id="{E75E278A-FF0E-49A4-B170-79828D63BBAD}">
          <p14:sldIdLst>
            <p14:sldId id="256"/>
            <p14:sldId id="286"/>
          </p14:sldIdLst>
        </p14:section>
        <p14:section name="三大類" id="{B9B51309-D148-4332-87C2-07BE32FBCA3B}">
          <p14:sldIdLst>
            <p14:sldId id="467"/>
            <p14:sldId id="468"/>
          </p14:sldIdLst>
        </p14:section>
        <p14:section name="責任鏈模式（Chain of Responsibility）" id="{0FFE980E-8A1F-460F-BC79-66E34800DD8F}">
          <p14:sldIdLst>
            <p14:sldId id="334"/>
            <p14:sldId id="335"/>
            <p14:sldId id="396"/>
            <p14:sldId id="397"/>
            <p14:sldId id="338"/>
            <p14:sldId id="469"/>
          </p14:sldIdLst>
        </p14:section>
        <p14:section name="命令模式（Command）" id="{A73FF1C1-89A7-4A99-B8DF-033C3C3E7A9B}">
          <p14:sldIdLst>
            <p14:sldId id="470"/>
            <p14:sldId id="471"/>
            <p14:sldId id="472"/>
            <p14:sldId id="473"/>
            <p14:sldId id="474"/>
            <p14:sldId id="475"/>
          </p14:sldIdLst>
        </p14:section>
        <p14:section name="直譯器模式（Interpreter）" id="{D48DDFBA-092D-4413-A2B1-CF77E7CA95A3}">
          <p14:sldIdLst>
            <p14:sldId id="476"/>
            <p14:sldId id="477"/>
            <p14:sldId id="478"/>
            <p14:sldId id="479"/>
            <p14:sldId id="480"/>
            <p14:sldId id="481"/>
          </p14:sldIdLst>
        </p14:section>
        <p14:section name="迭代器模式（Iterator）" id="{B3AC6864-B4E9-47DD-BBF7-8542B0AE5719}">
          <p14:sldIdLst>
            <p14:sldId id="482"/>
            <p14:sldId id="483"/>
            <p14:sldId id="484"/>
            <p14:sldId id="485"/>
            <p14:sldId id="486"/>
            <p14:sldId id="487"/>
          </p14:sldIdLst>
        </p14:section>
        <p14:section name="中介者模式（Mediator）" id="{6302CEFB-B7C8-44AD-AC20-2DB4845A7C95}">
          <p14:sldIdLst>
            <p14:sldId id="488"/>
            <p14:sldId id="489"/>
            <p14:sldId id="490"/>
            <p14:sldId id="491"/>
            <p14:sldId id="492"/>
            <p14:sldId id="493"/>
          </p14:sldIdLst>
        </p14:section>
        <p14:section name="備忘錄模式（Memento）" id="{2AAB79BD-D17F-4304-9031-1947534E9CBC}">
          <p14:sldIdLst>
            <p14:sldId id="494"/>
            <p14:sldId id="495"/>
            <p14:sldId id="496"/>
            <p14:sldId id="497"/>
            <p14:sldId id="498"/>
            <p14:sldId id="499"/>
          </p14:sldIdLst>
        </p14:section>
        <p14:section name="觀察者模式（Observer）" id="{C184A9B9-0620-40A1-9459-8F3BF5254BC4}">
          <p14:sldIdLst>
            <p14:sldId id="500"/>
            <p14:sldId id="501"/>
            <p14:sldId id="502"/>
            <p14:sldId id="503"/>
            <p14:sldId id="504"/>
            <p14:sldId id="505"/>
          </p14:sldIdLst>
        </p14:section>
        <p14:section name="狀態模式（State）" id="{CB9F6A6F-1681-4022-86FC-837564087216}">
          <p14:sldIdLst>
            <p14:sldId id="506"/>
            <p14:sldId id="507"/>
            <p14:sldId id="508"/>
            <p14:sldId id="509"/>
            <p14:sldId id="510"/>
            <p14:sldId id="511"/>
          </p14:sldIdLst>
        </p14:section>
        <p14:section name="策略模式（Strategy）" id="{0C7EE59B-1C11-44B3-B774-DF5A25BFD874}">
          <p14:sldIdLst>
            <p14:sldId id="512"/>
            <p14:sldId id="513"/>
            <p14:sldId id="514"/>
            <p14:sldId id="515"/>
            <p14:sldId id="516"/>
            <p14:sldId id="517"/>
          </p14:sldIdLst>
        </p14:section>
        <p14:section name="範本方法模式（Template Method）" id="{D56E8694-CD73-4DB4-9A2C-BC03E1CEB969}">
          <p14:sldIdLst>
            <p14:sldId id="518"/>
            <p14:sldId id="519"/>
            <p14:sldId id="520"/>
            <p14:sldId id="521"/>
            <p14:sldId id="522"/>
            <p14:sldId id="523"/>
          </p14:sldIdLst>
        </p14:section>
        <p14:section name="訪問者模式（Visitor）" id="{A85E7C7A-61EB-4A9D-A7BA-F620AA018A69}">
          <p14:sldIdLst>
            <p14:sldId id="524"/>
            <p14:sldId id="525"/>
            <p14:sldId id="526"/>
            <p14:sldId id="527"/>
            <p14:sldId id="528"/>
            <p14:sldId id="529"/>
          </p14:sldIdLst>
        </p14:section>
        <p14:section name="用SOLID比對" id="{4795CC11-B8A8-4FF8-A729-B9E37CD34464}">
          <p14:sldIdLst>
            <p14:sldId id="43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作者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43" autoAdjust="0"/>
    <p:restoredTop sz="94241" autoAdjust="0"/>
  </p:normalViewPr>
  <p:slideViewPr>
    <p:cSldViewPr snapToGrid="0">
      <p:cViewPr varScale="1">
        <p:scale>
          <a:sx n="107" d="100"/>
          <a:sy n="107" d="100"/>
        </p:scale>
        <p:origin x="756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4" d="100"/>
          <a:sy n="104" d="100"/>
        </p:scale>
        <p:origin x="460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handoutMaster" Target="handoutMasters/handoutMaster1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8567A5F-8225-4FBA-8A64-61A9456764F0}" type="datetime1">
              <a:rPr lang="zh-TW" altLang="en-US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2025/3/18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679768-A2FC-4D08-91F6-8DCE6C566B36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‹#›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7739B003-64CE-49BA-84F9-B7032782205C}" type="datetime1">
              <a:rPr lang="zh-TW" altLang="en-US" smtClean="0"/>
              <a:t>2025/3/18</a:t>
            </a:fld>
            <a:endParaRPr lang="en-US" dirty="0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 dirty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dirty="0"/>
              <a:t>按一下以編輯母片文字樣式</a:t>
            </a:r>
          </a:p>
          <a:p>
            <a:pPr lvl="1" rtl="0"/>
            <a:r>
              <a:rPr lang="zh-tw" dirty="0"/>
              <a:t>第二層</a:t>
            </a:r>
          </a:p>
          <a:p>
            <a:pPr lvl="2" rtl="0"/>
            <a:r>
              <a:rPr lang="zh-tw" dirty="0"/>
              <a:t>第三層</a:t>
            </a:r>
          </a:p>
          <a:p>
            <a:pPr lvl="3" rtl="0"/>
            <a:r>
              <a:rPr lang="zh-tw" dirty="0"/>
              <a:t>第四層</a:t>
            </a:r>
          </a:p>
          <a:p>
            <a:pPr lvl="4" rtl="0"/>
            <a:r>
              <a:rPr lang="zh-tw" dirty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F61EA0F-A667-4B49-8422-0062BC55E2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sz="1800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zh-TW" altLang="en-US" sz="1800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12" name="直線接點​​(S)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rtlCol="0"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TW" altLang="en-US" noProof="0"/>
              <a:t>按一下以編輯母片文字樣式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TW" altLang="en-US" noProof="0"/>
              <a:t>第二層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TW" altLang="en-US" noProof="0"/>
              <a:t>第三層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TW" altLang="en-US" noProof="0"/>
              <a:t>第四層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TW" altLang="en-US" noProof="0"/>
              <a:t>第五層</a:t>
            </a:r>
          </a:p>
        </p:txBody>
      </p:sp>
      <p:sp>
        <p:nvSpPr>
          <p:cNvPr id="6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959A3657-F2A2-49EB-A811-441BBC36FB7A}" type="datetime1">
              <a:rPr lang="zh-TW" altLang="en-US" noProof="0" smtClean="0"/>
              <a:t>2025/3/18</a:t>
            </a:fld>
            <a:endParaRPr lang="zh-TW" altLang="en-US" noProof="0"/>
          </a:p>
        </p:txBody>
      </p:sp>
      <p:sp>
        <p:nvSpPr>
          <p:cNvPr id="7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/>
          </a:p>
        </p:txBody>
      </p:sp>
      <p:sp>
        <p:nvSpPr>
          <p:cNvPr id="8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9860EDB8-5305-433F-BE41-D7A86D811DB3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sz="1800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0" name="矩形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sz="1800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 rtlCol="0">
            <a:normAutofit/>
          </a:bodyPr>
          <a:lstStyle>
            <a:lvl1pPr>
              <a:defRPr sz="360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  <a:endParaRPr lang="zh-TW" altLang="en-US" noProof="0" dirty="0"/>
          </a:p>
        </p:txBody>
      </p:sp>
      <p:sp>
        <p:nvSpPr>
          <p:cNvPr id="7" name="內容版面配置區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TW" altLang="en-US" noProof="0"/>
              <a:t>按一下以編輯母片文字樣式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TW" altLang="en-US" noProof="0"/>
              <a:t>第二層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TW" altLang="en-US" noProof="0"/>
              <a:t>第三層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TW" altLang="en-US" noProof="0"/>
              <a:t>第四層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TW" altLang="en-US" noProof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zh-TW" altLang="en-US" sz="1800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 rtl="0"/>
            <a:r>
              <a:rPr lang="zh-TW" altLang="en-US" noProof="0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TW" altLang="en-US" noProof="0" dirty="0"/>
              <a:t>按一下以編輯母片文字樣式</a:t>
            </a:r>
          </a:p>
          <a:p>
            <a:pPr lvl="1" rtl="0"/>
            <a:r>
              <a:rPr lang="zh-TW" altLang="en-US" noProof="0" dirty="0"/>
              <a:t>第二層</a:t>
            </a:r>
          </a:p>
          <a:p>
            <a:pPr lvl="2" rtl="0"/>
            <a:r>
              <a:rPr lang="zh-TW" altLang="en-US" noProof="0" dirty="0"/>
              <a:t>第三層</a:t>
            </a:r>
          </a:p>
          <a:p>
            <a:pPr lvl="3" rtl="0"/>
            <a:r>
              <a:rPr lang="zh-TW" altLang="en-US" noProof="0" dirty="0"/>
              <a:t>第四層</a:t>
            </a:r>
          </a:p>
          <a:p>
            <a:pPr lvl="4" rtl="0"/>
            <a:r>
              <a:rPr lang="zh-TW" altLang="en-US" noProof="0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80EC2CEB-72AA-4BC6-907A-4C651BF3A164}" type="datetime1">
              <a:rPr lang="zh-TW" altLang="en-US" smtClean="0"/>
              <a:t>2025/3/18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9860EDB8-5305-433F-BE41-D7A86D811DB3}" type="slidenum">
              <a:rPr lang="en-US" altLang="zh-TW" smtClean="0"/>
              <a:pPr/>
              <a:t>‹#›</a:t>
            </a:fld>
            <a:endParaRPr lang="zh-TW" altLang="en-US"/>
          </a:p>
        </p:txBody>
      </p:sp>
      <p:cxnSp>
        <p:nvCxnSpPr>
          <p:cNvPr id="8" name="直線接點​​(S)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Microsoft JhengHei UI Light" panose="020B0304030504040204" pitchFamily="34" charset="-120"/>
          <a:ea typeface="Microsoft JhengHei UI Light" panose="020B0304030504040204" pitchFamily="34" charset="-120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rtlCol="0" anchor="ctr" anchorCtr="0">
            <a:normAutofit/>
          </a:bodyPr>
          <a:lstStyle/>
          <a:p>
            <a:pPr rtl="0"/>
            <a:r>
              <a:rPr lang="zh-TW" altLang="en-US" sz="4800" dirty="0">
                <a:solidFill>
                  <a:schemeClr val="bg1"/>
                </a:solidFill>
              </a:rPr>
              <a:t>設計模式</a:t>
            </a:r>
            <a:endParaRPr lang="en-US" altLang="zh-TW" sz="4800" dirty="0">
              <a:solidFill>
                <a:schemeClr val="bg1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4294967295"/>
          </p:nvPr>
        </p:nvSpPr>
        <p:spPr>
          <a:xfrm>
            <a:off x="855620" y="2933105"/>
            <a:ext cx="9582736" cy="1137793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zh-TW" altLang="en-US" sz="2400" dirty="0">
                <a:solidFill>
                  <a:schemeClr val="bg1"/>
                </a:solidFill>
                <a:latin typeface="Microsoft JhengHei UI Light" panose="020B0304030504040204" pitchFamily="34" charset="-120"/>
                <a:ea typeface="Microsoft JhengHei UI Light" panose="020B0304030504040204" pitchFamily="34" charset="-120"/>
              </a:rPr>
              <a:t>行為型模式</a:t>
            </a:r>
          </a:p>
        </p:txBody>
      </p:sp>
      <p:pic>
        <p:nvPicPr>
          <p:cNvPr id="4" name="圖片 3" descr="PowerPoint 程式圖示"/>
          <p:cNvPicPr>
            <a:picLocks noChangeAspect="1"/>
          </p:cNvPicPr>
          <p:nvPr/>
        </p:nvPicPr>
        <p:blipFill>
          <a:blip r:embed="rId3"/>
          <a:srcRect/>
          <a:stretch/>
        </p:blipFill>
        <p:spPr bwMode="invGray">
          <a:xfrm>
            <a:off x="670216" y="5193062"/>
            <a:ext cx="822960" cy="82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FFFCAB-B6F0-E215-913F-88AC748598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B25F16-07EA-B21C-6D4D-960331214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優缺點</a:t>
            </a:r>
          </a:p>
        </p:txBody>
      </p:sp>
    </p:spTree>
    <p:extLst>
      <p:ext uri="{BB962C8B-B14F-4D97-AF65-F5344CB8AC3E}">
        <p14:creationId xmlns:p14="http://schemas.microsoft.com/office/powerpoint/2010/main" val="39240717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ABE64C-15B9-9D67-0BAF-F55899E7DA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337E7D-9432-CC3B-CEF2-65D95F614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fr-FR" dirty="0"/>
              <a:t>命令模式（</a:t>
            </a:r>
            <a:r>
              <a:rPr lang="fr-FR" altLang="zh-TW" dirty="0"/>
              <a:t>Command</a:t>
            </a:r>
            <a:r>
              <a:rPr lang="zh-TW" altLang="fr-FR" dirty="0"/>
              <a:t>）</a:t>
            </a:r>
            <a:r>
              <a:rPr lang="en-US" altLang="zh-TW" dirty="0"/>
              <a:t> UML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EC0F037-767C-9B1B-77F8-0D31844E82E0}"/>
              </a:ext>
            </a:extLst>
          </p:cNvPr>
          <p:cNvSpPr txBox="1"/>
          <p:nvPr/>
        </p:nvSpPr>
        <p:spPr>
          <a:xfrm>
            <a:off x="521207" y="1313801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b="1" dirty="0"/>
              <a:t>做法</a:t>
            </a:r>
            <a:br>
              <a:rPr lang="zh-TW" altLang="en-US" dirty="0"/>
            </a:br>
            <a:r>
              <a:rPr lang="zh-TW" altLang="en-US" dirty="0"/>
              <a:t>🔹 </a:t>
            </a:r>
            <a:r>
              <a:rPr lang="zh-TW" altLang="en-US" b="1" dirty="0"/>
              <a:t>定</a:t>
            </a:r>
            <a:endParaRPr lang="en-US" altLang="zh-TW" b="1" dirty="0"/>
          </a:p>
          <a:p>
            <a:r>
              <a:rPr lang="zh-TW" altLang="en-US" dirty="0"/>
              <a:t>🔹 </a:t>
            </a:r>
            <a:r>
              <a:rPr lang="zh-TW" altLang="en-US" b="1" dirty="0"/>
              <a:t>透</a:t>
            </a:r>
            <a:endParaRPr lang="en-US" altLang="zh-TW" b="1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7229DA1-6716-26D9-39C0-441A7306DC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8212" y="1516304"/>
            <a:ext cx="6508376" cy="4893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2008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F5CB86-0E3E-1BDF-E575-5FAC524C8A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DCA178-5987-352E-D327-7D43C92F4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Code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215547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705553-CEFB-E97B-8B8B-6FAA5567FF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290776-2768-3585-7529-54F5A2AE3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Code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041524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F72F81-F1B1-0233-01E3-B899316568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6DA0D9-CF9B-3AEA-2876-8ACE5414A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Code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50620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430421-ADF7-4CA2-1896-26D3982168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41B55F-7887-2D26-5C5C-E9A31EDB5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使用時機</a:t>
            </a:r>
          </a:p>
        </p:txBody>
      </p:sp>
    </p:spTree>
    <p:extLst>
      <p:ext uri="{BB962C8B-B14F-4D97-AF65-F5344CB8AC3E}">
        <p14:creationId xmlns:p14="http://schemas.microsoft.com/office/powerpoint/2010/main" val="24129647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BEA4B9-D731-48A1-AFC5-0BB87F200E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9DC675-01A2-236F-5E16-6CA5BF444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優缺點</a:t>
            </a:r>
          </a:p>
        </p:txBody>
      </p:sp>
    </p:spTree>
    <p:extLst>
      <p:ext uri="{BB962C8B-B14F-4D97-AF65-F5344CB8AC3E}">
        <p14:creationId xmlns:p14="http://schemas.microsoft.com/office/powerpoint/2010/main" val="9281891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CAE953-D4B1-F40E-4091-855F4B9C4A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685F2D-4567-6735-CBBB-2593836CF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直譯器模式（</a:t>
            </a:r>
            <a:r>
              <a:rPr lang="en-US" altLang="zh-TW" dirty="0"/>
              <a:t>Interpreter</a:t>
            </a:r>
            <a:r>
              <a:rPr lang="zh-TW" altLang="en-US" dirty="0"/>
              <a:t>）</a:t>
            </a:r>
            <a:r>
              <a:rPr lang="en-US" altLang="zh-TW" dirty="0"/>
              <a:t> UML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385D6EC-B8B2-49B2-F769-70DDD7CE7ED8}"/>
              </a:ext>
            </a:extLst>
          </p:cNvPr>
          <p:cNvSpPr txBox="1"/>
          <p:nvPr/>
        </p:nvSpPr>
        <p:spPr>
          <a:xfrm>
            <a:off x="521207" y="1313801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b="1" dirty="0"/>
              <a:t>做法</a:t>
            </a:r>
            <a:br>
              <a:rPr lang="zh-TW" altLang="en-US" dirty="0"/>
            </a:br>
            <a:r>
              <a:rPr lang="zh-TW" altLang="en-US" dirty="0"/>
              <a:t>🔹 </a:t>
            </a:r>
            <a:r>
              <a:rPr lang="zh-TW" altLang="en-US" b="1" dirty="0"/>
              <a:t>定</a:t>
            </a:r>
            <a:endParaRPr lang="en-US" altLang="zh-TW" b="1" dirty="0"/>
          </a:p>
          <a:p>
            <a:r>
              <a:rPr lang="zh-TW" altLang="en-US" dirty="0"/>
              <a:t>🔹 </a:t>
            </a:r>
            <a:r>
              <a:rPr lang="zh-TW" altLang="en-US" b="1" dirty="0"/>
              <a:t>透</a:t>
            </a:r>
            <a:endParaRPr lang="en-US" altLang="zh-TW" b="1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B079769-92C8-9675-64C6-A2F5CE8354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7138" y="1405188"/>
            <a:ext cx="6743655" cy="4800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9217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054FDF-B3EE-33EE-2BB9-D8D65D0FFD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960A2F-3D86-0771-9983-6C892BE3B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Code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880572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3DA0B9-0EC0-A893-9270-624E68BDD2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D7F083-1819-20AA-7EC6-F9421A243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Code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55673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0F5FAC-89EB-DF43-6AF5-A0CC28D33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目錄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96EC9CC9-6820-B40C-E241-8F00A5B5A4A0}"/>
              </a:ext>
            </a:extLst>
          </p:cNvPr>
          <p:cNvSpPr txBox="1"/>
          <p:nvPr/>
        </p:nvSpPr>
        <p:spPr>
          <a:xfrm>
            <a:off x="521207" y="1433462"/>
            <a:ext cx="6096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TW" altLang="en-US" sz="1800" dirty="0"/>
              <a:t>設計模式三大類</a:t>
            </a:r>
            <a:endParaRPr lang="en-US" altLang="zh-TW" sz="1800" dirty="0"/>
          </a:p>
          <a:p>
            <a:pPr marL="342900" indent="-342900">
              <a:buFont typeface="+mj-lt"/>
              <a:buAutoNum type="arabicPeriod"/>
            </a:pPr>
            <a:r>
              <a:rPr lang="zh-TW" altLang="en-US" dirty="0"/>
              <a:t>簡單工廠</a:t>
            </a:r>
            <a:endParaRPr lang="en-US" altLang="zh-TW" dirty="0"/>
          </a:p>
          <a:p>
            <a:pPr marL="342900" indent="-342900">
              <a:buFont typeface="+mj-lt"/>
              <a:buAutoNum type="arabicPeriod"/>
            </a:pPr>
            <a:r>
              <a:rPr lang="zh-TW" altLang="en-US" sz="1800" dirty="0"/>
              <a:t>工廠方法</a:t>
            </a:r>
            <a:endParaRPr lang="en-US" altLang="zh-TW" sz="1800" dirty="0"/>
          </a:p>
          <a:p>
            <a:pPr marL="342900" indent="-342900">
              <a:buFont typeface="+mj-lt"/>
              <a:buAutoNum type="arabicPeriod"/>
            </a:pPr>
            <a:r>
              <a:rPr lang="zh-TW" altLang="en-US" dirty="0"/>
              <a:t>抽象工廠</a:t>
            </a:r>
            <a:endParaRPr lang="en-US" altLang="zh-TW" dirty="0"/>
          </a:p>
          <a:p>
            <a:pPr marL="342900" indent="-342900">
              <a:buFont typeface="+mj-lt"/>
              <a:buAutoNum type="arabicPeriod"/>
            </a:pPr>
            <a:r>
              <a:rPr lang="zh-TW" altLang="en-US" dirty="0"/>
              <a:t>建造者</a:t>
            </a:r>
            <a:endParaRPr lang="en-US" altLang="zh-TW" dirty="0"/>
          </a:p>
          <a:p>
            <a:pPr marL="342900" indent="-342900">
              <a:buFont typeface="+mj-lt"/>
              <a:buAutoNum type="arabicPeriod"/>
            </a:pPr>
            <a:r>
              <a:rPr lang="zh-TW" altLang="en-US" dirty="0"/>
              <a:t>原型</a:t>
            </a:r>
            <a:endParaRPr lang="en-US" altLang="zh-TW" dirty="0"/>
          </a:p>
          <a:p>
            <a:pPr marL="342900" indent="-342900">
              <a:buFont typeface="+mj-lt"/>
              <a:buAutoNum type="arabicPeriod"/>
            </a:pPr>
            <a:r>
              <a:rPr lang="zh-TW" altLang="en-US" dirty="0"/>
              <a:t>單例</a:t>
            </a:r>
            <a:endParaRPr lang="en-US" altLang="zh-TW" dirty="0"/>
          </a:p>
          <a:p>
            <a:pPr marL="342900" indent="-342900">
              <a:buFont typeface="+mj-lt"/>
              <a:buAutoNum type="arabicPeriod"/>
            </a:pPr>
            <a:endParaRPr lang="en-US" altLang="zh-TW" dirty="0"/>
          </a:p>
          <a:p>
            <a:pPr marL="342900" indent="-342900">
              <a:buFont typeface="+mj-lt"/>
              <a:buAutoNum type="arabicPeriod"/>
            </a:pPr>
            <a:endParaRPr lang="en-US" altLang="zh-TW" sz="1800" dirty="0"/>
          </a:p>
          <a:p>
            <a:pPr marL="342900" indent="-342900">
              <a:buFont typeface="+mj-lt"/>
              <a:buAutoNum type="arabicPeriod"/>
            </a:pPr>
            <a:endParaRPr lang="en-US" altLang="zh-TW" sz="1800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388822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49CDD0-F3E1-186A-DCA1-4F45A9B94B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504E96A-047D-27BE-A053-6ACA55E5F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Code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015421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2D1DC6-5CEF-CBDB-1956-947DBC362B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6148DC6-1C67-7E4F-8DEC-33B3C2FDB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使用時機</a:t>
            </a:r>
          </a:p>
        </p:txBody>
      </p:sp>
    </p:spTree>
    <p:extLst>
      <p:ext uri="{BB962C8B-B14F-4D97-AF65-F5344CB8AC3E}">
        <p14:creationId xmlns:p14="http://schemas.microsoft.com/office/powerpoint/2010/main" val="29182375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8821C3-0A01-9286-94A5-AF8E9CA1A0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650DDC-C6D9-0D48-B760-078672CF7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優缺點</a:t>
            </a:r>
          </a:p>
        </p:txBody>
      </p:sp>
    </p:spTree>
    <p:extLst>
      <p:ext uri="{BB962C8B-B14F-4D97-AF65-F5344CB8AC3E}">
        <p14:creationId xmlns:p14="http://schemas.microsoft.com/office/powerpoint/2010/main" val="23359457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2A0293-F8E5-04E8-4071-3C243349E5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2567AC-B744-FA3C-9AB9-86BECE5CD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it-IT" dirty="0"/>
              <a:t>迭代器模式（</a:t>
            </a:r>
            <a:r>
              <a:rPr lang="it-IT" altLang="zh-TW" dirty="0"/>
              <a:t>Iterator</a:t>
            </a:r>
            <a:r>
              <a:rPr lang="zh-TW" altLang="it-IT" dirty="0"/>
              <a:t>）</a:t>
            </a:r>
            <a:r>
              <a:rPr lang="en-US" altLang="zh-TW" dirty="0"/>
              <a:t>UML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BCE89A8-233C-5062-11E0-E5B9C3E4D312}"/>
              </a:ext>
            </a:extLst>
          </p:cNvPr>
          <p:cNvSpPr txBox="1"/>
          <p:nvPr/>
        </p:nvSpPr>
        <p:spPr>
          <a:xfrm>
            <a:off x="521207" y="1313801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b="1" dirty="0"/>
              <a:t>做法</a:t>
            </a:r>
            <a:br>
              <a:rPr lang="zh-TW" altLang="en-US" dirty="0"/>
            </a:br>
            <a:r>
              <a:rPr lang="zh-TW" altLang="en-US" dirty="0"/>
              <a:t>🔹 </a:t>
            </a:r>
            <a:r>
              <a:rPr lang="zh-TW" altLang="en-US" b="1" dirty="0"/>
              <a:t>定</a:t>
            </a:r>
            <a:endParaRPr lang="en-US" altLang="zh-TW" b="1" dirty="0"/>
          </a:p>
          <a:p>
            <a:r>
              <a:rPr lang="zh-TW" altLang="en-US" dirty="0"/>
              <a:t>🔹 </a:t>
            </a:r>
            <a:r>
              <a:rPr lang="zh-TW" altLang="en-US" b="1" dirty="0"/>
              <a:t>透</a:t>
            </a:r>
            <a:endParaRPr lang="en-US" altLang="zh-TW" b="1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3985A8D-8352-A9F3-95AF-AD34587392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4032" y="1313801"/>
            <a:ext cx="6572509" cy="4797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7252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3CFDDF-070D-4687-69AE-4731078578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7C16A1-D3BF-5581-17D6-044D4C015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Code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932831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DFC40E-267F-01FA-9113-A69B0BE52B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746B33-37A6-D28A-140F-25F2B2F67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Code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677920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17D67C-9B11-0D3E-C758-325CAC60A0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27FF17-F9EF-5E2C-6795-BA8F48311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Code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637941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369800-4B25-D36A-F256-6ED8299F01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4D7A00-FA1D-80C5-0F65-AAF6E31F0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使用時機</a:t>
            </a:r>
          </a:p>
        </p:txBody>
      </p:sp>
    </p:spTree>
    <p:extLst>
      <p:ext uri="{BB962C8B-B14F-4D97-AF65-F5344CB8AC3E}">
        <p14:creationId xmlns:p14="http://schemas.microsoft.com/office/powerpoint/2010/main" val="22190102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30095C-6894-A6A4-ABAA-DE31F20EAF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947E95-B092-2402-9910-3604D575E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優缺點</a:t>
            </a:r>
          </a:p>
        </p:txBody>
      </p:sp>
    </p:spTree>
    <p:extLst>
      <p:ext uri="{BB962C8B-B14F-4D97-AF65-F5344CB8AC3E}">
        <p14:creationId xmlns:p14="http://schemas.microsoft.com/office/powerpoint/2010/main" val="27417748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0161EE-8454-F7CA-BD47-B9304EF891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71316A-927B-56C6-029A-E13963F9C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it-IT" dirty="0"/>
              <a:t>中介者模式（</a:t>
            </a:r>
            <a:r>
              <a:rPr lang="it-IT" altLang="zh-TW" dirty="0"/>
              <a:t>Mediator</a:t>
            </a:r>
            <a:r>
              <a:rPr lang="zh-TW" altLang="it-IT" dirty="0"/>
              <a:t>）</a:t>
            </a:r>
            <a:r>
              <a:rPr lang="en-US" altLang="zh-TW" dirty="0"/>
              <a:t>UML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ADEC0B79-C898-7CB8-244D-23A15D67D87B}"/>
              </a:ext>
            </a:extLst>
          </p:cNvPr>
          <p:cNvSpPr txBox="1"/>
          <p:nvPr/>
        </p:nvSpPr>
        <p:spPr>
          <a:xfrm>
            <a:off x="521207" y="1313801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b="1" dirty="0"/>
              <a:t>做法</a:t>
            </a:r>
            <a:br>
              <a:rPr lang="zh-TW" altLang="en-US" dirty="0"/>
            </a:br>
            <a:r>
              <a:rPr lang="zh-TW" altLang="en-US" dirty="0"/>
              <a:t>🔹 </a:t>
            </a:r>
            <a:r>
              <a:rPr lang="zh-TW" altLang="en-US" b="1" dirty="0"/>
              <a:t>定</a:t>
            </a:r>
            <a:endParaRPr lang="en-US" altLang="zh-TW" b="1" dirty="0"/>
          </a:p>
          <a:p>
            <a:r>
              <a:rPr lang="zh-TW" altLang="en-US" dirty="0"/>
              <a:t>🔹 </a:t>
            </a:r>
            <a:r>
              <a:rPr lang="zh-TW" altLang="en-US" b="1" dirty="0"/>
              <a:t>透</a:t>
            </a:r>
            <a:endParaRPr lang="en-US" altLang="zh-TW" b="1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A37E6D5-A113-4CE2-984E-C947C24DC1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4753" y="2086063"/>
            <a:ext cx="7225554" cy="3880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596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46428E-CA79-E43D-52AD-2A7C51211B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A165CF-B1FB-5F17-610D-784578A99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行為型模式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143C434A-1421-B9E4-C556-FEBD883D54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0009" y="494093"/>
            <a:ext cx="6458851" cy="5915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3882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F336E3-4202-70AE-AF1D-3EC85227E9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B52ED2-D1F3-FFCE-286B-66F61D91B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Code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738754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5CE9F1-B4A3-1F40-791D-18102F65C3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A1FE6A-8F21-1712-CE08-8F9D25EC4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Code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324223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923387-DC0A-DE05-BE7F-E54D41153E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F4BBDB-D47A-ADF1-0D8F-FB17DDFF1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Code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686639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658D89-89D1-A060-9E4E-3C0A2377CE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F65CE6-770D-239D-AC10-C4AE59FE6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使用時機</a:t>
            </a:r>
          </a:p>
        </p:txBody>
      </p:sp>
    </p:spTree>
    <p:extLst>
      <p:ext uri="{BB962C8B-B14F-4D97-AF65-F5344CB8AC3E}">
        <p14:creationId xmlns:p14="http://schemas.microsoft.com/office/powerpoint/2010/main" val="39859789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7639C7-BC8E-43FD-67A9-BCDC02EC02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F66E31-B401-24D9-9EBD-E0AEA954C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優缺點</a:t>
            </a:r>
          </a:p>
        </p:txBody>
      </p:sp>
    </p:spTree>
    <p:extLst>
      <p:ext uri="{BB962C8B-B14F-4D97-AF65-F5344CB8AC3E}">
        <p14:creationId xmlns:p14="http://schemas.microsoft.com/office/powerpoint/2010/main" val="26313764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192474-E2FE-70FB-4A7F-51FCF2E66A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7C025A-87BE-DB41-07E0-8A220968D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備忘錄模式（</a:t>
            </a:r>
            <a:r>
              <a:rPr lang="en-US" altLang="zh-TW" dirty="0"/>
              <a:t>Memento</a:t>
            </a:r>
            <a:r>
              <a:rPr lang="zh-TW" altLang="en-US" dirty="0"/>
              <a:t>）</a:t>
            </a:r>
            <a:r>
              <a:rPr lang="en-US" altLang="zh-TW" dirty="0"/>
              <a:t>UML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F58020AD-EC7B-97DB-12A0-E055568929AB}"/>
              </a:ext>
            </a:extLst>
          </p:cNvPr>
          <p:cNvSpPr txBox="1"/>
          <p:nvPr/>
        </p:nvSpPr>
        <p:spPr>
          <a:xfrm>
            <a:off x="521207" y="1313801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b="1" dirty="0"/>
              <a:t>做法</a:t>
            </a:r>
            <a:br>
              <a:rPr lang="zh-TW" altLang="en-US" dirty="0"/>
            </a:br>
            <a:r>
              <a:rPr lang="zh-TW" altLang="en-US" dirty="0"/>
              <a:t>🔹 </a:t>
            </a:r>
            <a:r>
              <a:rPr lang="zh-TW" altLang="en-US" b="1" dirty="0"/>
              <a:t>定</a:t>
            </a:r>
            <a:endParaRPr lang="en-US" altLang="zh-TW" b="1" dirty="0"/>
          </a:p>
          <a:p>
            <a:r>
              <a:rPr lang="zh-TW" altLang="en-US" dirty="0"/>
              <a:t>🔹 </a:t>
            </a:r>
            <a:r>
              <a:rPr lang="zh-TW" altLang="en-US" b="1" dirty="0"/>
              <a:t>透</a:t>
            </a:r>
            <a:endParaRPr lang="en-US" altLang="zh-TW" b="1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6F7CE49-143B-AEF2-2CEF-75915DF858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9806" y="2550182"/>
            <a:ext cx="8183117" cy="3962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50859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F5B163-2A75-C61E-F892-02C9610EEA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A8D56A-C88E-9EF8-5E2A-658A68F21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Code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9293894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626006-6628-4AD6-FF88-A4EAF7059E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7968C5-1BE5-9AA2-FC9A-3FACDD913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Code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3593004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2B1414-8A4B-A073-7BD1-ABEE9F568A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3BE278-83AF-BE9B-F0A5-38DD72615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Code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3940948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7757A6-71DF-16D2-1A04-1F37E4C311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2BBC2F-1487-F39F-80AB-BEAC99AB6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使用時機</a:t>
            </a:r>
          </a:p>
        </p:txBody>
      </p:sp>
    </p:spTree>
    <p:extLst>
      <p:ext uri="{BB962C8B-B14F-4D97-AF65-F5344CB8AC3E}">
        <p14:creationId xmlns:p14="http://schemas.microsoft.com/office/powerpoint/2010/main" val="98093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5542CC-245B-31CE-0CBF-95EA9C7EB3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CE4C0D-FFE0-B8BD-9165-BAFFE125E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行為型模式</a:t>
            </a: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C01E795A-6C50-8FF0-FFA3-95EEC80B16DD}"/>
              </a:ext>
            </a:extLst>
          </p:cNvPr>
          <p:cNvGrpSpPr/>
          <p:nvPr/>
        </p:nvGrpSpPr>
        <p:grpSpPr>
          <a:xfrm>
            <a:off x="2498460" y="2023866"/>
            <a:ext cx="6477904" cy="2810267"/>
            <a:chOff x="2534319" y="1108571"/>
            <a:chExt cx="6477904" cy="2810267"/>
          </a:xfrm>
        </p:grpSpPr>
        <p:pic>
          <p:nvPicPr>
            <p:cNvPr id="4" name="圖片 3">
              <a:extLst>
                <a:ext uri="{FF2B5EF4-FFF2-40B4-BE49-F238E27FC236}">
                  <a16:creationId xmlns:a16="http://schemas.microsoft.com/office/drawing/2014/main" id="{81EF6D62-467A-5FC6-692E-759AE23E30A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34319" y="1899256"/>
              <a:ext cx="6477904" cy="2019582"/>
            </a:xfrm>
            <a:prstGeom prst="rect">
              <a:avLst/>
            </a:prstGeom>
          </p:spPr>
        </p:pic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6C5E79C7-13B4-EE5C-F011-0856739A757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34319" y="1108571"/>
              <a:ext cx="6412457" cy="7906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0329468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A82B53-4716-F021-02ED-3B8BC1B513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533E94-6151-7F36-79E3-224CAB08E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優缺點</a:t>
            </a:r>
          </a:p>
        </p:txBody>
      </p:sp>
    </p:spTree>
    <p:extLst>
      <p:ext uri="{BB962C8B-B14F-4D97-AF65-F5344CB8AC3E}">
        <p14:creationId xmlns:p14="http://schemas.microsoft.com/office/powerpoint/2010/main" val="124122207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56B93B-1991-B7CB-B66C-7638DE1513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F6516E-6F38-1E0D-4490-390CF362E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觀察者模式（</a:t>
            </a:r>
            <a:r>
              <a:rPr lang="en-US" altLang="zh-TW" dirty="0"/>
              <a:t>Observer</a:t>
            </a:r>
            <a:r>
              <a:rPr lang="zh-TW" altLang="en-US" dirty="0"/>
              <a:t>）</a:t>
            </a:r>
            <a:r>
              <a:rPr lang="en-US" altLang="zh-TW" dirty="0"/>
              <a:t>UML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35A29FE-3C67-BC9A-F67F-BBBFB692EA9C}"/>
              </a:ext>
            </a:extLst>
          </p:cNvPr>
          <p:cNvSpPr txBox="1"/>
          <p:nvPr/>
        </p:nvSpPr>
        <p:spPr>
          <a:xfrm>
            <a:off x="521207" y="1313801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b="1" dirty="0"/>
              <a:t>做法</a:t>
            </a:r>
            <a:br>
              <a:rPr lang="zh-TW" altLang="en-US" dirty="0"/>
            </a:br>
            <a:r>
              <a:rPr lang="zh-TW" altLang="en-US" dirty="0"/>
              <a:t>🔹 </a:t>
            </a:r>
            <a:r>
              <a:rPr lang="zh-TW" altLang="en-US" b="1" dirty="0"/>
              <a:t>定</a:t>
            </a:r>
            <a:endParaRPr lang="en-US" altLang="zh-TW" b="1" dirty="0"/>
          </a:p>
          <a:p>
            <a:r>
              <a:rPr lang="zh-TW" altLang="en-US" dirty="0"/>
              <a:t>🔹 </a:t>
            </a:r>
            <a:r>
              <a:rPr lang="zh-TW" altLang="en-US" b="1" dirty="0"/>
              <a:t>透</a:t>
            </a:r>
            <a:endParaRPr lang="en-US" altLang="zh-TW" b="1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143DEA2-295C-A017-CC7A-AB6B1C0EC7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0353" y="1491454"/>
            <a:ext cx="6884894" cy="4789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89264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8F1288-9AEF-43B4-B7CF-15E8887081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319C9D-5EE8-5720-8986-BF91B4438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Code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3571885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8F4447-BB31-61D8-ACB0-E6F169CB16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F4208F-0A21-1187-2A41-CEEF19BCB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Code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227161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182CF0-388B-7C7F-F0FF-19CD1D33A8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40F201-E188-BDCC-0E97-1E3519A65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Code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2852725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4232A2-C988-1DAA-5E35-0AFAA34690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A6AE14-72AC-56FB-842C-F93F34B3A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使用時機</a:t>
            </a:r>
          </a:p>
        </p:txBody>
      </p:sp>
    </p:spTree>
    <p:extLst>
      <p:ext uri="{BB962C8B-B14F-4D97-AF65-F5344CB8AC3E}">
        <p14:creationId xmlns:p14="http://schemas.microsoft.com/office/powerpoint/2010/main" val="406610453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532F4C-4DFB-636D-46DD-CF83E63B2B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F8A0BD-9B03-A8B2-FAFC-B9E13BEE9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優缺點</a:t>
            </a:r>
          </a:p>
        </p:txBody>
      </p:sp>
    </p:spTree>
    <p:extLst>
      <p:ext uri="{BB962C8B-B14F-4D97-AF65-F5344CB8AC3E}">
        <p14:creationId xmlns:p14="http://schemas.microsoft.com/office/powerpoint/2010/main" val="306437032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B13551-0BF1-0318-0884-F625CC5F5F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4033C8-AA39-492C-DC89-3FC24A13E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狀態模式（</a:t>
            </a:r>
            <a:r>
              <a:rPr lang="en-US" altLang="zh-TW" dirty="0"/>
              <a:t>State</a:t>
            </a:r>
            <a:r>
              <a:rPr lang="zh-TW" altLang="en-US" dirty="0"/>
              <a:t>）</a:t>
            </a:r>
            <a:r>
              <a:rPr lang="en-US" altLang="zh-TW" dirty="0"/>
              <a:t>UML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F643BF70-2EC8-0464-E629-0AFB2464B5D1}"/>
              </a:ext>
            </a:extLst>
          </p:cNvPr>
          <p:cNvSpPr txBox="1"/>
          <p:nvPr/>
        </p:nvSpPr>
        <p:spPr>
          <a:xfrm>
            <a:off x="521207" y="1313801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b="1" dirty="0"/>
              <a:t>做法</a:t>
            </a:r>
            <a:br>
              <a:rPr lang="zh-TW" altLang="en-US" dirty="0"/>
            </a:br>
            <a:r>
              <a:rPr lang="zh-TW" altLang="en-US" dirty="0"/>
              <a:t>🔹 </a:t>
            </a:r>
            <a:r>
              <a:rPr lang="zh-TW" altLang="en-US" b="1" dirty="0"/>
              <a:t>定</a:t>
            </a:r>
            <a:endParaRPr lang="en-US" altLang="zh-TW" b="1" dirty="0"/>
          </a:p>
          <a:p>
            <a:r>
              <a:rPr lang="zh-TW" altLang="en-US" dirty="0"/>
              <a:t>🔹 </a:t>
            </a:r>
            <a:r>
              <a:rPr lang="zh-TW" altLang="en-US" b="1" dirty="0"/>
              <a:t>透</a:t>
            </a:r>
            <a:endParaRPr lang="en-US" altLang="zh-TW" b="1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4480382-8C31-C8E4-A6AE-ABCFF93CE8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1975" y="1452414"/>
            <a:ext cx="6938684" cy="4795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67017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3DC098-5529-369E-A329-2706BB96E2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411AE2-8076-7582-F67B-FE6705647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Code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8003059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1EE16D-C978-F9AB-927A-65A2E87BDB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7E1D6DB-CC1D-363F-CEFE-1CBE4E7A8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Code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86127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314DB2-7706-9C07-2502-959611F4B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責任鏈模式（</a:t>
            </a:r>
            <a:r>
              <a:rPr lang="en-US" altLang="zh-TW" dirty="0"/>
              <a:t>Chain of Responsibility</a:t>
            </a:r>
            <a:r>
              <a:rPr lang="zh-TW" altLang="en-US" dirty="0"/>
              <a:t>）</a:t>
            </a:r>
            <a:r>
              <a:rPr lang="en-US" altLang="zh-TW" dirty="0"/>
              <a:t> UML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B11DDF6E-4CFB-1FB9-4ED5-D0D9ABAFCCE3}"/>
              </a:ext>
            </a:extLst>
          </p:cNvPr>
          <p:cNvSpPr txBox="1"/>
          <p:nvPr/>
        </p:nvSpPr>
        <p:spPr>
          <a:xfrm>
            <a:off x="521207" y="1313801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b="1" dirty="0"/>
              <a:t>做法</a:t>
            </a:r>
            <a:br>
              <a:rPr lang="zh-TW" altLang="en-US" dirty="0"/>
            </a:br>
            <a:r>
              <a:rPr lang="zh-TW" altLang="en-US" dirty="0"/>
              <a:t>🔹 </a:t>
            </a:r>
            <a:r>
              <a:rPr lang="zh-TW" altLang="en-US" b="1" dirty="0"/>
              <a:t>定</a:t>
            </a:r>
            <a:endParaRPr lang="en-US" altLang="zh-TW" b="1" dirty="0"/>
          </a:p>
          <a:p>
            <a:r>
              <a:rPr lang="zh-TW" altLang="en-US" dirty="0"/>
              <a:t>🔹 </a:t>
            </a:r>
            <a:r>
              <a:rPr lang="zh-TW" altLang="en-US" b="1" dirty="0"/>
              <a:t>透</a:t>
            </a:r>
            <a:endParaRPr lang="en-US" altLang="zh-TW" b="1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50D4E70-DD22-214F-39B2-3EF3806232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9993" y="2321755"/>
            <a:ext cx="7908948" cy="4168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7940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79BD12-3149-37DB-4681-64E813D0EB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F8567D-BBF4-3C2F-0622-6AAD24AB2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Code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859393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34CFBF-4FCA-46F4-1CC7-080D9BB2F7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AA25B4-1222-0BD0-42D2-4ED6D7910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使用時機</a:t>
            </a:r>
          </a:p>
        </p:txBody>
      </p:sp>
    </p:spTree>
    <p:extLst>
      <p:ext uri="{BB962C8B-B14F-4D97-AF65-F5344CB8AC3E}">
        <p14:creationId xmlns:p14="http://schemas.microsoft.com/office/powerpoint/2010/main" val="428556174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A8AF68-4887-4A37-6D0B-34B582D460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8AEB0EA-77EF-32B5-7818-ED44867A4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優缺點</a:t>
            </a:r>
          </a:p>
        </p:txBody>
      </p:sp>
    </p:spTree>
    <p:extLst>
      <p:ext uri="{BB962C8B-B14F-4D97-AF65-F5344CB8AC3E}">
        <p14:creationId xmlns:p14="http://schemas.microsoft.com/office/powerpoint/2010/main" val="358251848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249419-5D48-96E5-03C3-E6E2295F52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809523-F547-5BE1-BB6E-0BC00AF78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策略模式（</a:t>
            </a:r>
            <a:r>
              <a:rPr lang="en-US" altLang="zh-TW" dirty="0"/>
              <a:t>Strategy</a:t>
            </a:r>
            <a:r>
              <a:rPr lang="zh-TW" altLang="en-US" dirty="0"/>
              <a:t>）</a:t>
            </a:r>
            <a:r>
              <a:rPr lang="en-US" altLang="zh-TW" dirty="0"/>
              <a:t>UML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FEC7EF0E-55E9-D9B2-F7B6-1FCE1FC5D583}"/>
              </a:ext>
            </a:extLst>
          </p:cNvPr>
          <p:cNvSpPr txBox="1"/>
          <p:nvPr/>
        </p:nvSpPr>
        <p:spPr>
          <a:xfrm>
            <a:off x="521207" y="1313801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b="1" dirty="0"/>
              <a:t>做法</a:t>
            </a:r>
            <a:br>
              <a:rPr lang="zh-TW" altLang="en-US" dirty="0"/>
            </a:br>
            <a:r>
              <a:rPr lang="zh-TW" altLang="en-US" dirty="0"/>
              <a:t>🔹 </a:t>
            </a:r>
            <a:r>
              <a:rPr lang="zh-TW" altLang="en-US" b="1" dirty="0"/>
              <a:t>定</a:t>
            </a:r>
            <a:endParaRPr lang="en-US" altLang="zh-TW" b="1" dirty="0"/>
          </a:p>
          <a:p>
            <a:r>
              <a:rPr lang="zh-TW" altLang="en-US" dirty="0"/>
              <a:t>🔹 </a:t>
            </a:r>
            <a:r>
              <a:rPr lang="zh-TW" altLang="en-US" b="1" dirty="0"/>
              <a:t>透</a:t>
            </a:r>
            <a:endParaRPr lang="en-US" altLang="zh-TW" b="1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6EDB70D-C063-2D9C-C172-4EB27FE7C7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3076" y="1708973"/>
            <a:ext cx="6969654" cy="3440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13007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9F758E-8A61-A011-20EB-79EF7722ED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761D8F-9B0F-BF33-4E0E-208B97A22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Code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5435243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05BA8A-32CC-5300-9D76-4C94374A55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9D1A4F-FDA7-C174-C10D-628283568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Code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5304775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BA2866-4E5B-4CBF-7E70-64B1DA97BF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51F86F3-081E-4C47-DCB1-10C9BC203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Code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8240619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B84DD7-FDBE-09A2-2649-48961E8037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928C14-4B57-B2AB-1783-855F100F4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使用時機</a:t>
            </a:r>
          </a:p>
        </p:txBody>
      </p:sp>
    </p:spTree>
    <p:extLst>
      <p:ext uri="{BB962C8B-B14F-4D97-AF65-F5344CB8AC3E}">
        <p14:creationId xmlns:p14="http://schemas.microsoft.com/office/powerpoint/2010/main" val="412139149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D62F53-5AA6-58F2-D1AA-67CCC96FD0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64CB5B-4046-7EAF-7189-691CFC3FD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優缺點</a:t>
            </a:r>
          </a:p>
        </p:txBody>
      </p:sp>
    </p:spTree>
    <p:extLst>
      <p:ext uri="{BB962C8B-B14F-4D97-AF65-F5344CB8AC3E}">
        <p14:creationId xmlns:p14="http://schemas.microsoft.com/office/powerpoint/2010/main" val="341018037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212E6F-3B35-D379-C95F-BEDC49F8F8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7E21B4-6907-BE56-8AD4-F27EDE272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範本方法模式（</a:t>
            </a:r>
            <a:r>
              <a:rPr lang="en-US" altLang="zh-TW" dirty="0"/>
              <a:t>Template Method</a:t>
            </a:r>
            <a:r>
              <a:rPr lang="zh-TW" altLang="en-US" dirty="0"/>
              <a:t>）</a:t>
            </a:r>
            <a:r>
              <a:rPr lang="en-US" altLang="zh-TW" dirty="0"/>
              <a:t>UML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143CB46-D5AC-FCBD-A17D-0A7D633BF738}"/>
              </a:ext>
            </a:extLst>
          </p:cNvPr>
          <p:cNvSpPr txBox="1"/>
          <p:nvPr/>
        </p:nvSpPr>
        <p:spPr>
          <a:xfrm>
            <a:off x="521207" y="1313801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b="1" dirty="0"/>
              <a:t>做法</a:t>
            </a:r>
            <a:br>
              <a:rPr lang="zh-TW" altLang="en-US" dirty="0"/>
            </a:br>
            <a:r>
              <a:rPr lang="zh-TW" altLang="en-US" dirty="0"/>
              <a:t>🔹 </a:t>
            </a:r>
            <a:r>
              <a:rPr lang="zh-TW" altLang="en-US" b="1" dirty="0"/>
              <a:t>定</a:t>
            </a:r>
            <a:endParaRPr lang="en-US" altLang="zh-TW" b="1" dirty="0"/>
          </a:p>
          <a:p>
            <a:r>
              <a:rPr lang="zh-TW" altLang="en-US" dirty="0"/>
              <a:t>🔹 </a:t>
            </a:r>
            <a:r>
              <a:rPr lang="zh-TW" altLang="en-US" b="1" dirty="0"/>
              <a:t>透</a:t>
            </a:r>
            <a:endParaRPr lang="en-US" altLang="zh-TW" b="1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D852251-CFA0-FDD2-DE21-D8E2B762C7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8933" y="1417054"/>
            <a:ext cx="6277851" cy="3019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66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CC7DBF-EDAE-B8C7-41C1-A605204546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78BD59-A4D7-EFE1-2EAB-0637B22B3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Code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8292725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851916-3EC8-6651-5AF3-9CF4DD9445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4BDB81-0AFE-A1AC-01CA-C82FD8FD5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Code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382697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DBD991-A5E4-36F8-B830-9AD0AF7293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999BDF-BFF3-B056-4CC3-86329E449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Code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655637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4AB22E-D62D-4EB6-545E-28B8237EAB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DE5F157-2493-0CD6-FEE8-CFAE3CCEF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Code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5051576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AA1B3A-4764-DB5D-59E5-B6E7DF7E45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F085FC-4563-9F32-8EAC-12F4E5944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使用時機</a:t>
            </a:r>
          </a:p>
        </p:txBody>
      </p:sp>
    </p:spTree>
    <p:extLst>
      <p:ext uri="{BB962C8B-B14F-4D97-AF65-F5344CB8AC3E}">
        <p14:creationId xmlns:p14="http://schemas.microsoft.com/office/powerpoint/2010/main" val="23546487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A0BD56-5C7E-4392-2B7A-79F163BD2D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CB6F73-4BB3-5AD9-888C-1BAE9B48D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優缺點</a:t>
            </a:r>
          </a:p>
        </p:txBody>
      </p:sp>
    </p:spTree>
    <p:extLst>
      <p:ext uri="{BB962C8B-B14F-4D97-AF65-F5344CB8AC3E}">
        <p14:creationId xmlns:p14="http://schemas.microsoft.com/office/powerpoint/2010/main" val="145457402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1C475C-FCDE-5FAF-7B65-9A6849DFB3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6C734E-3444-2722-DC37-319525B99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訪問者模式（</a:t>
            </a:r>
            <a:r>
              <a:rPr lang="en-US" altLang="zh-TW" dirty="0"/>
              <a:t>Visitor</a:t>
            </a:r>
            <a:r>
              <a:rPr lang="zh-TW" altLang="en-US" dirty="0"/>
              <a:t>）</a:t>
            </a:r>
            <a:r>
              <a:rPr lang="en-US" altLang="zh-TW" dirty="0"/>
              <a:t>UML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7C5E53A-48C0-6FFE-FE9C-74CCA5585D3C}"/>
              </a:ext>
            </a:extLst>
          </p:cNvPr>
          <p:cNvSpPr txBox="1"/>
          <p:nvPr/>
        </p:nvSpPr>
        <p:spPr>
          <a:xfrm>
            <a:off x="521207" y="1313801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b="1" dirty="0"/>
              <a:t>做法</a:t>
            </a:r>
            <a:br>
              <a:rPr lang="zh-TW" altLang="en-US" dirty="0"/>
            </a:br>
            <a:r>
              <a:rPr lang="zh-TW" altLang="en-US" dirty="0"/>
              <a:t>🔹 </a:t>
            </a:r>
            <a:r>
              <a:rPr lang="zh-TW" altLang="en-US" b="1" dirty="0"/>
              <a:t>定</a:t>
            </a:r>
            <a:endParaRPr lang="en-US" altLang="zh-TW" b="1" dirty="0"/>
          </a:p>
          <a:p>
            <a:r>
              <a:rPr lang="zh-TW" altLang="en-US" dirty="0"/>
              <a:t>🔹 </a:t>
            </a:r>
            <a:r>
              <a:rPr lang="zh-TW" altLang="en-US" b="1" dirty="0"/>
              <a:t>透</a:t>
            </a:r>
            <a:endParaRPr lang="en-US" altLang="zh-TW" b="1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6D226D3-BA2C-624C-BA13-94B24BCE36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6279" y="1386335"/>
            <a:ext cx="8104094" cy="8882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24594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EE1D8B-6136-7197-268F-E765FB5B2D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9681F0-2B8E-494C-5912-B7E2B995E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Code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5344583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64C650-5DA0-ECD5-33F1-23C99DAA74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03513D-87CE-824B-0B17-4B8B082C9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Code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5709847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4189FC-93AD-A7DD-57C8-BC5E45ACA8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09524E-7FED-0200-02D9-57FE5BB1A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Code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208285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AC2AC6-DB8B-421D-6097-B3344AC994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1697AC-6746-9548-3D0A-A7DABB4F8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使用時機</a:t>
            </a:r>
          </a:p>
        </p:txBody>
      </p:sp>
    </p:spTree>
    <p:extLst>
      <p:ext uri="{BB962C8B-B14F-4D97-AF65-F5344CB8AC3E}">
        <p14:creationId xmlns:p14="http://schemas.microsoft.com/office/powerpoint/2010/main" val="3154388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1200CE-5AB9-F8E1-70A0-18CD161650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55EEE2-092D-66FA-B92F-698844DA9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Code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7886328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E761C4-9337-150D-8070-21FCFB4B23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480794-91A1-925D-1C96-97B35B1ED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優缺點</a:t>
            </a:r>
          </a:p>
        </p:txBody>
      </p:sp>
    </p:spTree>
    <p:extLst>
      <p:ext uri="{BB962C8B-B14F-4D97-AF65-F5344CB8AC3E}">
        <p14:creationId xmlns:p14="http://schemas.microsoft.com/office/powerpoint/2010/main" val="87187866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B1B8A2-4A55-DBB3-601D-E5B2FE9136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51F8CD-CC59-E38F-BA48-5F6A54975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用</a:t>
            </a:r>
            <a:r>
              <a:rPr lang="en-US" altLang="zh-TW" dirty="0"/>
              <a:t>SOLID</a:t>
            </a:r>
            <a:r>
              <a:rPr lang="zh-TW" altLang="en-US" dirty="0"/>
              <a:t>比對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BBF7388-68D3-2CB1-5B16-9B69507D6E9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853B0C25-B3E2-0053-BA9B-0ECE9006C6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3235" y="1269700"/>
            <a:ext cx="7144747" cy="47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65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6C4F19-621B-866A-28E1-06E104632B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D62066-8E92-CA64-D9FF-45268611A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Code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823653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DD9CF0-121F-2B85-4535-0A67201859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80169A-F4B5-841D-DD06-F4044A8B5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使用時機</a:t>
            </a:r>
          </a:p>
        </p:txBody>
      </p:sp>
    </p:spTree>
    <p:extLst>
      <p:ext uri="{BB962C8B-B14F-4D97-AF65-F5344CB8AC3E}">
        <p14:creationId xmlns:p14="http://schemas.microsoft.com/office/powerpoint/2010/main" val="1242156327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0957308_TF10001108_Win32" id="{C0254278-C40B-45A3-A8A5-614E09A5B796}" vid="{E0FFF6CD-0E91-4291-8491-3951D6BA5757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{2B22E944-4C0F-47F4-8B34-F506F8E3F355}tf10001108_win32</Template>
  <TotalTime>1756</TotalTime>
  <Words>239</Words>
  <Application>Microsoft Office PowerPoint</Application>
  <PresentationFormat>寬螢幕</PresentationFormat>
  <Paragraphs>104</Paragraphs>
  <Slides>71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71</vt:i4>
      </vt:variant>
    </vt:vector>
  </HeadingPairs>
  <TitlesOfParts>
    <vt:vector size="75" baseType="lpstr">
      <vt:lpstr>Microsoft JhengHei UI</vt:lpstr>
      <vt:lpstr>Microsoft JhengHei UI Light</vt:lpstr>
      <vt:lpstr>Arial</vt:lpstr>
      <vt:lpstr>WelcomeDoc</vt:lpstr>
      <vt:lpstr>設計模式</vt:lpstr>
      <vt:lpstr>目錄</vt:lpstr>
      <vt:lpstr>行為型模式</vt:lpstr>
      <vt:lpstr>行為型模式</vt:lpstr>
      <vt:lpstr>責任鏈模式（Chain of Responsibility） UML</vt:lpstr>
      <vt:lpstr>Code</vt:lpstr>
      <vt:lpstr>Code</vt:lpstr>
      <vt:lpstr>Code</vt:lpstr>
      <vt:lpstr>使用時機</vt:lpstr>
      <vt:lpstr>優缺點</vt:lpstr>
      <vt:lpstr>命令模式（Command） UML</vt:lpstr>
      <vt:lpstr>Code</vt:lpstr>
      <vt:lpstr>Code</vt:lpstr>
      <vt:lpstr>Code</vt:lpstr>
      <vt:lpstr>使用時機</vt:lpstr>
      <vt:lpstr>優缺點</vt:lpstr>
      <vt:lpstr>直譯器模式（Interpreter） UML</vt:lpstr>
      <vt:lpstr>Code</vt:lpstr>
      <vt:lpstr>Code</vt:lpstr>
      <vt:lpstr>Code</vt:lpstr>
      <vt:lpstr>使用時機</vt:lpstr>
      <vt:lpstr>優缺點</vt:lpstr>
      <vt:lpstr>迭代器模式（Iterator）UML</vt:lpstr>
      <vt:lpstr>Code</vt:lpstr>
      <vt:lpstr>Code</vt:lpstr>
      <vt:lpstr>Code</vt:lpstr>
      <vt:lpstr>使用時機</vt:lpstr>
      <vt:lpstr>優缺點</vt:lpstr>
      <vt:lpstr>中介者模式（Mediator）UML</vt:lpstr>
      <vt:lpstr>Code</vt:lpstr>
      <vt:lpstr>Code</vt:lpstr>
      <vt:lpstr>Code</vt:lpstr>
      <vt:lpstr>使用時機</vt:lpstr>
      <vt:lpstr>優缺點</vt:lpstr>
      <vt:lpstr>備忘錄模式（Memento）UML</vt:lpstr>
      <vt:lpstr>Code</vt:lpstr>
      <vt:lpstr>Code</vt:lpstr>
      <vt:lpstr>Code</vt:lpstr>
      <vt:lpstr>使用時機</vt:lpstr>
      <vt:lpstr>優缺點</vt:lpstr>
      <vt:lpstr>觀察者模式（Observer）UML</vt:lpstr>
      <vt:lpstr>Code</vt:lpstr>
      <vt:lpstr>Code</vt:lpstr>
      <vt:lpstr>Code</vt:lpstr>
      <vt:lpstr>使用時機</vt:lpstr>
      <vt:lpstr>優缺點</vt:lpstr>
      <vt:lpstr>狀態模式（State）UML</vt:lpstr>
      <vt:lpstr>Code</vt:lpstr>
      <vt:lpstr>Code</vt:lpstr>
      <vt:lpstr>Code</vt:lpstr>
      <vt:lpstr>使用時機</vt:lpstr>
      <vt:lpstr>優缺點</vt:lpstr>
      <vt:lpstr>策略模式（Strategy）UML</vt:lpstr>
      <vt:lpstr>Code</vt:lpstr>
      <vt:lpstr>Code</vt:lpstr>
      <vt:lpstr>Code</vt:lpstr>
      <vt:lpstr>使用時機</vt:lpstr>
      <vt:lpstr>優缺點</vt:lpstr>
      <vt:lpstr>範本方法模式（Template Method）UML</vt:lpstr>
      <vt:lpstr>Code</vt:lpstr>
      <vt:lpstr>Code</vt:lpstr>
      <vt:lpstr>Code</vt:lpstr>
      <vt:lpstr>使用時機</vt:lpstr>
      <vt:lpstr>優缺點</vt:lpstr>
      <vt:lpstr>訪問者模式（Visitor）UML</vt:lpstr>
      <vt:lpstr>Code</vt:lpstr>
      <vt:lpstr>Code</vt:lpstr>
      <vt:lpstr>Code</vt:lpstr>
      <vt:lpstr>使用時機</vt:lpstr>
      <vt:lpstr>優缺點</vt:lpstr>
      <vt:lpstr>用SOLID比對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chunchia hsieh</dc:creator>
  <cp:keywords/>
  <cp:lastModifiedBy>chunchia hsieh</cp:lastModifiedBy>
  <cp:revision>56</cp:revision>
  <dcterms:created xsi:type="dcterms:W3CDTF">2025-02-20T00:23:39Z</dcterms:created>
  <dcterms:modified xsi:type="dcterms:W3CDTF">2025-03-18T08:06:05Z</dcterms:modified>
  <cp:version/>
</cp:coreProperties>
</file>