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64" r:id="rId16"/>
    <p:sldId id="274" r:id="rId17"/>
    <p:sldId id="272" r:id="rId18"/>
    <p:sldId id="276" r:id="rId19"/>
    <p:sldId id="271" r:id="rId20"/>
    <p:sldId id="278" r:id="rId21"/>
    <p:sldId id="279" r:id="rId22"/>
    <p:sldId id="281" r:id="rId23"/>
    <p:sldId id="282" r:id="rId24"/>
    <p:sldId id="273" r:id="rId25"/>
    <p:sldId id="275" r:id="rId26"/>
    <p:sldId id="283" r:id="rId27"/>
    <p:sldId id="285" r:id="rId28"/>
    <p:sldId id="286" r:id="rId29"/>
    <p:sldId id="277" r:id="rId30"/>
    <p:sldId id="289" r:id="rId31"/>
    <p:sldId id="287" r:id="rId32"/>
    <p:sldId id="290" r:id="rId33"/>
    <p:sldId id="293" r:id="rId34"/>
    <p:sldId id="294" r:id="rId35"/>
    <p:sldId id="291" r:id="rId36"/>
    <p:sldId id="292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24" autoAdjust="0"/>
  </p:normalViewPr>
  <p:slideViewPr>
    <p:cSldViewPr>
      <p:cViewPr varScale="1">
        <p:scale>
          <a:sx n="57" d="100"/>
          <a:sy n="5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5AC3C-993E-4354-B2FD-EDA773A29AF6}" type="datetimeFigureOut">
              <a:rPr lang="zh-CN" altLang="en-US" smtClean="0"/>
              <a:t>2014/1/8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C552F-57A3-43D7-9083-BB35E7BEF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6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C552F-57A3-43D7-9083-BB35E7BEF9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0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C552F-57A3-43D7-9083-BB35E7BEF9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2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C552F-57A3-43D7-9083-BB35E7BEF9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C552F-57A3-43D7-9083-BB35E7BEF9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3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system.iasyncresult.asyncwaithandle(v=vs.100).aspx" TargetMode="External"/><Relationship Id="rId2" Type="http://schemas.openxmlformats.org/officeDocument/2006/relationships/hyperlink" Target="http://msdn.microsoft.com/en-us/library/vstudio/system.iasyncresult.asyncstate(v=vs.10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vstudio/system.iasyncresult.iscompleted(v=vs.100).aspx" TargetMode="External"/><Relationship Id="rId5" Type="http://schemas.openxmlformats.org/officeDocument/2006/relationships/hyperlink" Target="http://msdn.microsoft.com/en-us/library/vstudio/system.iasyncresult.completedsynchronously(v=vs.100).aspx" TargetMode="External"/><Relationship Id="rId4" Type="http://schemas.openxmlformats.org/officeDocument/2006/relationships/hyperlink" Target="http://msdn.microsoft.com/en-us/library/vstudio/system.threading.waithandle(v=vs.100).asp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threading.waithandle(v=vs.110).aspx" TargetMode="External"/><Relationship Id="rId7" Type="http://schemas.openxmlformats.org/officeDocument/2006/relationships/hyperlink" Target="http://msdn.microsoft.com/en-us/library/system.threading.threadpool(v=vs.110).aspx" TargetMode="External"/><Relationship Id="rId2" Type="http://schemas.openxmlformats.org/officeDocument/2006/relationships/hyperlink" Target="http://msdn.microsoft.com/en-us/library/2e08f6yc(v=vs.11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iasyncresult(v=vs.110).aspx" TargetMode="External"/><Relationship Id="rId5" Type="http://schemas.openxmlformats.org/officeDocument/2006/relationships/hyperlink" Target="http://msdn.microsoft.com/en-us/library/system.threading.waithandle.waitone(v=vs.110).aspx" TargetMode="External"/><Relationship Id="rId4" Type="http://schemas.openxmlformats.org/officeDocument/2006/relationships/hyperlink" Target="http://msdn.microsoft.com/en-us/library/system.iasyncresult.asyncwaithandle(v=vs.110).asp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zh-cn/magazine/gg598924.asp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zh-CN" dirty="0"/>
              <a:t>Thread Basics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altLang="zh-CN" dirty="0" smtClean="0"/>
              <a:t>CLR via C# (Jeffrey Richter)</a:t>
            </a:r>
          </a:p>
        </p:txBody>
      </p:sp>
    </p:spTree>
    <p:extLst>
      <p:ext uri="{BB962C8B-B14F-4D97-AF65-F5344CB8AC3E}">
        <p14:creationId xmlns:p14="http://schemas.microsoft.com/office/powerpoint/2010/main" val="137748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Thread Scheduling and Priorities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 err="1" smtClean="0"/>
              <a:t>Micorosoft</a:t>
            </a:r>
            <a:r>
              <a:rPr lang="en-NZ" altLang="zh-CN" dirty="0" smtClean="0"/>
              <a:t> Spy++</a:t>
            </a:r>
          </a:p>
          <a:p>
            <a:r>
              <a:rPr lang="en-NZ" altLang="zh-CN" dirty="0" smtClean="0"/>
              <a:t>0-31</a:t>
            </a:r>
          </a:p>
          <a:p>
            <a:endParaRPr lang="en-NZ" altLang="zh-CN" dirty="0"/>
          </a:p>
          <a:p>
            <a:pPr marL="0" indent="0">
              <a:buNone/>
            </a:pPr>
            <a:r>
              <a:rPr lang="en-NZ" altLang="zh-CN" dirty="0" smtClean="0"/>
              <a:t>2 Important concept:</a:t>
            </a:r>
          </a:p>
          <a:p>
            <a:pPr marL="514350" indent="-514350">
              <a:buFont typeface="+mj-ea"/>
              <a:buAutoNum type="circleNumDbPlain"/>
            </a:pPr>
            <a:r>
              <a:rPr lang="en-NZ" altLang="zh-CN" dirty="0" smtClean="0"/>
              <a:t>Starvation</a:t>
            </a:r>
          </a:p>
          <a:p>
            <a:pPr marL="514350" indent="-514350">
              <a:buFont typeface="+mj-lt"/>
              <a:buAutoNum type="circleNumDbPlain"/>
            </a:pPr>
            <a:r>
              <a:rPr lang="en-NZ" altLang="zh-CN" dirty="0" smtClean="0"/>
              <a:t>Dead lock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5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Thread Scheduling and Priorities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zh-CN" dirty="0" smtClean="0"/>
              <a:t>Process </a:t>
            </a:r>
            <a:r>
              <a:rPr lang="en-NZ" altLang="zh-CN" dirty="0"/>
              <a:t>P</a:t>
            </a:r>
            <a:r>
              <a:rPr lang="en-NZ" altLang="zh-CN" dirty="0" smtClean="0"/>
              <a:t>riority Class</a:t>
            </a:r>
          </a:p>
          <a:p>
            <a:pPr marL="0" indent="0">
              <a:buNone/>
            </a:pPr>
            <a:r>
              <a:rPr lang="en-NZ" altLang="zh-CN" sz="2400" dirty="0"/>
              <a:t>Windows supports six process priority classes: Idle, </a:t>
            </a:r>
            <a:r>
              <a:rPr lang="en-NZ" altLang="zh-CN" sz="2400" dirty="0" smtClean="0"/>
              <a:t>Below </a:t>
            </a:r>
            <a:r>
              <a:rPr lang="en-NZ" altLang="zh-CN" sz="2400" dirty="0"/>
              <a:t>Normal, Normal, Above Normal, High, and </a:t>
            </a:r>
            <a:r>
              <a:rPr lang="en-NZ" altLang="zh-CN" sz="2400" dirty="0" err="1"/>
              <a:t>Realtime</a:t>
            </a:r>
            <a:r>
              <a:rPr lang="en-NZ" altLang="zh-CN" sz="2400" dirty="0" smtClean="0"/>
              <a:t>.</a:t>
            </a:r>
          </a:p>
          <a:p>
            <a:r>
              <a:rPr lang="en-NZ" altLang="zh-CN" dirty="0"/>
              <a:t>relative thread </a:t>
            </a:r>
            <a:r>
              <a:rPr lang="en-NZ" altLang="zh-CN" dirty="0" smtClean="0"/>
              <a:t>priorities</a:t>
            </a:r>
          </a:p>
          <a:p>
            <a:pPr marL="0" indent="0">
              <a:buNone/>
            </a:pPr>
            <a:r>
              <a:rPr lang="en-NZ" altLang="zh-CN" sz="2400" dirty="0"/>
              <a:t> Windows supports seven relative thread priorities: Idle, Lowest, Below Normal, Normal, Above Normal, Highest, and Time-Critical.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95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smtClean="0"/>
              <a:t>Relationship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991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3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altLang="zh-CN" dirty="0"/>
              <a:t>Foreground Threads vs. Background Threads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altLang="zh-CN" dirty="0"/>
              <a:t>When all </a:t>
            </a:r>
            <a:r>
              <a:rPr lang="en-NZ" altLang="zh-CN" dirty="0" smtClean="0"/>
              <a:t>the </a:t>
            </a:r>
            <a:r>
              <a:rPr lang="en-NZ" altLang="zh-CN" dirty="0"/>
              <a:t>foreground threads in a process stop running, the CLR forcibly ends any background threads that </a:t>
            </a:r>
            <a:r>
              <a:rPr lang="en-NZ" altLang="zh-CN" dirty="0" smtClean="0"/>
              <a:t>are </a:t>
            </a:r>
            <a:r>
              <a:rPr lang="en-NZ" altLang="zh-CN" dirty="0"/>
              <a:t>still running</a:t>
            </a:r>
            <a:r>
              <a:rPr lang="en-NZ" altLang="zh-CN" dirty="0" smtClean="0"/>
              <a:t>.</a:t>
            </a:r>
          </a:p>
          <a:p>
            <a:pPr marL="0" indent="0">
              <a:buNone/>
            </a:pPr>
            <a:endParaRPr lang="en-NZ" altLang="zh-CN" dirty="0"/>
          </a:p>
          <a:p>
            <a:pPr marL="0" indent="0">
              <a:buNone/>
            </a:pPr>
            <a:r>
              <a:rPr lang="en-NZ" altLang="zh-CN" dirty="0" smtClean="0"/>
              <a:t>Demo…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29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zh-CN" dirty="0" smtClean="0"/>
              <a:t>Asynchronous Operations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altLang="zh-CN" dirty="0" smtClean="0"/>
              <a:t>Compute-Bound &amp; I/O 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29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Using a Dedicated Thread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 smtClean="0"/>
              <a:t>Demo…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0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smtClean="0"/>
              <a:t>CLR Thread Pool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NZ" altLang="zh-CN" sz="2000" dirty="0" smtClean="0"/>
          </a:p>
          <a:p>
            <a:pPr marL="0" indent="0">
              <a:buNone/>
            </a:pPr>
            <a:r>
              <a:rPr lang="en-NZ" altLang="zh-CN" sz="2000" dirty="0" smtClean="0"/>
              <a:t>Why CLR’s Thread Pool</a:t>
            </a:r>
            <a:endParaRPr lang="en-NZ" altLang="zh-CN" sz="2000" dirty="0"/>
          </a:p>
          <a:p>
            <a:r>
              <a:rPr lang="en-NZ" altLang="zh-CN" sz="2000" dirty="0" smtClean="0"/>
              <a:t>static </a:t>
            </a:r>
            <a:r>
              <a:rPr lang="en-NZ" altLang="zh-CN" sz="2000" dirty="0"/>
              <a:t>Boolean </a:t>
            </a:r>
            <a:r>
              <a:rPr lang="en-NZ" altLang="zh-CN" sz="2000" dirty="0" err="1"/>
              <a:t>QueueUserWorkItem</a:t>
            </a:r>
            <a:r>
              <a:rPr lang="en-NZ" altLang="zh-CN" sz="2000" dirty="0"/>
              <a:t>(</a:t>
            </a:r>
            <a:r>
              <a:rPr lang="en-NZ" altLang="zh-CN" sz="2000" dirty="0" err="1"/>
              <a:t>WaitCallback</a:t>
            </a:r>
            <a:r>
              <a:rPr lang="en-NZ" altLang="zh-CN" sz="2000" dirty="0"/>
              <a:t> </a:t>
            </a:r>
            <a:r>
              <a:rPr lang="en-NZ" altLang="zh-CN" sz="2000" dirty="0" err="1"/>
              <a:t>callBack</a:t>
            </a:r>
            <a:r>
              <a:rPr lang="en-NZ" altLang="zh-CN" sz="2000" dirty="0"/>
              <a:t>);  </a:t>
            </a:r>
          </a:p>
          <a:p>
            <a:r>
              <a:rPr lang="en-NZ" altLang="zh-CN" sz="2000" dirty="0"/>
              <a:t>static Boolean </a:t>
            </a:r>
            <a:r>
              <a:rPr lang="en-NZ" altLang="zh-CN" sz="2000" dirty="0" err="1"/>
              <a:t>QueueUserWorkItem</a:t>
            </a:r>
            <a:r>
              <a:rPr lang="en-NZ" altLang="zh-CN" sz="2000" dirty="0"/>
              <a:t>(</a:t>
            </a:r>
            <a:r>
              <a:rPr lang="en-NZ" altLang="zh-CN" sz="2000" dirty="0" err="1"/>
              <a:t>WaitCallback</a:t>
            </a:r>
            <a:r>
              <a:rPr lang="en-NZ" altLang="zh-CN" sz="2000" dirty="0"/>
              <a:t> </a:t>
            </a:r>
            <a:r>
              <a:rPr lang="en-NZ" altLang="zh-CN" sz="2000" dirty="0" err="1"/>
              <a:t>callBack</a:t>
            </a:r>
            <a:r>
              <a:rPr lang="en-NZ" altLang="zh-CN" sz="2000" dirty="0"/>
              <a:t>, Object state</a:t>
            </a:r>
            <a:r>
              <a:rPr lang="en-NZ" altLang="zh-CN" sz="2000" dirty="0" smtClean="0"/>
              <a:t>);</a:t>
            </a:r>
          </a:p>
          <a:p>
            <a:endParaRPr lang="en-NZ" altLang="zh-CN" sz="2000" dirty="0"/>
          </a:p>
          <a:p>
            <a:r>
              <a:rPr lang="en-NZ" altLang="zh-CN" sz="2000" dirty="0" smtClean="0"/>
              <a:t>Worker &amp; I/O Thread</a:t>
            </a:r>
          </a:p>
          <a:p>
            <a:r>
              <a:rPr lang="en-NZ" altLang="zh-CN" sz="2000" dirty="0" smtClean="0"/>
              <a:t>Execution context</a:t>
            </a:r>
          </a:p>
          <a:p>
            <a:r>
              <a:rPr lang="en-NZ" altLang="zh-CN" sz="2000" dirty="0"/>
              <a:t>Cooperative Cancellation and Timeout</a:t>
            </a:r>
            <a:endParaRPr lang="en-NZ" altLang="zh-CN" sz="2000" dirty="0" smtClean="0"/>
          </a:p>
          <a:p>
            <a:endParaRPr lang="en-NZ" altLang="zh-CN" sz="2000" dirty="0"/>
          </a:p>
          <a:p>
            <a:endParaRPr lang="en-NZ" altLang="zh-CN" sz="2000" dirty="0" smtClean="0"/>
          </a:p>
          <a:p>
            <a:pPr marL="0" indent="0">
              <a:buNone/>
            </a:pPr>
            <a:r>
              <a:rPr lang="en-NZ" altLang="zh-CN" sz="4400" dirty="0" smtClean="0"/>
              <a:t>Demo</a:t>
            </a:r>
            <a:r>
              <a:rPr lang="en-NZ" altLang="zh-CN" sz="1800" dirty="0" smtClean="0"/>
              <a:t>…(</a:t>
            </a:r>
            <a:r>
              <a:rPr lang="en-NZ" altLang="zh-CN" sz="1800" dirty="0" err="1" smtClean="0"/>
              <a:t>QueueUserWorkItem</a:t>
            </a:r>
            <a:r>
              <a:rPr lang="en-NZ" altLang="zh-CN" sz="1800" dirty="0" smtClean="0"/>
              <a:t> &amp;E </a:t>
            </a:r>
            <a:r>
              <a:rPr lang="en-NZ" altLang="zh-CN" sz="1800" dirty="0" err="1" smtClean="0"/>
              <a:t>xecution</a:t>
            </a:r>
            <a:r>
              <a:rPr lang="en-NZ" altLang="zh-CN" sz="1800" dirty="0" smtClean="0"/>
              <a:t> context&amp;</a:t>
            </a:r>
            <a:r>
              <a:rPr lang="en-NZ" altLang="zh-CN" sz="1800" dirty="0"/>
              <a:t> Cancellation </a:t>
            </a:r>
            <a:r>
              <a:rPr lang="en-NZ" altLang="zh-CN" sz="1800" dirty="0" smtClean="0"/>
              <a:t>)</a:t>
            </a:r>
            <a:endParaRPr lang="en-NZ" altLang="zh-CN" sz="4400" dirty="0" smtClean="0"/>
          </a:p>
          <a:p>
            <a:pPr marL="0" indent="0">
              <a:buNone/>
            </a:pP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3645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TPL(</a:t>
            </a:r>
            <a:r>
              <a:rPr lang="en-NZ" altLang="zh-CN" sz="2000" dirty="0"/>
              <a:t>Task Parallel Library </a:t>
            </a:r>
            <a:r>
              <a:rPr lang="en-NZ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altLang="zh-CN" dirty="0" smtClean="0"/>
              <a:t>Why TPL?</a:t>
            </a:r>
          </a:p>
          <a:p>
            <a:r>
              <a:rPr lang="en-NZ" altLang="zh-CN" dirty="0" smtClean="0"/>
              <a:t>Task</a:t>
            </a:r>
          </a:p>
          <a:p>
            <a:r>
              <a:rPr lang="en-NZ" altLang="zh-CN" dirty="0" err="1" smtClean="0"/>
              <a:t>ContinueWith</a:t>
            </a:r>
            <a:endParaRPr lang="en-NZ" altLang="zh-CN" dirty="0" smtClean="0"/>
          </a:p>
          <a:p>
            <a:r>
              <a:rPr lang="en-NZ" altLang="zh-CN" dirty="0" err="1" smtClean="0"/>
              <a:t>TaskFactory</a:t>
            </a:r>
            <a:endParaRPr lang="en-NZ" altLang="zh-CN" dirty="0" smtClean="0"/>
          </a:p>
          <a:p>
            <a:r>
              <a:rPr lang="en-NZ" altLang="zh-CN" dirty="0" err="1" smtClean="0"/>
              <a:t>TaskScheduler</a:t>
            </a:r>
            <a:endParaRPr lang="en-NZ" altLang="zh-CN" dirty="0" smtClean="0"/>
          </a:p>
          <a:p>
            <a:r>
              <a:rPr lang="en-NZ" altLang="zh-CN" dirty="0" smtClean="0"/>
              <a:t>Parallel </a:t>
            </a:r>
            <a:r>
              <a:rPr lang="en-NZ" altLang="zh-CN" dirty="0" err="1" smtClean="0"/>
              <a:t>For,Foreach</a:t>
            </a:r>
            <a:endParaRPr lang="en-NZ" altLang="zh-CN" dirty="0" smtClean="0"/>
          </a:p>
          <a:p>
            <a:endParaRPr lang="en-NZ" altLang="zh-CN" dirty="0"/>
          </a:p>
          <a:p>
            <a:pPr marL="0" indent="0">
              <a:buNone/>
            </a:pPr>
            <a:r>
              <a:rPr lang="en-NZ" altLang="zh-CN" dirty="0" smtClean="0"/>
              <a:t>Demo…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2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err="1" smtClean="0"/>
              <a:t>Task.Status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495425"/>
            <a:ext cx="6353175" cy="455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2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zh-CN" dirty="0" smtClean="0"/>
              <a:t>APM(</a:t>
            </a:r>
            <a:r>
              <a:rPr lang="en-NZ" altLang="zh-CN" sz="1800" dirty="0"/>
              <a:t>Asynchronous Programming Model</a:t>
            </a:r>
            <a:r>
              <a:rPr lang="en-NZ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/>
              <a:t>Performs I/O </a:t>
            </a:r>
            <a:r>
              <a:rPr lang="en-NZ" altLang="zh-CN" dirty="0" smtClean="0"/>
              <a:t>Operations</a:t>
            </a:r>
          </a:p>
          <a:p>
            <a:r>
              <a:rPr lang="en-NZ" altLang="zh-CN" dirty="0"/>
              <a:t>How Windows Performs I/O Operations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altLang="zh-CN" dirty="0"/>
              <a:t>Why Does Windows Support Threads?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altLang="zh-CN" dirty="0" smtClean="0"/>
              <a:t>No Thread concept in early days(16 Bit windows).</a:t>
            </a:r>
          </a:p>
          <a:p>
            <a:pPr marL="514350" indent="-514350">
              <a:buFont typeface="+mj-lt"/>
              <a:buAutoNum type="arabicPeriod"/>
            </a:pPr>
            <a:r>
              <a:rPr lang="en-NZ" altLang="zh-CN" dirty="0" smtClean="0"/>
              <a:t>Process</a:t>
            </a:r>
          </a:p>
          <a:p>
            <a:pPr marL="514350" indent="-514350">
              <a:buFont typeface="+mj-lt"/>
              <a:buAutoNum type="arabicPeriod"/>
            </a:pPr>
            <a:r>
              <a:rPr lang="en-NZ" altLang="zh-CN" dirty="0" smtClean="0"/>
              <a:t>Problem of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NZ" altLang="zh-CN" dirty="0" smtClean="0"/>
              <a:t>Thread solves the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NZ" altLang="zh-CN" dirty="0"/>
              <a:t>Thread Overhead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97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82447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9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0" y="457200"/>
            <a:ext cx="8213904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9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IAsyncResult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254330"/>
              </p:ext>
            </p:extLst>
          </p:nvPr>
        </p:nvGraphicFramePr>
        <p:xfrm>
          <a:off x="457200" y="16002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AsyncState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 user-defined object that qualifies or contains information about an asynchronous operation.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 err="1">
                          <a:solidFill>
                            <a:srgbClr val="1382CE"/>
                          </a:solidFill>
                          <a:effectLst/>
                          <a:hlinkClick r:id="rId3"/>
                        </a:rPr>
                        <a:t>AsyncWaitHandle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T="95250" marB="95250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 </a:t>
                      </a:r>
                      <a:r>
                        <a:rPr lang="en-US" altLang="zh-C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WaitHandle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that is used to wait for an asynchronous operation to complete.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CompletedSynchronously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 value that indicates whether the asynchronous operation completed synchronously.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IsCompleted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 value that indicates whether the asynchronous operation has completed.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33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common ways for APM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200" dirty="0">
                <a:hlinkClick r:id="rId2"/>
              </a:rPr>
              <a:t>http://msdn.microsoft.com/en-us/library/2e08f6yc(v=vs.110).</a:t>
            </a:r>
            <a:r>
              <a:rPr lang="en-US" altLang="zh-CN" sz="1200" dirty="0" smtClean="0">
                <a:hlinkClick r:id="rId2"/>
              </a:rPr>
              <a:t>aspx</a:t>
            </a:r>
            <a:endParaRPr lang="en-US" altLang="zh-CN" sz="1200" dirty="0" smtClean="0"/>
          </a:p>
          <a:p>
            <a:r>
              <a:rPr lang="en-US" altLang="zh-CN" sz="2000" dirty="0"/>
              <a:t>Do some work and then call </a:t>
            </a:r>
            <a:r>
              <a:rPr lang="en-US" altLang="zh-CN" sz="2000" b="1" dirty="0" err="1"/>
              <a:t>EndInvoke</a:t>
            </a:r>
            <a:r>
              <a:rPr lang="en-US" altLang="zh-CN" sz="2000" dirty="0"/>
              <a:t> to block until the call completes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Obtain a </a:t>
            </a:r>
            <a:r>
              <a:rPr lang="en-US" altLang="zh-CN" sz="2000" dirty="0" err="1">
                <a:hlinkClick r:id="rId3"/>
              </a:rPr>
              <a:t>WaitHandle</a:t>
            </a:r>
            <a:r>
              <a:rPr lang="en-US" altLang="zh-CN" sz="2000" dirty="0"/>
              <a:t> using the </a:t>
            </a:r>
            <a:r>
              <a:rPr lang="en-US" altLang="zh-CN" sz="2000" dirty="0" err="1">
                <a:hlinkClick r:id="rId4"/>
              </a:rPr>
              <a:t>IAsyncResult.AsyncWaitHandle</a:t>
            </a:r>
            <a:r>
              <a:rPr lang="en-US" altLang="zh-CN" sz="2000" dirty="0"/>
              <a:t> property, use its </a:t>
            </a:r>
            <a:r>
              <a:rPr lang="en-US" altLang="zh-CN" sz="2000" dirty="0" err="1">
                <a:hlinkClick r:id="rId5"/>
              </a:rPr>
              <a:t>WaitOne</a:t>
            </a:r>
            <a:r>
              <a:rPr lang="en-US" altLang="zh-CN" sz="2000" dirty="0"/>
              <a:t> method to block execution until the </a:t>
            </a:r>
            <a:r>
              <a:rPr lang="en-US" altLang="zh-CN" sz="2000" dirty="0" err="1">
                <a:hlinkClick r:id="rId3"/>
              </a:rPr>
              <a:t>WaitHandle</a:t>
            </a:r>
            <a:r>
              <a:rPr lang="en-US" altLang="zh-CN" sz="2000" dirty="0"/>
              <a:t> is signaled, and then call </a:t>
            </a:r>
            <a:r>
              <a:rPr lang="en-US" altLang="zh-CN" sz="2000" b="1" dirty="0" err="1"/>
              <a:t>EndInvoke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Poll the </a:t>
            </a:r>
            <a:r>
              <a:rPr lang="en-US" altLang="zh-CN" sz="2000" dirty="0" err="1">
                <a:hlinkClick r:id="rId6"/>
              </a:rPr>
              <a:t>IAsyncResult</a:t>
            </a:r>
            <a:r>
              <a:rPr lang="en-US" altLang="zh-CN" sz="2000" dirty="0"/>
              <a:t> returned by </a:t>
            </a:r>
            <a:r>
              <a:rPr lang="en-US" altLang="zh-CN" sz="2000" b="1" dirty="0" err="1"/>
              <a:t>BeginInvoke</a:t>
            </a:r>
            <a:r>
              <a:rPr lang="en-US" altLang="zh-CN" sz="2000" dirty="0"/>
              <a:t> to determine when the asynchronous call has completed, and then call </a:t>
            </a:r>
            <a:r>
              <a:rPr lang="en-US" altLang="zh-CN" sz="2000" b="1" dirty="0" err="1"/>
              <a:t>EndInvoke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Pass a delegate for a callback method to </a:t>
            </a:r>
            <a:r>
              <a:rPr lang="en-US" altLang="zh-CN" sz="2000" b="1" dirty="0" err="1"/>
              <a:t>BeginInvoke</a:t>
            </a:r>
            <a:r>
              <a:rPr lang="en-US" altLang="zh-CN" sz="2000" dirty="0"/>
              <a:t>. The method is executed on a </a:t>
            </a:r>
            <a:r>
              <a:rPr lang="en-US" altLang="zh-CN" sz="2000" dirty="0" err="1">
                <a:hlinkClick r:id="rId7"/>
              </a:rPr>
              <a:t>ThreadPool</a:t>
            </a:r>
            <a:r>
              <a:rPr lang="en-US" altLang="zh-CN" sz="2000" dirty="0"/>
              <a:t> thread when the asynchronous call completes. The callback method calls </a:t>
            </a:r>
            <a:r>
              <a:rPr lang="en-US" altLang="zh-CN" sz="2000" b="1" dirty="0" err="1"/>
              <a:t>EndInvoke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6000" dirty="0" smtClean="0"/>
              <a:t>Demo…</a:t>
            </a:r>
            <a:endParaRPr lang="en-US" altLang="zh-CN" sz="60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4856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zh-CN" dirty="0" smtClean="0"/>
              <a:t>EAP(</a:t>
            </a:r>
            <a:r>
              <a:rPr lang="en-NZ" altLang="zh-CN" sz="2000" dirty="0"/>
              <a:t>Event-based asynchronous pattern </a:t>
            </a:r>
            <a:r>
              <a:rPr lang="en-NZ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 smtClean="0"/>
              <a:t>Demo…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smtClean="0"/>
              <a:t>C# </a:t>
            </a:r>
            <a:r>
              <a:rPr lang="en-NZ" altLang="zh-CN" dirty="0" err="1" smtClean="0"/>
              <a:t>Async</a:t>
            </a:r>
            <a:r>
              <a:rPr lang="en-NZ" altLang="zh-CN" dirty="0" smtClean="0"/>
              <a:t> Functions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 err="1" smtClean="0"/>
              <a:t>Async</a:t>
            </a:r>
            <a:r>
              <a:rPr lang="en-NZ" altLang="zh-CN" dirty="0" smtClean="0"/>
              <a:t> &amp; Await.</a:t>
            </a:r>
          </a:p>
          <a:p>
            <a:r>
              <a:rPr lang="en-NZ" altLang="zh-CN" dirty="0" smtClean="0"/>
              <a:t>How the compiler Transforms an </a:t>
            </a:r>
            <a:r>
              <a:rPr lang="en-NZ" altLang="zh-CN" dirty="0" err="1" smtClean="0"/>
              <a:t>Async</a:t>
            </a:r>
            <a:r>
              <a:rPr lang="en-NZ" altLang="zh-CN" dirty="0" smtClean="0"/>
              <a:t> Function into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2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Async&amp;Await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You should be aware of the following restrictions related to </a:t>
            </a:r>
            <a:r>
              <a:rPr lang="en-US" altLang="zh-CN" sz="2400" dirty="0" err="1"/>
              <a:t>async</a:t>
            </a:r>
            <a:r>
              <a:rPr lang="en-US" altLang="zh-CN" sz="2400" dirty="0"/>
              <a:t> functions</a:t>
            </a:r>
            <a:r>
              <a:rPr lang="en-US" altLang="zh-CN" sz="2400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You cannot turn your application’s Main method into an </a:t>
            </a:r>
            <a:r>
              <a:rPr lang="en-US" altLang="zh-CN" sz="1800" dirty="0" err="1"/>
              <a:t>async</a:t>
            </a:r>
            <a:r>
              <a:rPr lang="en-US" altLang="zh-CN" sz="1800" dirty="0"/>
              <a:t> function. In addition, </a:t>
            </a:r>
            <a:r>
              <a:rPr lang="en-US" altLang="zh-CN" sz="1800" dirty="0" smtClean="0"/>
              <a:t>constructors</a:t>
            </a:r>
            <a:r>
              <a:rPr lang="en-US" altLang="zh-CN" sz="1800" dirty="0"/>
              <a:t>, property </a:t>
            </a:r>
            <a:r>
              <a:rPr lang="en-US" altLang="zh-CN" sz="1800" dirty="0" err="1"/>
              <a:t>accessor</a:t>
            </a:r>
            <a:r>
              <a:rPr lang="en-US" altLang="zh-CN" sz="1800" dirty="0"/>
              <a:t> methods and event </a:t>
            </a:r>
            <a:r>
              <a:rPr lang="en-US" altLang="zh-CN" sz="1800" dirty="0" err="1"/>
              <a:t>accessor</a:t>
            </a:r>
            <a:r>
              <a:rPr lang="en-US" altLang="zh-CN" sz="1800" dirty="0"/>
              <a:t> methods cannot be turned into </a:t>
            </a:r>
            <a:r>
              <a:rPr lang="en-US" altLang="zh-CN" sz="1800" dirty="0" err="1"/>
              <a:t>async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functions.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You cannot have any out or ref parameters on an </a:t>
            </a:r>
            <a:r>
              <a:rPr lang="en-US" altLang="zh-CN" sz="1800" dirty="0" err="1"/>
              <a:t>async</a:t>
            </a:r>
            <a:r>
              <a:rPr lang="en-US" altLang="zh-CN" sz="1800" dirty="0"/>
              <a:t> function</a:t>
            </a:r>
            <a:r>
              <a:rPr lang="en-US" altLang="zh-CN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You cannot use the await operator inside a catch, finally, or unsafe block</a:t>
            </a:r>
            <a:r>
              <a:rPr lang="en-US" altLang="zh-CN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You cannot take a lock that supports thread ownership or recursion before an await </a:t>
            </a:r>
            <a:r>
              <a:rPr lang="en-US" altLang="zh-CN" sz="1800" dirty="0" smtClean="0"/>
              <a:t>operator </a:t>
            </a:r>
            <a:r>
              <a:rPr lang="en-US" altLang="zh-CN" sz="1800" dirty="0"/>
              <a:t>and release it after the await operator. </a:t>
            </a:r>
            <a:r>
              <a:rPr lang="en-US" altLang="zh-CN" sz="1800" dirty="0">
                <a:solidFill>
                  <a:srgbClr val="FF0000"/>
                </a:solidFill>
              </a:rPr>
              <a:t>The reason is because one thread might execute </a:t>
            </a:r>
            <a:r>
              <a:rPr lang="en-US" altLang="zh-CN" sz="1800" dirty="0" smtClean="0">
                <a:solidFill>
                  <a:srgbClr val="FF0000"/>
                </a:solidFill>
              </a:rPr>
              <a:t>the </a:t>
            </a:r>
            <a:r>
              <a:rPr lang="en-US" altLang="zh-CN" sz="1800" dirty="0">
                <a:solidFill>
                  <a:srgbClr val="FF0000"/>
                </a:solidFill>
              </a:rPr>
              <a:t>code before the await and a different thread might execute the code after the await</a:t>
            </a:r>
            <a:r>
              <a:rPr lang="en-US" altLang="zh-CN" sz="1800" dirty="0"/>
              <a:t>. If </a:t>
            </a:r>
            <a:r>
              <a:rPr lang="en-US" altLang="zh-CN" sz="1800" dirty="0" smtClean="0"/>
              <a:t>you </a:t>
            </a:r>
            <a:r>
              <a:rPr lang="en-US" altLang="zh-CN" sz="1800" dirty="0"/>
              <a:t>use await within a C# lock statement, the compiler issues an error. If you explicitly call </a:t>
            </a:r>
            <a:r>
              <a:rPr lang="en-US" altLang="zh-CN" sz="1800" dirty="0" smtClean="0"/>
              <a:t>Monitor’s </a:t>
            </a:r>
            <a:r>
              <a:rPr lang="en-US" altLang="zh-CN" sz="1800" dirty="0"/>
              <a:t>Enter and Exit methods instead, then the code will compile but </a:t>
            </a:r>
            <a:r>
              <a:rPr lang="en-US" altLang="zh-CN" sz="1800" dirty="0" err="1"/>
              <a:t>Monitor.Exit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will </a:t>
            </a:r>
            <a:r>
              <a:rPr lang="en-US" altLang="zh-CN" sz="1800" dirty="0"/>
              <a:t>throw a </a:t>
            </a:r>
            <a:r>
              <a:rPr lang="en-US" altLang="zh-CN" sz="1800" dirty="0" err="1"/>
              <a:t>SynchronizationLockException</a:t>
            </a:r>
            <a:r>
              <a:rPr lang="en-US" altLang="zh-CN" sz="1800" dirty="0"/>
              <a:t> at run time</a:t>
            </a:r>
            <a:r>
              <a:rPr lang="en-US" altLang="zh-CN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Within a query expression, the await operator may only be used within the first collection </a:t>
            </a:r>
            <a:r>
              <a:rPr lang="en-US" altLang="zh-CN" sz="1800" dirty="0" smtClean="0"/>
              <a:t>expression </a:t>
            </a:r>
            <a:r>
              <a:rPr lang="en-US" altLang="zh-CN" sz="1800" dirty="0"/>
              <a:t>of the initial from clause or within the collection expression of a join clause.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78084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ISynchronizeInvoke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537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SynchronizationContext</a:t>
            </a:r>
            <a:r>
              <a:rPr lang="en-US" altLang="zh-C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http://msdn.microsoft.com/zh-cn/magazine/gg598924.aspx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13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zh-CN" dirty="0"/>
              <a:t>Thread Synchronization </a:t>
            </a:r>
            <a:br>
              <a:rPr lang="en-NZ" altLang="zh-CN" dirty="0"/>
            </a:br>
            <a:r>
              <a:rPr lang="en-NZ" altLang="zh-CN" dirty="0"/>
              <a:t>Constructs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altLang="zh-CN" dirty="0" err="1"/>
              <a:t>Primitive&amp;Hybrid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2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smtClean="0"/>
              <a:t>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3600" dirty="0"/>
              <a:t>A process is just a collection of resources that is used by a </a:t>
            </a:r>
            <a:r>
              <a:rPr lang="en-NZ" altLang="zh-CN" sz="3600" dirty="0" smtClean="0"/>
              <a:t>single </a:t>
            </a:r>
            <a:r>
              <a:rPr lang="en-NZ" altLang="zh-CN" sz="3600" dirty="0"/>
              <a:t>instance of an </a:t>
            </a:r>
            <a:r>
              <a:rPr lang="en-NZ" altLang="zh-CN" sz="3600" dirty="0" smtClean="0"/>
              <a:t>application.</a:t>
            </a:r>
          </a:p>
          <a:p>
            <a:pPr marL="0" indent="0">
              <a:buNone/>
            </a:pPr>
            <a:r>
              <a:rPr lang="en-NZ" altLang="zh-CN" sz="2800" dirty="0" smtClean="0"/>
              <a:t>Each </a:t>
            </a:r>
            <a:r>
              <a:rPr lang="en-NZ" altLang="zh-CN" sz="2800" dirty="0"/>
              <a:t>process is given a virtual address space, ensuring that the code </a:t>
            </a:r>
            <a:r>
              <a:rPr lang="en-NZ" altLang="zh-CN" sz="2800" dirty="0" smtClean="0"/>
              <a:t>and </a:t>
            </a:r>
            <a:r>
              <a:rPr lang="en-NZ" altLang="zh-CN" sz="2800" dirty="0"/>
              <a:t>data used by one process is not accessible to another process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499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Thread synchronization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altLang="zh-CN" sz="4000" dirty="0" smtClean="0"/>
              <a:t>Thread </a:t>
            </a:r>
            <a:r>
              <a:rPr lang="en-NZ" altLang="zh-CN" sz="4000" dirty="0"/>
              <a:t>synchronization is used to prevent </a:t>
            </a:r>
            <a:r>
              <a:rPr lang="en-NZ" altLang="zh-CN" sz="4000" dirty="0" smtClean="0"/>
              <a:t>corruption </a:t>
            </a:r>
            <a:r>
              <a:rPr lang="en-NZ" altLang="zh-CN" sz="4000" dirty="0"/>
              <a:t>when multiple threads access shared data at the same </a:t>
            </a:r>
            <a:r>
              <a:rPr lang="en-NZ" altLang="zh-CN" sz="4000" dirty="0" smtClean="0"/>
              <a:t>time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82168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CN" dirty="0"/>
              <a:t>Primitive </a:t>
            </a:r>
            <a:r>
              <a:rPr lang="en-NZ" altLang="zh-CN" dirty="0"/>
              <a:t>Construct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r>
              <a:rPr lang="fr-FR" altLang="zh-CN" dirty="0" smtClean="0"/>
              <a:t>User-Mode</a:t>
            </a:r>
          </a:p>
          <a:p>
            <a:r>
              <a:rPr lang="fr-FR" altLang="zh-CN" dirty="0" err="1" smtClean="0"/>
              <a:t>Kernel</a:t>
            </a:r>
            <a:r>
              <a:rPr lang="fr-FR" altLang="zh-CN" dirty="0" smtClean="0"/>
              <a:t>-Mode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896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smtClean="0"/>
              <a:t>User-Mode Construct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 smtClean="0"/>
              <a:t>Volatile Constructs</a:t>
            </a:r>
          </a:p>
          <a:p>
            <a:r>
              <a:rPr lang="en-NZ" altLang="zh-CN" dirty="0" smtClean="0"/>
              <a:t>Interlocked Constructs</a:t>
            </a:r>
          </a:p>
          <a:p>
            <a:r>
              <a:rPr lang="en-NZ" altLang="zh-CN" dirty="0" smtClean="0"/>
              <a:t>Simple Spin Lock</a:t>
            </a:r>
          </a:p>
          <a:p>
            <a:endParaRPr lang="en-NZ" altLang="zh-CN" dirty="0"/>
          </a:p>
          <a:p>
            <a:pPr marL="0" indent="0">
              <a:buNone/>
            </a:pPr>
            <a:r>
              <a:rPr lang="en-NZ" altLang="zh-CN" dirty="0" smtClean="0"/>
              <a:t>Demo…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09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Volatile Constructs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zh-CN" sz="4400" dirty="0" smtClean="0"/>
              <a:t>Compiler  optimization</a:t>
            </a:r>
          </a:p>
          <a:p>
            <a:pPr marL="0" indent="0">
              <a:buNone/>
            </a:pPr>
            <a:r>
              <a:rPr lang="en-NZ" altLang="zh-CN" dirty="0"/>
              <a:t> </a:t>
            </a:r>
            <a:r>
              <a:rPr lang="en-NZ" altLang="zh-CN" dirty="0" smtClean="0"/>
              <a:t>   Demo…(</a:t>
            </a:r>
            <a:r>
              <a:rPr lang="en-NZ" altLang="zh-CN" dirty="0" err="1" smtClean="0"/>
              <a:t>OptimizedAwayDemo.cs</a:t>
            </a:r>
            <a:r>
              <a:rPr lang="en-NZ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73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smtClean="0"/>
              <a:t>Interlocked Constructs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 smtClean="0"/>
              <a:t>See the Demo in Simple </a:t>
            </a:r>
            <a:r>
              <a:rPr lang="en-NZ" altLang="zh-CN" smtClean="0"/>
              <a:t>Spin Lock…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117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smtClean="0"/>
              <a:t>Kernel-Mode Constructs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 err="1" smtClean="0"/>
              <a:t>WaitHandle</a:t>
            </a:r>
            <a:endParaRPr lang="en-NZ" altLang="zh-CN" dirty="0" smtClean="0"/>
          </a:p>
          <a:p>
            <a:r>
              <a:rPr lang="en-NZ" altLang="zh-CN" dirty="0" smtClean="0"/>
              <a:t>Event Constructs</a:t>
            </a:r>
          </a:p>
          <a:p>
            <a:r>
              <a:rPr lang="en-NZ" altLang="zh-CN" dirty="0" smtClean="0"/>
              <a:t>Semaphore </a:t>
            </a:r>
            <a:r>
              <a:rPr lang="en-NZ" altLang="zh-CN" dirty="0"/>
              <a:t>Constructs</a:t>
            </a:r>
            <a:endParaRPr lang="en-NZ" altLang="zh-CN" dirty="0" smtClean="0"/>
          </a:p>
          <a:p>
            <a:r>
              <a:rPr lang="en-NZ" altLang="zh-CN" dirty="0" err="1" smtClean="0"/>
              <a:t>Mutex</a:t>
            </a:r>
            <a:r>
              <a:rPr lang="en-NZ" altLang="zh-CN" dirty="0" smtClean="0"/>
              <a:t> </a:t>
            </a:r>
            <a:r>
              <a:rPr lang="en-NZ" altLang="zh-CN" dirty="0"/>
              <a:t>Constructs</a:t>
            </a:r>
            <a:endParaRPr lang="en-NZ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919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smtClean="0"/>
              <a:t>Hybrid Construct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 smtClean="0"/>
              <a:t>Monitor</a:t>
            </a:r>
          </a:p>
          <a:p>
            <a:r>
              <a:rPr lang="en-NZ" altLang="zh-CN" dirty="0" smtClean="0"/>
              <a:t>Double-Check Locking Technique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313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thread-safe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altLang="zh-CN" dirty="0"/>
              <a:t>A thread-safe method means that data doesn’t get corrupted if two threads </a:t>
            </a:r>
          </a:p>
          <a:p>
            <a:pPr marL="0" indent="0">
              <a:buNone/>
            </a:pPr>
            <a:r>
              <a:rPr lang="en-NZ" altLang="zh-CN" dirty="0"/>
              <a:t>attempt to access the data at the same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97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NZ" altLang="zh-CN" dirty="0" smtClean="0"/>
              <a:t>Problem of 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altLang="zh-CN" dirty="0"/>
              <a:t>What if an application enters an infinite </a:t>
            </a:r>
          </a:p>
          <a:p>
            <a:pPr marL="0" indent="0">
              <a:buNone/>
            </a:pPr>
            <a:r>
              <a:rPr lang="en-NZ" altLang="zh-CN" dirty="0"/>
              <a:t>loop?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52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altLang="zh-CN" dirty="0"/>
              <a:t>Thread solves the problems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zh-CN" dirty="0"/>
              <a:t>A thread is a Windows concept whose job is to virtualize the CPU. Windows gives each </a:t>
            </a:r>
            <a:r>
              <a:rPr lang="en-NZ" altLang="zh-CN" dirty="0" smtClean="0"/>
              <a:t>process </a:t>
            </a:r>
            <a:r>
              <a:rPr lang="en-NZ" altLang="zh-CN" dirty="0"/>
              <a:t>its very own thread (which functions similar to a CPU), and if application code enters an infinite </a:t>
            </a:r>
            <a:r>
              <a:rPr lang="en-NZ" altLang="zh-CN" dirty="0" smtClean="0"/>
              <a:t>loop</a:t>
            </a:r>
            <a:r>
              <a:rPr lang="en-NZ" altLang="zh-CN" dirty="0"/>
              <a:t>, the process associated with that code freezes up, but other processes (which have their own </a:t>
            </a:r>
            <a:r>
              <a:rPr lang="en-NZ" altLang="zh-CN" dirty="0" smtClean="0"/>
              <a:t>threads</a:t>
            </a:r>
            <a:r>
              <a:rPr lang="en-NZ" altLang="zh-CN" dirty="0"/>
              <a:t>) are not frozen; they keep running!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2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Thread Overhead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554900"/>
              </p:ext>
            </p:extLst>
          </p:nvPr>
        </p:nvGraphicFramePr>
        <p:xfrm>
          <a:off x="457200" y="1676399"/>
          <a:ext cx="82296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94640">
                <a:tc>
                  <a:txBody>
                    <a:bodyPr/>
                    <a:lstStyle/>
                    <a:p>
                      <a:r>
                        <a:rPr lang="en-NZ" altLang="zh-CN" dirty="0" smtClean="0"/>
                        <a:t>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altLang="zh-CN" dirty="0" smtClean="0"/>
                        <a:t> all the space and time overhead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altLang="zh-CN" dirty="0" smtClean="0"/>
                        <a:t>Thread kernel object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altLang="zh-CN" dirty="0" smtClean="0"/>
                        <a:t>X86 CPU</a:t>
                      </a:r>
                      <a:r>
                        <a:rPr lang="en-NZ" altLang="zh-CN" baseline="0" dirty="0" smtClean="0"/>
                        <a:t> -</a:t>
                      </a:r>
                      <a:r>
                        <a:rPr lang="en-NZ" altLang="zh-CN" dirty="0" smtClean="0"/>
                        <a:t>700 Bytes;x64 CPU-1240Bytes;ARM-350Bytes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altLang="zh-CN" dirty="0" smtClean="0"/>
                        <a:t>Thread environment block (TEB)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altLang="zh-CN" dirty="0" smtClean="0"/>
                        <a:t>X86,x64CPU-4KB;IA64CPU-8KB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altLang="zh-CN" dirty="0" smtClean="0"/>
                        <a:t>User-mode stack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altLang="zh-CN" dirty="0" smtClean="0"/>
                        <a:t>1MB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altLang="zh-CN" dirty="0" smtClean="0"/>
                        <a:t>Kernel-mode stack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altLang="zh-CN" dirty="0" smtClean="0"/>
                        <a:t>32bit windows-12KB;64bit</a:t>
                      </a:r>
                      <a:r>
                        <a:rPr lang="en-NZ" altLang="zh-CN" baseline="0" dirty="0" smtClean="0"/>
                        <a:t> windows-24KB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altLang="zh-CN" dirty="0" smtClean="0"/>
                        <a:t>DLL thread-attach and thread-detach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altLang="zh-CN" dirty="0" smtClean="0"/>
                        <a:t>Time consuming(DLL_THREAD_ATTACH , DLL_THREAD_DETACH 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63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Thread </a:t>
            </a:r>
            <a:r>
              <a:rPr lang="en-NZ" altLang="zh-CN" dirty="0" smtClean="0"/>
              <a:t>Overhead…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zh-CN" sz="3600" dirty="0" smtClean="0"/>
              <a:t> </a:t>
            </a:r>
            <a:r>
              <a:rPr lang="en-NZ" altLang="zh-CN" sz="3600" dirty="0"/>
              <a:t>C</a:t>
            </a:r>
            <a:r>
              <a:rPr lang="en-NZ" altLang="zh-CN" sz="3600" dirty="0" smtClean="0"/>
              <a:t>ontext switching</a:t>
            </a:r>
          </a:p>
          <a:p>
            <a:r>
              <a:rPr lang="en-NZ" altLang="zh-CN" sz="3600" dirty="0" smtClean="0"/>
              <a:t>GC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021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CLR Threads and Windows Threads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altLang="zh-CN" dirty="0"/>
              <a:t>Today, the CLR uses the threading capabilities of </a:t>
            </a:r>
            <a:r>
              <a:rPr lang="en-NZ" altLang="zh-CN" dirty="0" smtClean="0"/>
              <a:t>Windows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0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Reasons to Use Threads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/>
              <a:t>Responsiveness (typically for client-side GUI applications) </a:t>
            </a:r>
            <a:endParaRPr lang="en-NZ" altLang="zh-CN" dirty="0" smtClean="0"/>
          </a:p>
          <a:p>
            <a:r>
              <a:rPr lang="en-NZ" altLang="zh-CN" dirty="0"/>
              <a:t>Performance (for client and server side applications)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820</Words>
  <Application>Microsoft Office PowerPoint</Application>
  <PresentationFormat>On-screen Show (4:3)</PresentationFormat>
  <Paragraphs>151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Thread Basics</vt:lpstr>
      <vt:lpstr>Why Does Windows Support Threads?</vt:lpstr>
      <vt:lpstr>Process</vt:lpstr>
      <vt:lpstr>Problem of Process</vt:lpstr>
      <vt:lpstr>Thread solves the problems </vt:lpstr>
      <vt:lpstr>Thread Overhead</vt:lpstr>
      <vt:lpstr>Thread Overhead…</vt:lpstr>
      <vt:lpstr>CLR Threads and Windows Threads</vt:lpstr>
      <vt:lpstr>Reasons to Use Threads</vt:lpstr>
      <vt:lpstr>Thread Scheduling and Priorities</vt:lpstr>
      <vt:lpstr>Thread Scheduling and Priorities</vt:lpstr>
      <vt:lpstr>Relationship</vt:lpstr>
      <vt:lpstr>Foreground Threads vs. Background Threads</vt:lpstr>
      <vt:lpstr>Asynchronous Operations</vt:lpstr>
      <vt:lpstr>Using a Dedicated Thread </vt:lpstr>
      <vt:lpstr>CLR Thread Pool</vt:lpstr>
      <vt:lpstr>TPL(Task Parallel Library )</vt:lpstr>
      <vt:lpstr>Task.Status</vt:lpstr>
      <vt:lpstr>APM(Asynchronous Programming Model)</vt:lpstr>
      <vt:lpstr>PowerPoint Presentation</vt:lpstr>
      <vt:lpstr>PowerPoint Presentation</vt:lpstr>
      <vt:lpstr>IAsyncResult</vt:lpstr>
      <vt:lpstr>4 common ways for APM </vt:lpstr>
      <vt:lpstr>EAP(Event-based asynchronous pattern )</vt:lpstr>
      <vt:lpstr>C# Async Functions</vt:lpstr>
      <vt:lpstr>Async&amp;Await</vt:lpstr>
      <vt:lpstr>ISynchronizeInvoke</vt:lpstr>
      <vt:lpstr>SynchronizationContext </vt:lpstr>
      <vt:lpstr>Thread Synchronization  Constructs</vt:lpstr>
      <vt:lpstr>Thread synchronization</vt:lpstr>
      <vt:lpstr>Primitive Construct</vt:lpstr>
      <vt:lpstr>User-Mode Construct</vt:lpstr>
      <vt:lpstr>Volatile Constructs</vt:lpstr>
      <vt:lpstr>Interlocked Constructs</vt:lpstr>
      <vt:lpstr>Kernel-Mode Constructs</vt:lpstr>
      <vt:lpstr>Hybrid Construct</vt:lpstr>
      <vt:lpstr>thread-safe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Basics</dc:title>
  <dc:creator>Qiu, Jasper</dc:creator>
  <cp:lastModifiedBy>Qiu, Jasper</cp:lastModifiedBy>
  <cp:revision>63</cp:revision>
  <dcterms:created xsi:type="dcterms:W3CDTF">2006-08-16T00:00:00Z</dcterms:created>
  <dcterms:modified xsi:type="dcterms:W3CDTF">2014-01-08T10:29:15Z</dcterms:modified>
</cp:coreProperties>
</file>