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tags/tag238.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1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gs/tag189.xml" ContentType="application/vnd.openxmlformats-officedocument.presentationml.tags+xml"/>
  <Override PartName="/ppt/notesSlides/notesSlide16.xml" ContentType="application/vnd.openxmlformats-officedocument.presentationml.notesSlide+xml"/>
  <Override PartName="/ppt/tags/tag241.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35.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notesSlides/notesSlide13.xml" ContentType="application/vnd.openxmlformats-officedocument.presentationml.notesSlide+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notesSlides/notesSlide17.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15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notesSlides/notesSlide19.xml" ContentType="application/vnd.openxmlformats-officedocument.presentationml.notes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313" r:id="rId3"/>
    <p:sldId id="314" r:id="rId4"/>
    <p:sldId id="377" r:id="rId5"/>
    <p:sldId id="378" r:id="rId6"/>
    <p:sldId id="279" r:id="rId7"/>
    <p:sldId id="381" r:id="rId8"/>
    <p:sldId id="380" r:id="rId9"/>
    <p:sldId id="280" r:id="rId10"/>
    <p:sldId id="282" r:id="rId11"/>
    <p:sldId id="281" r:id="rId12"/>
    <p:sldId id="283" r:id="rId13"/>
    <p:sldId id="257" r:id="rId14"/>
    <p:sldId id="284" r:id="rId15"/>
    <p:sldId id="383" r:id="rId16"/>
    <p:sldId id="324" r:id="rId17"/>
    <p:sldId id="286" r:id="rId18"/>
    <p:sldId id="391" r:id="rId19"/>
    <p:sldId id="392" r:id="rId20"/>
    <p:sldId id="393" r:id="rId21"/>
    <p:sldId id="384" r:id="rId22"/>
    <p:sldId id="385" r:id="rId23"/>
    <p:sldId id="386" r:id="rId24"/>
    <p:sldId id="390" r:id="rId25"/>
    <p:sldId id="293" r:id="rId26"/>
    <p:sldId id="294" r:id="rId27"/>
    <p:sldId id="295" r:id="rId28"/>
    <p:sldId id="296" r:id="rId29"/>
    <p:sldId id="297" r:id="rId30"/>
    <p:sldId id="298" r:id="rId31"/>
    <p:sldId id="301" r:id="rId32"/>
    <p:sldId id="302" r:id="rId33"/>
    <p:sldId id="325" r:id="rId34"/>
    <p:sldId id="326" r:id="rId35"/>
    <p:sldId id="327" r:id="rId36"/>
    <p:sldId id="328" r:id="rId37"/>
    <p:sldId id="329" r:id="rId38"/>
    <p:sldId id="330" r:id="rId39"/>
    <p:sldId id="331" r:id="rId40"/>
    <p:sldId id="336" r:id="rId41"/>
    <p:sldId id="335" r:id="rId42"/>
    <p:sldId id="337" r:id="rId43"/>
    <p:sldId id="338" r:id="rId44"/>
    <p:sldId id="339" r:id="rId45"/>
    <p:sldId id="317" r:id="rId46"/>
    <p:sldId id="340" r:id="rId47"/>
    <p:sldId id="343" r:id="rId48"/>
    <p:sldId id="341" r:id="rId49"/>
    <p:sldId id="342" r:id="rId50"/>
    <p:sldId id="318" r:id="rId51"/>
    <p:sldId id="345" r:id="rId52"/>
    <p:sldId id="346" r:id="rId53"/>
    <p:sldId id="347" r:id="rId54"/>
    <p:sldId id="350" r:id="rId55"/>
    <p:sldId id="351" r:id="rId56"/>
    <p:sldId id="348" r:id="rId57"/>
    <p:sldId id="349" r:id="rId58"/>
    <p:sldId id="382" r:id="rId59"/>
    <p:sldId id="319" r:id="rId60"/>
    <p:sldId id="355" r:id="rId61"/>
    <p:sldId id="356" r:id="rId62"/>
    <p:sldId id="357" r:id="rId63"/>
    <p:sldId id="358" r:id="rId64"/>
    <p:sldId id="359" r:id="rId65"/>
    <p:sldId id="361" r:id="rId66"/>
    <p:sldId id="321" r:id="rId67"/>
    <p:sldId id="362" r:id="rId68"/>
    <p:sldId id="364" r:id="rId69"/>
    <p:sldId id="365" r:id="rId70"/>
    <p:sldId id="352" r:id="rId71"/>
    <p:sldId id="353" r:id="rId72"/>
    <p:sldId id="322" r:id="rId73"/>
    <p:sldId id="367" r:id="rId74"/>
    <p:sldId id="368" r:id="rId75"/>
    <p:sldId id="369" r:id="rId76"/>
    <p:sldId id="370" r:id="rId77"/>
    <p:sldId id="371" r:id="rId78"/>
    <p:sldId id="372" r:id="rId79"/>
    <p:sldId id="373" r:id="rId80"/>
    <p:sldId id="374" r:id="rId81"/>
    <p:sldId id="285" r:id="rId82"/>
  </p:sldIdLst>
  <p:sldSz cx="12192000" cy="6858000"/>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FC8"/>
    <a:srgbClr val="1A1D1F"/>
    <a:srgbClr val="2A323E"/>
    <a:srgbClr val="087AC0"/>
    <a:srgbClr val="8ED5F4"/>
    <a:srgbClr val="ADB6C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16" autoAdjust="0"/>
    <p:restoredTop sz="94513" autoAdjust="0"/>
  </p:normalViewPr>
  <p:slideViewPr>
    <p:cSldViewPr snapToGrid="0">
      <p:cViewPr varScale="1">
        <p:scale>
          <a:sx n="70" d="100"/>
          <a:sy n="70" d="100"/>
        </p:scale>
        <p:origin x="-528" y="-108"/>
      </p:cViewPr>
      <p:guideLst>
        <p:guide orient="horz" pos="2160"/>
        <p:guide pos="3840"/>
      </p:guideLst>
    </p:cSldViewPr>
  </p:slideViewPr>
  <p:notesTextViewPr>
    <p:cViewPr>
      <p:scale>
        <a:sx n="125" d="100"/>
        <a:sy n="125"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3FAFE-8182-495A-8BF6-366C4D13FE8D}" type="datetimeFigureOut">
              <a:rPr lang="en-US" smtClean="0"/>
              <a:pPr/>
              <a:t>5/7/2016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F88E-05D6-472F-9FBE-DC3BAA5C0219}" type="slidenum">
              <a:rPr lang="en-US" smtClean="0"/>
              <a:pPr/>
              <a:t>‹#›</a:t>
            </a:fld>
            <a:endParaRPr lang="en-US"/>
          </a:p>
        </p:txBody>
      </p:sp>
    </p:spTree>
    <p:extLst>
      <p:ext uri="{BB962C8B-B14F-4D97-AF65-F5344CB8AC3E}">
        <p14:creationId xmlns:p14="http://schemas.microsoft.com/office/powerpoint/2010/main" xmlns="" val="117076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a:t>
            </a:fld>
            <a:endParaRPr lang="en-US"/>
          </a:p>
        </p:txBody>
      </p:sp>
    </p:spTree>
    <p:extLst>
      <p:ext uri="{BB962C8B-B14F-4D97-AF65-F5344CB8AC3E}">
        <p14:creationId xmlns:p14="http://schemas.microsoft.com/office/powerpoint/2010/main" xmlns="" val="321384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13</a:t>
            </a:fld>
            <a:endParaRPr lang="en-US"/>
          </a:p>
        </p:txBody>
      </p:sp>
    </p:spTree>
    <p:extLst>
      <p:ext uri="{BB962C8B-B14F-4D97-AF65-F5344CB8AC3E}">
        <p14:creationId xmlns:p14="http://schemas.microsoft.com/office/powerpoint/2010/main" xmlns="" val="331252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16</a:t>
            </a:fld>
            <a:endParaRPr lang="zh-CN" altLang="en-US" smtClean="0"/>
          </a:p>
        </p:txBody>
      </p:sp>
    </p:spTree>
    <p:extLst>
      <p:ext uri="{BB962C8B-B14F-4D97-AF65-F5344CB8AC3E}">
        <p14:creationId xmlns:p14="http://schemas.microsoft.com/office/powerpoint/2010/main" xmlns="" val="685927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17</a:t>
            </a:fld>
            <a:endParaRPr lang="en-US"/>
          </a:p>
        </p:txBody>
      </p:sp>
    </p:spTree>
    <p:extLst>
      <p:ext uri="{BB962C8B-B14F-4D97-AF65-F5344CB8AC3E}">
        <p14:creationId xmlns:p14="http://schemas.microsoft.com/office/powerpoint/2010/main" xmlns="" val="46686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33</a:t>
            </a:fld>
            <a:endParaRPr lang="zh-CN" altLang="en-US" smtClean="0"/>
          </a:p>
        </p:txBody>
      </p:sp>
    </p:spTree>
    <p:extLst>
      <p:ext uri="{BB962C8B-B14F-4D97-AF65-F5344CB8AC3E}">
        <p14:creationId xmlns:p14="http://schemas.microsoft.com/office/powerpoint/2010/main" xmlns="" val="1884167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45</a:t>
            </a:fld>
            <a:endParaRPr lang="zh-CN" altLang="en-US" smtClean="0"/>
          </a:p>
        </p:txBody>
      </p:sp>
    </p:spTree>
    <p:extLst>
      <p:ext uri="{BB962C8B-B14F-4D97-AF65-F5344CB8AC3E}">
        <p14:creationId xmlns:p14="http://schemas.microsoft.com/office/powerpoint/2010/main" xmlns="" val="199045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50</a:t>
            </a:fld>
            <a:endParaRPr lang="zh-CN" altLang="en-US" smtClean="0"/>
          </a:p>
        </p:txBody>
      </p:sp>
    </p:spTree>
    <p:extLst>
      <p:ext uri="{BB962C8B-B14F-4D97-AF65-F5344CB8AC3E}">
        <p14:creationId xmlns:p14="http://schemas.microsoft.com/office/powerpoint/2010/main" xmlns="" val="1760120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59</a:t>
            </a:fld>
            <a:endParaRPr lang="zh-CN" altLang="en-US" smtClean="0"/>
          </a:p>
        </p:txBody>
      </p:sp>
    </p:spTree>
    <p:extLst>
      <p:ext uri="{BB962C8B-B14F-4D97-AF65-F5344CB8AC3E}">
        <p14:creationId xmlns:p14="http://schemas.microsoft.com/office/powerpoint/2010/main" xmlns="" val="3401161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66</a:t>
            </a:fld>
            <a:endParaRPr lang="zh-CN" altLang="en-US" smtClean="0"/>
          </a:p>
        </p:txBody>
      </p:sp>
    </p:spTree>
    <p:extLst>
      <p:ext uri="{BB962C8B-B14F-4D97-AF65-F5344CB8AC3E}">
        <p14:creationId xmlns:p14="http://schemas.microsoft.com/office/powerpoint/2010/main" xmlns="" val="388795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72</a:t>
            </a:fld>
            <a:endParaRPr lang="zh-CN" altLang="en-US" smtClean="0"/>
          </a:p>
        </p:txBody>
      </p:sp>
    </p:spTree>
    <p:extLst>
      <p:ext uri="{BB962C8B-B14F-4D97-AF65-F5344CB8AC3E}">
        <p14:creationId xmlns:p14="http://schemas.microsoft.com/office/powerpoint/2010/main" xmlns="" val="386900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81</a:t>
            </a:fld>
            <a:endParaRPr lang="en-US"/>
          </a:p>
        </p:txBody>
      </p:sp>
    </p:spTree>
    <p:extLst>
      <p:ext uri="{BB962C8B-B14F-4D97-AF65-F5344CB8AC3E}">
        <p14:creationId xmlns:p14="http://schemas.microsoft.com/office/powerpoint/2010/main" xmlns="" val="158216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2</a:t>
            </a:fld>
            <a:endParaRPr lang="zh-CN" altLang="en-US" smtClean="0"/>
          </a:p>
        </p:txBody>
      </p:sp>
    </p:spTree>
    <p:extLst>
      <p:ext uri="{BB962C8B-B14F-4D97-AF65-F5344CB8AC3E}">
        <p14:creationId xmlns:p14="http://schemas.microsoft.com/office/powerpoint/2010/main" xmlns="" val="360882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a:t>
            </a:fld>
            <a:endParaRPr lang="zh-CN" altLang="en-US" smtClean="0"/>
          </a:p>
        </p:txBody>
      </p:sp>
    </p:spTree>
    <p:extLst>
      <p:ext uri="{BB962C8B-B14F-4D97-AF65-F5344CB8AC3E}">
        <p14:creationId xmlns:p14="http://schemas.microsoft.com/office/powerpoint/2010/main" xmlns="" val="23089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4</a:t>
            </a:fld>
            <a:endParaRPr lang="en-US"/>
          </a:p>
        </p:txBody>
      </p:sp>
    </p:spTree>
    <p:extLst>
      <p:ext uri="{BB962C8B-B14F-4D97-AF65-F5344CB8AC3E}">
        <p14:creationId xmlns:p14="http://schemas.microsoft.com/office/powerpoint/2010/main" xmlns="" val="208678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5</a:t>
            </a:fld>
            <a:endParaRPr lang="en-US"/>
          </a:p>
        </p:txBody>
      </p:sp>
    </p:spTree>
    <p:extLst>
      <p:ext uri="{BB962C8B-B14F-4D97-AF65-F5344CB8AC3E}">
        <p14:creationId xmlns:p14="http://schemas.microsoft.com/office/powerpoint/2010/main" xmlns="" val="182655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6</a:t>
            </a:fld>
            <a:endParaRPr lang="en-US"/>
          </a:p>
        </p:txBody>
      </p:sp>
    </p:spTree>
    <p:extLst>
      <p:ext uri="{BB962C8B-B14F-4D97-AF65-F5344CB8AC3E}">
        <p14:creationId xmlns:p14="http://schemas.microsoft.com/office/powerpoint/2010/main" xmlns="" val="1045565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7</a:t>
            </a:fld>
            <a:endParaRPr lang="en-US"/>
          </a:p>
        </p:txBody>
      </p:sp>
    </p:spTree>
    <p:extLst>
      <p:ext uri="{BB962C8B-B14F-4D97-AF65-F5344CB8AC3E}">
        <p14:creationId xmlns:p14="http://schemas.microsoft.com/office/powerpoint/2010/main" xmlns="" val="211337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8</a:t>
            </a:fld>
            <a:endParaRPr lang="en-US"/>
          </a:p>
        </p:txBody>
      </p:sp>
    </p:spTree>
    <p:extLst>
      <p:ext uri="{BB962C8B-B14F-4D97-AF65-F5344CB8AC3E}">
        <p14:creationId xmlns:p14="http://schemas.microsoft.com/office/powerpoint/2010/main" xmlns="" val="211337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9</a:t>
            </a:fld>
            <a:endParaRPr lang="en-US"/>
          </a:p>
        </p:txBody>
      </p:sp>
    </p:spTree>
    <p:extLst>
      <p:ext uri="{BB962C8B-B14F-4D97-AF65-F5344CB8AC3E}">
        <p14:creationId xmlns:p14="http://schemas.microsoft.com/office/powerpoint/2010/main" xmlns="" val="41993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
        <p:nvSpPr>
          <p:cNvPr id="7" name="KSO_CT1"/>
          <p:cNvSpPr>
            <a:spLocks noGrp="1"/>
          </p:cNvSpPr>
          <p:nvPr>
            <p:ph type="title" hasCustomPrompt="1"/>
          </p:nvPr>
        </p:nvSpPr>
        <p:spPr>
          <a:xfrm>
            <a:off x="895260" y="1941156"/>
            <a:ext cx="10343139" cy="1201560"/>
          </a:xfrm>
        </p:spPr>
        <p:txBody>
          <a:bodyPr vert="horz" anchor="b">
            <a:noAutofit/>
          </a:bodyPr>
          <a:lstStyle>
            <a:lvl1pPr algn="ctr">
              <a:lnSpc>
                <a:spcPct val="100000"/>
              </a:lnSpc>
              <a:defRPr sz="36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
        <p:nvSpPr>
          <p:cNvPr id="3" name="KSO_CT2"/>
          <p:cNvSpPr>
            <a:spLocks noGrp="1"/>
          </p:cNvSpPr>
          <p:nvPr>
            <p:ph type="subTitle" idx="1" hasCustomPrompt="1"/>
          </p:nvPr>
        </p:nvSpPr>
        <p:spPr>
          <a:xfrm>
            <a:off x="3051031" y="3282655"/>
            <a:ext cx="6108691" cy="384555"/>
          </a:xfrm>
          <a:prstGeom prst="roundRect">
            <a:avLst>
              <a:gd name="adj" fmla="val 50000"/>
            </a:avLst>
          </a:prstGeom>
          <a:solidFill>
            <a:srgbClr val="ADB6C7"/>
          </a:solidFill>
          <a:ln>
            <a:noFill/>
          </a:ln>
        </p:spPr>
        <p:txBody>
          <a:bodyPr vert="horz" anchor="ctr">
            <a:noAutofit/>
          </a:bodyPr>
          <a:lstStyle>
            <a:lvl1pPr marL="0" indent="0" algn="ctr">
              <a:buNone/>
              <a:defRPr sz="16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grpSp>
        <p:nvGrpSpPr>
          <p:cNvPr id="54" name="组合 53"/>
          <p:cNvGrpSpPr/>
          <p:nvPr/>
        </p:nvGrpSpPr>
        <p:grpSpPr>
          <a:xfrm>
            <a:off x="4272320" y="-12700"/>
            <a:ext cx="347468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nvGrpSpPr>
          <p:cNvPr id="2" name="组合 1"/>
          <p:cNvGrpSpPr/>
          <p:nvPr/>
        </p:nvGrpSpPr>
        <p:grpSpPr>
          <a:xfrm>
            <a:off x="0" y="6677026"/>
            <a:ext cx="12192000" cy="193675"/>
            <a:chOff x="0" y="6741384"/>
            <a:chExt cx="12180336" cy="144000"/>
          </a:xfrm>
        </p:grpSpPr>
        <p:sp>
          <p:nvSpPr>
            <p:cNvPr id="49" name="矩形 48"/>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0" name="矩形 49"/>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1" name="矩形 50"/>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2" name="矩形 51"/>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spTree>
    <p:extLst>
      <p:ext uri="{BB962C8B-B14F-4D97-AF65-F5344CB8AC3E}">
        <p14:creationId xmlns:p14="http://schemas.microsoft.com/office/powerpoint/2010/main" xmlns="" val="237950387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23173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347417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41248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961788604"/>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18923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8" name="KSO_FT"/>
          <p:cNvSpPr>
            <a:spLocks noGrp="1"/>
          </p:cNvSpPr>
          <p:nvPr>
            <p:ph type="ftr" sz="quarter" idx="11"/>
          </p:nvPr>
        </p:nvSpPr>
        <p:spPr/>
        <p:txBody>
          <a:bodyPr/>
          <a:lstStyle/>
          <a:p>
            <a:endParaRPr lang="en-US"/>
          </a:p>
        </p:txBody>
      </p:sp>
      <p:sp>
        <p:nvSpPr>
          <p:cNvPr id="9"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77929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4" name="KSO_FT"/>
          <p:cNvSpPr>
            <a:spLocks noGrp="1"/>
          </p:cNvSpPr>
          <p:nvPr>
            <p:ph type="ftr" sz="quarter" idx="11"/>
          </p:nvPr>
        </p:nvSpPr>
        <p:spPr/>
        <p:txBody>
          <a:bodyPr/>
          <a:lstStyle/>
          <a:p>
            <a:endParaRPr lang="en-US"/>
          </a:p>
        </p:txBody>
      </p:sp>
      <p:sp>
        <p:nvSpPr>
          <p:cNvPr id="5"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4773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3" name="KSO_FT"/>
          <p:cNvSpPr>
            <a:spLocks noGrp="1"/>
          </p:cNvSpPr>
          <p:nvPr>
            <p:ph type="ftr" sz="quarter" idx="11"/>
          </p:nvPr>
        </p:nvSpPr>
        <p:spPr/>
        <p:txBody>
          <a:bodyPr/>
          <a:lstStyle/>
          <a:p>
            <a:endParaRPr lang="en-US"/>
          </a:p>
        </p:txBody>
      </p:sp>
      <p:sp>
        <p:nvSpPr>
          <p:cNvPr id="4"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411570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337019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332252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192000" cy="6870700"/>
            <a:chOff x="0" y="0"/>
            <a:chExt cx="9144000" cy="6870700"/>
          </a:xfrm>
        </p:grpSpPr>
        <p:sp>
          <p:nvSpPr>
            <p:cNvPr id="8" name="矩形 7"/>
            <p:cNvSpPr/>
            <p:nvPr userDrawn="1"/>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p:cNvGrpSpPr/>
            <p:nvPr userDrawn="1"/>
          </p:nvGrpSpPr>
          <p:grpSpPr>
            <a:xfrm>
              <a:off x="0" y="6677025"/>
              <a:ext cx="9144000" cy="193675"/>
              <a:chOff x="0" y="6741384"/>
              <a:chExt cx="12180336" cy="144000"/>
            </a:xfrm>
          </p:grpSpPr>
          <p:sp>
            <p:nvSpPr>
              <p:cNvPr id="11" name="矩形 10"/>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2" name="矩形 11"/>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3" name="矩形 12"/>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4" name="矩形 13"/>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sp>
        <p:nvSpPr>
          <p:cNvPr id="4" name="KSO_FD"/>
          <p:cNvSpPr>
            <a:spLocks noGrp="1"/>
          </p:cNvSpPr>
          <p:nvPr>
            <p:ph type="dt" sz="half" idx="2"/>
          </p:nvPr>
        </p:nvSpPr>
        <p:spPr>
          <a:xfrm>
            <a:off x="838200" y="6451604"/>
            <a:ext cx="2743200" cy="365125"/>
          </a:xfrm>
          <a:prstGeom prst="rect">
            <a:avLst/>
          </a:prstGeom>
        </p:spPr>
        <p:txBody>
          <a:bodyPr vert="horz" lIns="91440" tIns="45720" rIns="91440" bIns="45720" rtlCol="0" anchor="ctr"/>
          <a:lstStyle>
            <a:lvl1pPr algn="l">
              <a:defRPr sz="1200">
                <a:solidFill>
                  <a:schemeClr val="tx1"/>
                </a:solidFill>
              </a:defRPr>
            </a:lvl1pPr>
          </a:lstStyle>
          <a:p>
            <a:fld id="{4ECBEA4B-16C2-44D5-BBBE-F2E0F9D5CAD5}" type="datetimeFigureOut">
              <a:rPr lang="en-US" smtClean="0"/>
              <a:pPr/>
              <a:t>5/7/2016</a:t>
            </a:fld>
            <a:endParaRPr lang="en-US"/>
          </a:p>
        </p:txBody>
      </p:sp>
      <p:sp>
        <p:nvSpPr>
          <p:cNvPr id="5" name="KSO_FT"/>
          <p:cNvSpPr>
            <a:spLocks noGrp="1"/>
          </p:cNvSpPr>
          <p:nvPr>
            <p:ph type="ftr" sz="quarter" idx="3"/>
          </p:nvPr>
        </p:nvSpPr>
        <p:spPr>
          <a:xfrm>
            <a:off x="4038600" y="645160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KSO_FN"/>
          <p:cNvSpPr>
            <a:spLocks noGrp="1"/>
          </p:cNvSpPr>
          <p:nvPr>
            <p:ph type="sldNum" sz="quarter" idx="4"/>
          </p:nvPr>
        </p:nvSpPr>
        <p:spPr>
          <a:xfrm>
            <a:off x="8610600" y="6451604"/>
            <a:ext cx="2743200" cy="365125"/>
          </a:xfrm>
          <a:prstGeom prst="rect">
            <a:avLst/>
          </a:prstGeom>
        </p:spPr>
        <p:txBody>
          <a:bodyPr vert="horz" lIns="91440" tIns="45720" rIns="91440" bIns="45720" rtlCol="0" anchor="ctr"/>
          <a:lstStyle>
            <a:lvl1pPr algn="r">
              <a:defRPr sz="1200">
                <a:solidFill>
                  <a:schemeClr val="tx1"/>
                </a:solidFill>
              </a:defRPr>
            </a:lvl1pPr>
          </a:lstStyle>
          <a:p>
            <a:fld id="{B2E96BC5-EEC8-4BE5-B2E9-E0DA16D6E5E4}" type="slidenum">
              <a:rPr lang="en-US" smtClean="0"/>
              <a:pPr/>
              <a:t>‹#›</a:t>
            </a:fld>
            <a:endParaRPr lang="en-US"/>
          </a:p>
        </p:txBody>
      </p:sp>
      <p:sp>
        <p:nvSpPr>
          <p:cNvPr id="3" name="KSO_BC1"/>
          <p:cNvSpPr>
            <a:spLocks noGrp="1"/>
          </p:cNvSpPr>
          <p:nvPr>
            <p:ph type="body" idx="1"/>
          </p:nvPr>
        </p:nvSpPr>
        <p:spPr>
          <a:xfrm>
            <a:off x="660399" y="1121434"/>
            <a:ext cx="10820401" cy="531198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60399" y="166056"/>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xmlns="" val="252822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slideLayout" Target="../slideLayouts/slideLayout6.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05.xml"/><Relationship Id="rId7" Type="http://schemas.openxmlformats.org/officeDocument/2006/relationships/slideLayout" Target="../slideLayouts/slideLayout6.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lnkr.co/" TargetMode="External"/><Relationship Id="rId7" Type="http://schemas.openxmlformats.org/officeDocument/2006/relationships/hyperlink" Target="http://runjs.cn/code" TargetMode="External"/><Relationship Id="rId2" Type="http://schemas.openxmlformats.org/officeDocument/2006/relationships/hyperlink" Target="https://jsfiddle.net/" TargetMode="External"/><Relationship Id="rId1" Type="http://schemas.openxmlformats.org/officeDocument/2006/relationships/slideLayout" Target="../slideLayouts/slideLayout2.xml"/><Relationship Id="rId6" Type="http://schemas.openxmlformats.org/officeDocument/2006/relationships/hyperlink" Target="http://jsbin.com/" TargetMode="External"/><Relationship Id="rId5" Type="http://schemas.openxmlformats.org/officeDocument/2006/relationships/hyperlink" Target="http://codepen.io/" TargetMode="External"/><Relationship Id="rId4" Type="http://schemas.openxmlformats.org/officeDocument/2006/relationships/hyperlink" Target="http://jsdo.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3" Type="http://schemas.openxmlformats.org/officeDocument/2006/relationships/tags" Target="../tags/tag111.xml"/><Relationship Id="rId21" Type="http://schemas.openxmlformats.org/officeDocument/2006/relationships/slideLayout" Target="../slideLayouts/slideLayout7.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slide" Target="slide3.xml"/><Relationship Id="rId10" Type="http://schemas.openxmlformats.org/officeDocument/2006/relationships/tags" Target="../tags/tag118.xml"/><Relationship Id="rId19" Type="http://schemas.openxmlformats.org/officeDocument/2006/relationships/tags" Target="../tags/tag127.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zh-CN/docs/Web/HTML/Elemen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mozilla.org/en-US/docs/Web/HTML/Elemen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 Target="slide3.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 Target="slide6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59.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50.xml"/><Relationship Id="rId10" Type="http://schemas.openxmlformats.org/officeDocument/2006/relationships/tags" Target="../tags/tag11.xml"/><Relationship Id="rId19"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eveloper.mozilla.org/en-US/docs/Glossary/HTML" TargetMode="External"/><Relationship Id="rId3" Type="http://schemas.openxmlformats.org/officeDocument/2006/relationships/hyperlink" Target="https://developer.mozilla.org/en-US/docs/Glossary/Browser" TargetMode="External"/><Relationship Id="rId7" Type="http://schemas.openxmlformats.org/officeDocument/2006/relationships/hyperlink" Target="https://developer.mozilla.org/zh-CN/docs/Web/HTML/Element/meta" TargetMode="External"/><Relationship Id="rId12" Type="http://schemas.openxmlformats.org/officeDocument/2006/relationships/hyperlink" Target="https://developer.mozilla.org/en-US/docs/Web/CSS" TargetMode="External"/><Relationship Id="rId2" Type="http://schemas.openxmlformats.org/officeDocument/2006/relationships/hyperlink" Target="https://developer.mozilla.org/en-US/docs/Glossary/search_engine"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link" TargetMode="External"/><Relationship Id="rId11" Type="http://schemas.openxmlformats.org/officeDocument/2006/relationships/hyperlink" Target="https://developer.mozilla.org/zh-CN/docs/Web/HTML/Element/title" TargetMode="External"/><Relationship Id="rId5" Type="http://schemas.openxmlformats.org/officeDocument/2006/relationships/hyperlink" Target="https://developer.mozilla.org/zh-CN/docs/Web/HTML/Element/head" TargetMode="External"/><Relationship Id="rId10" Type="http://schemas.openxmlformats.org/officeDocument/2006/relationships/hyperlink" Target="https://developer.mozilla.org/zh-CN/docs/Web/HTML/Element/style" TargetMode="External"/><Relationship Id="rId4" Type="http://schemas.openxmlformats.org/officeDocument/2006/relationships/hyperlink" Target="https://developer.mozilla.org/zh-CN/docs/Web/HTML/Element/base" TargetMode="External"/><Relationship Id="rId9" Type="http://schemas.openxmlformats.org/officeDocument/2006/relationships/hyperlink" Target="https://developer.mozilla.org/zh-CN/docs/Web/HTML/Element/script"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eveloper.mozilla.org/zh-CN/docs/Web/HTML/Element/h2" TargetMode="External"/><Relationship Id="rId13" Type="http://schemas.openxmlformats.org/officeDocument/2006/relationships/hyperlink" Target="https://developer.mozilla.org/zh-CN/docs/Web/HTML/Element/nav" TargetMode="External"/><Relationship Id="rId3" Type="http://schemas.openxmlformats.org/officeDocument/2006/relationships/hyperlink" Target="https://developer.mozilla.org/zh-CN/docs/Web/HTML/Element/article" TargetMode="External"/><Relationship Id="rId7" Type="http://schemas.openxmlformats.org/officeDocument/2006/relationships/hyperlink" Target="https://developer.mozilla.org/zh-CN/docs/Web/HTML/Element/h1" TargetMode="External"/><Relationship Id="rId12" Type="http://schemas.openxmlformats.org/officeDocument/2006/relationships/hyperlink" Target="https://developer.mozilla.org/zh-CN/docs/Web/HTML/Element/h6" TargetMode="External"/><Relationship Id="rId2" Type="http://schemas.openxmlformats.org/officeDocument/2006/relationships/hyperlink" Target="https://developer.mozilla.org/zh-CN/docs/Web/HTML/Element/address"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header" TargetMode="External"/><Relationship Id="rId11" Type="http://schemas.openxmlformats.org/officeDocument/2006/relationships/hyperlink" Target="https://developer.mozilla.org/zh-CN/docs/Web/HTML/Element/h5" TargetMode="External"/><Relationship Id="rId5" Type="http://schemas.openxmlformats.org/officeDocument/2006/relationships/hyperlink" Target="https://developer.mozilla.org/en-US/docs/Web/Guide/HTML/Sections_and_Outlines_of_an_HTML5_document" TargetMode="External"/><Relationship Id="rId10" Type="http://schemas.openxmlformats.org/officeDocument/2006/relationships/hyperlink" Target="https://developer.mozilla.org/zh-CN/docs/Web/HTML/Element/h4" TargetMode="External"/><Relationship Id="rId4" Type="http://schemas.openxmlformats.org/officeDocument/2006/relationships/hyperlink" Target="https://developer.mozilla.org/zh-CN/docs/Web/HTML/Element/footer" TargetMode="External"/><Relationship Id="rId9" Type="http://schemas.openxmlformats.org/officeDocument/2006/relationships/hyperlink" Target="https://developer.mozilla.org/zh-CN/docs/Web/HTML/Element/h3" TargetMode="External"/><Relationship Id="rId14" Type="http://schemas.openxmlformats.org/officeDocument/2006/relationships/hyperlink" Target="https://developer.mozilla.org/zh-CN/docs/Web/HTML/Element/sectio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zh-CN/docs/Web/HTML/Element/dt" TargetMode="External"/><Relationship Id="rId7" Type="http://schemas.openxmlformats.org/officeDocument/2006/relationships/hyperlink" Target="https://developer.mozilla.org/zh-CN/docs/Web/HTML/Element/figure" TargetMode="External"/><Relationship Id="rId2" Type="http://schemas.openxmlformats.org/officeDocument/2006/relationships/hyperlink" Target="https://developer.mozilla.org/zh-CN/docs/Web/HTML/Element/div"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figcaption" TargetMode="External"/><Relationship Id="rId5" Type="http://schemas.openxmlformats.org/officeDocument/2006/relationships/hyperlink" Target="https://developer.mozilla.org/zh-CN/docs/Web/HTML/Element/dd" TargetMode="External"/><Relationship Id="rId4" Type="http://schemas.openxmlformats.org/officeDocument/2006/relationships/hyperlink" Target="https://developer.mozilla.org/zh-CN/docs/Web/HTML/Element/d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zh-CN/docs/Web/HTML/Element/audio" TargetMode="External"/><Relationship Id="rId2" Type="http://schemas.openxmlformats.org/officeDocument/2006/relationships/hyperlink" Target="https://developer.mozilla.org/zh-CN/docs/Web/HTML/Element/area"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video" TargetMode="External"/><Relationship Id="rId5" Type="http://schemas.openxmlformats.org/officeDocument/2006/relationships/hyperlink" Target="https://developer.mozilla.org/zh-CN/docs/Web/HTML/Element/track" TargetMode="External"/><Relationship Id="rId4" Type="http://schemas.openxmlformats.org/officeDocument/2006/relationships/hyperlink" Target="https://developer.mozilla.org/zh-CN/docs/Web/HTML/Element/source"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zh-CN/docs/Web/HTML/Element/object" TargetMode="External"/><Relationship Id="rId2" Type="http://schemas.openxmlformats.org/officeDocument/2006/relationships/hyperlink" Target="https://developer.mozilla.org/zh-CN/docs/Web/HTML/Element/embe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zh-CN/docs/Web/HTML/Element/noscript" TargetMode="External"/><Relationship Id="rId2" Type="http://schemas.openxmlformats.org/officeDocument/2006/relationships/hyperlink" Target="https://developer.mozilla.org/zh-CN/docs/Web/HTML/Element/canvas" TargetMode="External"/><Relationship Id="rId1" Type="http://schemas.openxmlformats.org/officeDocument/2006/relationships/slideLayout" Target="../slideLayouts/slideLayout2.xml"/><Relationship Id="rId4" Type="http://schemas.openxmlformats.org/officeDocument/2006/relationships/hyperlink" Target="https://developer.mozilla.org/zh-CN/docs/Web/HTML/Element/scrip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zh-CN/docs/Web/HTML/Element/ins" TargetMode="External"/><Relationship Id="rId2" Type="http://schemas.openxmlformats.org/officeDocument/2006/relationships/hyperlink" Target="https://developer.mozilla.org/zh-CN/docs/Web/HTML/Element/de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eveloper.mozilla.org/en-US/docs/Web/HTML" TargetMode="External"/><Relationship Id="rId3" Type="http://schemas.openxmlformats.org/officeDocument/2006/relationships/hyperlink" Target="https://developer.mozilla.org/zh-CN/docs/Web/HTML/Element/table" TargetMode="External"/><Relationship Id="rId7" Type="http://schemas.openxmlformats.org/officeDocument/2006/relationships/hyperlink" Target="https://developer.mozilla.org/zh-CN/docs/Web/HTML/Element/td" TargetMode="External"/><Relationship Id="rId2" Type="http://schemas.openxmlformats.org/officeDocument/2006/relationships/hyperlink" Target="https://developer.mozilla.org/zh-CN/docs/Web/HTML/Element/capti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tbody" TargetMode="External"/><Relationship Id="rId5" Type="http://schemas.openxmlformats.org/officeDocument/2006/relationships/hyperlink" Target="https://developer.mozilla.org/zh-CN/docs/Web/HTML/Element/colgroup" TargetMode="External"/><Relationship Id="rId4" Type="http://schemas.openxmlformats.org/officeDocument/2006/relationships/hyperlink" Target="https://developer.mozilla.org/zh-CN/docs/Web/HTML/Element/col"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notesSlide" Target="../notesSlides/notesSlide3.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slideLayout" Target="../slideLayouts/slideLayout7.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ozilla.org/zh-CN/docs/Web/HTML/Element/label" TargetMode="External"/><Relationship Id="rId13" Type="http://schemas.openxmlformats.org/officeDocument/2006/relationships/hyperlink" Target="https://developer.mozilla.org/zh-CN/docs/Web/HTML/Element/progress" TargetMode="External"/><Relationship Id="rId3" Type="http://schemas.openxmlformats.org/officeDocument/2006/relationships/hyperlink" Target="https://developer.mozilla.org/zh-CN/docs/Web/HTML/Element/datalist" TargetMode="External"/><Relationship Id="rId7" Type="http://schemas.openxmlformats.org/officeDocument/2006/relationships/hyperlink" Target="https://developer.mozilla.org/zh-CN/docs/Web/HTML/Element/input" TargetMode="External"/><Relationship Id="rId12" Type="http://schemas.openxmlformats.org/officeDocument/2006/relationships/hyperlink" Target="https://developer.mozilla.org/zh-CN/docs/Web/HTML/Element/output" TargetMode="External"/><Relationship Id="rId2" Type="http://schemas.openxmlformats.org/officeDocument/2006/relationships/hyperlink" Target="https://developer.mozilla.org/zh-CN/docs/Web/HTML/Element/butt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form" TargetMode="External"/><Relationship Id="rId11" Type="http://schemas.openxmlformats.org/officeDocument/2006/relationships/hyperlink" Target="https://developer.mozilla.org/zh-CN/docs/Web/HTML/Element/optgroup" TargetMode="External"/><Relationship Id="rId5" Type="http://schemas.openxmlformats.org/officeDocument/2006/relationships/hyperlink" Target="https://developer.mozilla.org/zh-CN/docs/Web/HTML/Element/fieldset" TargetMode="External"/><Relationship Id="rId10" Type="http://schemas.openxmlformats.org/officeDocument/2006/relationships/hyperlink" Target="https://developer.mozilla.org/zh-CN/docs/Web/HTML/Element/select" TargetMode="External"/><Relationship Id="rId4" Type="http://schemas.openxmlformats.org/officeDocument/2006/relationships/hyperlink" Target="https://developer.mozilla.org/zh-CN/docs/Web/HTML/Element/option" TargetMode="External"/><Relationship Id="rId9" Type="http://schemas.openxmlformats.org/officeDocument/2006/relationships/hyperlink" Target="https://developer.mozilla.org/zh-CN/docs/Web/HTML/Element/legend" TargetMode="External"/><Relationship Id="rId14" Type="http://schemas.openxmlformats.org/officeDocument/2006/relationships/hyperlink" Target="https://developer.mozilla.org/zh-CN/docs/Web/HTML/Element/textarea"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developer.mozilla.org/zh-CN/docs/Web/HTML/Element/content" TargetMode="External"/><Relationship Id="rId3" Type="http://schemas.openxmlformats.org/officeDocument/2006/relationships/hyperlink" Target="https://developer.mozilla.org/zh-CN/docs/Web/HTML/Element/applet" TargetMode="External"/><Relationship Id="rId7" Type="http://schemas.openxmlformats.org/officeDocument/2006/relationships/hyperlink" Target="https://developer.mozilla.org/zh-CN/docs/Web/HTML/Element/center" TargetMode="External"/><Relationship Id="rId12" Type="http://schemas.openxmlformats.org/officeDocument/2006/relationships/hyperlink" Target="https://developer.mozilla.org/zh-CN/docs/Web/HTML/Element/frameset" TargetMode="External"/><Relationship Id="rId2" Type="http://schemas.openxmlformats.org/officeDocument/2006/relationships/hyperlink" Target="https://developer.mozilla.org/zh-CN/docs/Web/HTML/Element/acronym"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blink" TargetMode="External"/><Relationship Id="rId11" Type="http://schemas.openxmlformats.org/officeDocument/2006/relationships/hyperlink" Target="https://developer.mozilla.org/zh-CN/docs/Web/HTML/Element/frame" TargetMode="External"/><Relationship Id="rId5" Type="http://schemas.openxmlformats.org/officeDocument/2006/relationships/hyperlink" Target="https://developer.mozilla.org/zh-CN/docs/Web/HTML/Element/big" TargetMode="External"/><Relationship Id="rId10" Type="http://schemas.openxmlformats.org/officeDocument/2006/relationships/hyperlink" Target="https://developer.mozilla.org/zh-CN/docs/Web/HTML/Element/font" TargetMode="External"/><Relationship Id="rId4" Type="http://schemas.openxmlformats.org/officeDocument/2006/relationships/hyperlink" Target="https://developer.mozilla.org/zh-CN/docs/Web/HTML/Element/basefont" TargetMode="External"/><Relationship Id="rId9" Type="http://schemas.openxmlformats.org/officeDocument/2006/relationships/hyperlink" Target="https://developer.mozilla.org/zh-CN/docs/Web/HTML/Element/dir"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developer.mozilla.org/zh-CN/docs/Web/HTML/Element/spacer" TargetMode="External"/><Relationship Id="rId3" Type="http://schemas.openxmlformats.org/officeDocument/2006/relationships/hyperlink" Target="https://developer.mozilla.org/en-US/docs/Web/Guide/HTML/Forms" TargetMode="External"/><Relationship Id="rId7" Type="http://schemas.openxmlformats.org/officeDocument/2006/relationships/hyperlink" Target="https://developer.mozilla.org/zh-CN/docs/Web/HTML/Element/plaintext" TargetMode="External"/><Relationship Id="rId2" Type="http://schemas.openxmlformats.org/officeDocument/2006/relationships/hyperlink" Target="https://developer.mozilla.org/zh-CN/docs/Web/HTML/Element/keyge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noembed" TargetMode="External"/><Relationship Id="rId11" Type="http://schemas.openxmlformats.org/officeDocument/2006/relationships/hyperlink" Target="https://developer.mozilla.org/zh-CN/docs/Web/HTML/Element/xmp" TargetMode="External"/><Relationship Id="rId5" Type="http://schemas.openxmlformats.org/officeDocument/2006/relationships/hyperlink" Target="https://developer.mozilla.org/zh-CN/docs/Web/HTML/Element/marquee" TargetMode="External"/><Relationship Id="rId10" Type="http://schemas.openxmlformats.org/officeDocument/2006/relationships/hyperlink" Target="https://developer.mozilla.org/zh-CN/docs/Web/HTML/Element/tt" TargetMode="External"/><Relationship Id="rId4" Type="http://schemas.openxmlformats.org/officeDocument/2006/relationships/hyperlink" Target="https://developer.mozilla.org/zh-CN/docs/Web/HTML/Element/listing" TargetMode="External"/><Relationship Id="rId9" Type="http://schemas.openxmlformats.org/officeDocument/2006/relationships/hyperlink" Target="https://developer.mozilla.org/zh-CN/docs/Web/HTML/Element/strike" TargetMode="External"/></Relationships>
</file>

<file path=ppt/slides/_rels/slide33.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3" Type="http://schemas.openxmlformats.org/officeDocument/2006/relationships/tags" Target="../tags/tag131.xml"/><Relationship Id="rId21" Type="http://schemas.openxmlformats.org/officeDocument/2006/relationships/slide" Target="slide3.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notesSlide" Target="../notesSlides/notesSlide13.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19" Type="http://schemas.openxmlformats.org/officeDocument/2006/relationships/slideLayout" Target="../slideLayouts/slideLayout7.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jsfiddle.net/chunchill/9n5qpqde/"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jsfiddle.net/chunchill/dk125u8z/"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jsfiddle.net/chunchill/owe7r4z7/"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3" Type="http://schemas.openxmlformats.org/officeDocument/2006/relationships/tags" Target="../tags/tag149.xml"/><Relationship Id="rId21" Type="http://schemas.openxmlformats.org/officeDocument/2006/relationships/slideLayout" Target="../slideLayouts/slideLayout7.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tags" Target="../tags/tag166.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slide" Target="slide3.xml"/><Relationship Id="rId10" Type="http://schemas.openxmlformats.org/officeDocument/2006/relationships/tags" Target="../tags/tag156.xml"/><Relationship Id="rId19" Type="http://schemas.openxmlformats.org/officeDocument/2006/relationships/tags" Target="../tags/tag165.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notesSlide" Target="../notesSlides/notesSlid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18" Type="http://schemas.openxmlformats.org/officeDocument/2006/relationships/tags" Target="../tags/tag184.xml"/><Relationship Id="rId3" Type="http://schemas.openxmlformats.org/officeDocument/2006/relationships/tags" Target="../tags/tag169.xml"/><Relationship Id="rId21" Type="http://schemas.openxmlformats.org/officeDocument/2006/relationships/slideLayout" Target="../slideLayouts/slideLayout7.xml"/><Relationship Id="rId7" Type="http://schemas.openxmlformats.org/officeDocument/2006/relationships/tags" Target="../tags/tag173.xml"/><Relationship Id="rId12" Type="http://schemas.openxmlformats.org/officeDocument/2006/relationships/tags" Target="../tags/tag178.xml"/><Relationship Id="rId17" Type="http://schemas.openxmlformats.org/officeDocument/2006/relationships/tags" Target="../tags/tag183.xml"/><Relationship Id="rId2" Type="http://schemas.openxmlformats.org/officeDocument/2006/relationships/tags" Target="../tags/tag168.xml"/><Relationship Id="rId16" Type="http://schemas.openxmlformats.org/officeDocument/2006/relationships/tags" Target="../tags/tag182.xml"/><Relationship Id="rId20" Type="http://schemas.openxmlformats.org/officeDocument/2006/relationships/tags" Target="../tags/tag186.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24" Type="http://schemas.openxmlformats.org/officeDocument/2006/relationships/slide" Target="slide45.xml"/><Relationship Id="rId5" Type="http://schemas.openxmlformats.org/officeDocument/2006/relationships/tags" Target="../tags/tag171.xml"/><Relationship Id="rId15" Type="http://schemas.openxmlformats.org/officeDocument/2006/relationships/tags" Target="../tags/tag181.xml"/><Relationship Id="rId23" Type="http://schemas.openxmlformats.org/officeDocument/2006/relationships/slide" Target="slide3.xml"/><Relationship Id="rId10" Type="http://schemas.openxmlformats.org/officeDocument/2006/relationships/tags" Target="../tags/tag176.xml"/><Relationship Id="rId19" Type="http://schemas.openxmlformats.org/officeDocument/2006/relationships/tags" Target="../tags/tag185.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tags" Target="../tags/tag180.xml"/><Relationship Id="rId22" Type="http://schemas.openxmlformats.org/officeDocument/2006/relationships/notesSlide" Target="../notesSlides/notesSlide15.xml"/></Relationships>
</file>

<file path=ppt/slides/_rels/slide51.xml.rels><?xml version="1.0" encoding="UTF-8" standalone="yes"?>
<Relationships xmlns="http://schemas.openxmlformats.org/package/2006/relationships"><Relationship Id="rId8" Type="http://schemas.openxmlformats.org/officeDocument/2006/relationships/hyperlink" Target="http://www.w3school.com.cn/tags/att_video_width.asp" TargetMode="External"/><Relationship Id="rId3" Type="http://schemas.openxmlformats.org/officeDocument/2006/relationships/hyperlink" Target="http://www.w3school.com.cn/tags/att_video_controls.asp" TargetMode="External"/><Relationship Id="rId7" Type="http://schemas.openxmlformats.org/officeDocument/2006/relationships/hyperlink" Target="http://www.w3school.com.cn/tags/att_video_src.asp" TargetMode="External"/><Relationship Id="rId2" Type="http://schemas.openxmlformats.org/officeDocument/2006/relationships/hyperlink" Target="http://www.w3school.com.cn/tags/att_vide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video_preload.asp" TargetMode="External"/><Relationship Id="rId5" Type="http://schemas.openxmlformats.org/officeDocument/2006/relationships/hyperlink" Target="http://www.w3school.com.cn/tags/att_video_loop.asp" TargetMode="External"/><Relationship Id="rId4" Type="http://schemas.openxmlformats.org/officeDocument/2006/relationships/hyperlink" Target="http://www.w3school.com.cn/tags/att_video_height.asp"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jsfiddle.net/chunchill/nv2p48p8/"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jsfiddle.net/chunchill/mge5yqqk/"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jsfiddle.net/chunchill/kf5kte8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w3school.com.cn/tags/att_audio_controls.asp" TargetMode="External"/><Relationship Id="rId2" Type="http://schemas.openxmlformats.org/officeDocument/2006/relationships/hyperlink" Target="http://www.w3school.com.cn/tags/att_audi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audio_src.asp" TargetMode="External"/><Relationship Id="rId5" Type="http://schemas.openxmlformats.org/officeDocument/2006/relationships/hyperlink" Target="http://www.w3school.com.cn/tags/att_audio_preload.asp" TargetMode="External"/><Relationship Id="rId4" Type="http://schemas.openxmlformats.org/officeDocument/2006/relationships/hyperlink" Target="http://www.w3school.com.cn/tags/att_audio_loop.asp"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jsfiddle.net/chunchill/sho8jvyy/"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tags" Target="../tags/tag204.xml"/><Relationship Id="rId3" Type="http://schemas.openxmlformats.org/officeDocument/2006/relationships/tags" Target="../tags/tag189.xml"/><Relationship Id="rId21" Type="http://schemas.openxmlformats.org/officeDocument/2006/relationships/slideLayout" Target="../slideLayouts/slideLayout7.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slide" Target="slide50.xml"/><Relationship Id="rId2" Type="http://schemas.openxmlformats.org/officeDocument/2006/relationships/tags" Target="../tags/tag188.xml"/><Relationship Id="rId16" Type="http://schemas.openxmlformats.org/officeDocument/2006/relationships/tags" Target="../tags/tag202.xml"/><Relationship Id="rId20" Type="http://schemas.openxmlformats.org/officeDocument/2006/relationships/tags" Target="../tags/tag206.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24" Type="http://schemas.openxmlformats.org/officeDocument/2006/relationships/slide" Target="slide45.xml"/><Relationship Id="rId5" Type="http://schemas.openxmlformats.org/officeDocument/2006/relationships/tags" Target="../tags/tag191.xml"/><Relationship Id="rId15" Type="http://schemas.openxmlformats.org/officeDocument/2006/relationships/tags" Target="../tags/tag201.xml"/><Relationship Id="rId23" Type="http://schemas.openxmlformats.org/officeDocument/2006/relationships/slide" Target="slide3.xml"/><Relationship Id="rId10" Type="http://schemas.openxmlformats.org/officeDocument/2006/relationships/tags" Target="../tags/tag196.xml"/><Relationship Id="rId19" Type="http://schemas.openxmlformats.org/officeDocument/2006/relationships/tags" Target="../tags/tag205.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 Id="rId2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tags" Target="../tags/tag67.xml"/><Relationship Id="rId3" Type="http://schemas.openxmlformats.org/officeDocument/2006/relationships/tags" Target="../tags/tag44.xml"/><Relationship Id="rId21" Type="http://schemas.openxmlformats.org/officeDocument/2006/relationships/tags" Target="../tags/tag62.xml"/><Relationship Id="rId34" Type="http://schemas.openxmlformats.org/officeDocument/2006/relationships/slideLayout" Target="../slideLayouts/slideLayout6.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tags" Target="../tags/tag66.xml"/><Relationship Id="rId33" Type="http://schemas.openxmlformats.org/officeDocument/2006/relationships/tags" Target="../tags/tag74.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29" Type="http://schemas.openxmlformats.org/officeDocument/2006/relationships/tags" Target="../tags/tag70.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32" Type="http://schemas.openxmlformats.org/officeDocument/2006/relationships/tags" Target="../tags/tag73.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28" Type="http://schemas.openxmlformats.org/officeDocument/2006/relationships/tags" Target="../tags/tag69.xml"/><Relationship Id="rId10" Type="http://schemas.openxmlformats.org/officeDocument/2006/relationships/tags" Target="../tags/tag51.xml"/><Relationship Id="rId19" Type="http://schemas.openxmlformats.org/officeDocument/2006/relationships/tags" Target="../tags/tag60.xml"/><Relationship Id="rId31" Type="http://schemas.openxmlformats.org/officeDocument/2006/relationships/tags" Target="../tags/tag72.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 Id="rId27" Type="http://schemas.openxmlformats.org/officeDocument/2006/relationships/tags" Target="../tags/tag68.xml"/><Relationship Id="rId30" Type="http://schemas.openxmlformats.org/officeDocument/2006/relationships/tags" Target="../tags/tag71.xml"/><Relationship Id="rId35"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jsfiddle.net/chunchill/es2c1vw2/"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jsfiddle.net/chunchill/078hwu0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tags" Target="../tags/tag224.xml"/><Relationship Id="rId3" Type="http://schemas.openxmlformats.org/officeDocument/2006/relationships/tags" Target="../tags/tag209.xml"/><Relationship Id="rId21" Type="http://schemas.openxmlformats.org/officeDocument/2006/relationships/slide" Target="slide3.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tags" Target="../tags/tag223.xml"/><Relationship Id="rId2" Type="http://schemas.openxmlformats.org/officeDocument/2006/relationships/tags" Target="../tags/tag208.xml"/><Relationship Id="rId16" Type="http://schemas.openxmlformats.org/officeDocument/2006/relationships/tags" Target="../tags/tag222.xml"/><Relationship Id="rId20" Type="http://schemas.openxmlformats.org/officeDocument/2006/relationships/notesSlide" Target="../notesSlides/notesSlide17.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tags" Target="../tags/tag217.xml"/><Relationship Id="rId24" Type="http://schemas.openxmlformats.org/officeDocument/2006/relationships/slide" Target="slide59.xml"/><Relationship Id="rId5" Type="http://schemas.openxmlformats.org/officeDocument/2006/relationships/tags" Target="../tags/tag211.xml"/><Relationship Id="rId15" Type="http://schemas.openxmlformats.org/officeDocument/2006/relationships/tags" Target="../tags/tag221.xml"/><Relationship Id="rId23" Type="http://schemas.openxmlformats.org/officeDocument/2006/relationships/slide" Target="slide50.xml"/><Relationship Id="rId10" Type="http://schemas.openxmlformats.org/officeDocument/2006/relationships/tags" Target="../tags/tag216.xml"/><Relationship Id="rId19" Type="http://schemas.openxmlformats.org/officeDocument/2006/relationships/slideLayout" Target="../slideLayouts/slideLayout7.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tags" Target="../tags/tag220.xml"/><Relationship Id="rId22" Type="http://schemas.openxmlformats.org/officeDocument/2006/relationships/slide" Target="slide4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w3school.com.cn/tiy/t.asp?f=html5_s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hyperlink" Target="https://www.webrtc-experiment.com/RecordRTC/" TargetMode="External"/><Relationship Id="rId2" Type="http://schemas.openxmlformats.org/officeDocument/2006/relationships/hyperlink" Target="https://www.webrtc-experiment.com/" TargetMode="External"/><Relationship Id="rId1" Type="http://schemas.openxmlformats.org/officeDocument/2006/relationships/slideLayout" Target="../slideLayouts/slideLayout2.xml"/><Relationship Id="rId4" Type="http://schemas.openxmlformats.org/officeDocument/2006/relationships/hyperlink" Target="http://jsfiddle.net/artwl/QKPSt/?utm_source=website&amp;utm_medium=embed&amp;utm_campaign=QKPSt"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tags" Target="../tags/tag237.xml"/><Relationship Id="rId18" Type="http://schemas.openxmlformats.org/officeDocument/2006/relationships/tags" Target="../tags/tag242.xml"/><Relationship Id="rId3" Type="http://schemas.openxmlformats.org/officeDocument/2006/relationships/tags" Target="../tags/tag227.xml"/><Relationship Id="rId21" Type="http://schemas.openxmlformats.org/officeDocument/2006/relationships/slide" Target="slide3.xml"/><Relationship Id="rId7" Type="http://schemas.openxmlformats.org/officeDocument/2006/relationships/tags" Target="../tags/tag231.xml"/><Relationship Id="rId12" Type="http://schemas.openxmlformats.org/officeDocument/2006/relationships/tags" Target="../tags/tag236.xml"/><Relationship Id="rId17" Type="http://schemas.openxmlformats.org/officeDocument/2006/relationships/tags" Target="../tags/tag241.xml"/><Relationship Id="rId2" Type="http://schemas.openxmlformats.org/officeDocument/2006/relationships/tags" Target="../tags/tag226.xml"/><Relationship Id="rId16" Type="http://schemas.openxmlformats.org/officeDocument/2006/relationships/tags" Target="../tags/tag240.xml"/><Relationship Id="rId20" Type="http://schemas.openxmlformats.org/officeDocument/2006/relationships/notesSlide" Target="../notesSlides/notesSlide18.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tags" Target="../tags/tag235.xml"/><Relationship Id="rId24" Type="http://schemas.openxmlformats.org/officeDocument/2006/relationships/slide" Target="slide59.xml"/><Relationship Id="rId5" Type="http://schemas.openxmlformats.org/officeDocument/2006/relationships/tags" Target="../tags/tag229.xml"/><Relationship Id="rId15" Type="http://schemas.openxmlformats.org/officeDocument/2006/relationships/tags" Target="../tags/tag239.xml"/><Relationship Id="rId23" Type="http://schemas.openxmlformats.org/officeDocument/2006/relationships/slide" Target="slide50.xml"/><Relationship Id="rId10" Type="http://schemas.openxmlformats.org/officeDocument/2006/relationships/tags" Target="../tags/tag234.xml"/><Relationship Id="rId19" Type="http://schemas.openxmlformats.org/officeDocument/2006/relationships/slideLayout" Target="../slideLayouts/slideLayout7.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tags" Target="../tags/tag238.xml"/><Relationship Id="rId22" Type="http://schemas.openxmlformats.org/officeDocument/2006/relationships/slide" Target="slide45.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jsfiddle.net/chunchill/00dh8wzr/"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jsfiddle.net/chunchill/gw6nrqg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jsfiddle.net/chunchill/7tyxwcmj/"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developer.mozilla.org/en-US/docs/Web/Guide/HTML/HTML5" TargetMode="External"/><Relationship Id="rId7" Type="http://schemas.openxmlformats.org/officeDocument/2006/relationships/hyperlink" Target="http://html5up.ne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runoob.com/html/html5-intro.html" TargetMode="External"/><Relationship Id="rId5" Type="http://schemas.openxmlformats.org/officeDocument/2006/relationships/hyperlink" Target="http://html5demos.com/" TargetMode="External"/><Relationship Id="rId4" Type="http://schemas.openxmlformats.org/officeDocument/2006/relationships/hyperlink" Target="http://www.w3school.com.cn/index.html" TargetMode="External"/></Relationships>
</file>

<file path=ppt/slides/_rels/slide9.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slideLayout" Target="../slideLayouts/slideLayout6.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87956" y="3898589"/>
            <a:ext cx="4206749" cy="2570791"/>
          </a:xfrm>
          <a:prstGeom prst="rect">
            <a:avLst/>
          </a:prstGeom>
          <a:blipFill dpi="0" rotWithShape="1">
            <a:blip r:embed="rId4">
              <a:alphaModFix amt="0"/>
            </a:blip>
            <a:srcRect/>
            <a:tile tx="0" ty="0" sx="100000" sy="100000" flip="none" algn="tl"/>
          </a:blipFill>
        </p:spPr>
      </p:pic>
      <p:sp>
        <p:nvSpPr>
          <p:cNvPr id="2" name="标题 1"/>
          <p:cNvSpPr>
            <a:spLocks noGrp="1"/>
          </p:cNvSpPr>
          <p:nvPr>
            <p:ph type="title"/>
          </p:nvPr>
        </p:nvSpPr>
        <p:spPr/>
        <p:txBody>
          <a:bodyPr/>
          <a:lstStyle/>
          <a:p>
            <a:r>
              <a:rPr lang="en-US" dirty="0" smtClean="0">
                <a:solidFill>
                  <a:srgbClr val="1A1D1F"/>
                </a:solidFill>
              </a:rPr>
              <a:t>HTML5</a:t>
            </a:r>
            <a:r>
              <a:rPr lang="zh-CN" altLang="en-US" dirty="0" smtClean="0">
                <a:solidFill>
                  <a:srgbClr val="1A1D1F"/>
                </a:solidFill>
              </a:rPr>
              <a:t>基础教程</a:t>
            </a:r>
            <a:endParaRPr lang="en-US" dirty="0">
              <a:solidFill>
                <a:srgbClr val="1A1D1F"/>
              </a:solidFill>
            </a:endParaRPr>
          </a:p>
        </p:txBody>
      </p:sp>
      <p:sp>
        <p:nvSpPr>
          <p:cNvPr id="3" name="副标题 2"/>
          <p:cNvSpPr>
            <a:spLocks noGrp="1"/>
          </p:cNvSpPr>
          <p:nvPr>
            <p:ph type="subTitle" idx="1"/>
          </p:nvPr>
        </p:nvSpPr>
        <p:spPr/>
        <p:txBody>
          <a:bodyPr/>
          <a:lstStyle/>
          <a:p>
            <a:r>
              <a:rPr lang="en-US" dirty="0" smtClean="0">
                <a:solidFill>
                  <a:srgbClr val="097FC8"/>
                </a:solidFill>
              </a:rPr>
              <a:t>WEB</a:t>
            </a:r>
            <a:r>
              <a:rPr lang="zh-CN" altLang="en-US" dirty="0" smtClean="0">
                <a:solidFill>
                  <a:srgbClr val="097FC8"/>
                </a:solidFill>
              </a:rPr>
              <a:t>开发教程系列</a:t>
            </a:r>
            <a:endParaRPr lang="en-US" dirty="0">
              <a:solidFill>
                <a:srgbClr val="097FC8"/>
              </a:solidFill>
            </a:endParaRPr>
          </a:p>
        </p:txBody>
      </p:sp>
    </p:spTree>
    <p:extLst>
      <p:ext uri="{BB962C8B-B14F-4D97-AF65-F5344CB8AC3E}">
        <p14:creationId xmlns:p14="http://schemas.microsoft.com/office/powerpoint/2010/main" xmlns="" val="2582074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639220"/>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49952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267745"/>
            <a:ext cx="5108575"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符合需求解决现实问题</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1809083"/>
            <a:ext cx="6837394" cy="1971675"/>
          </a:xfrm>
          <a:prstGeom prst="rect">
            <a:avLst/>
          </a:prstGeom>
          <a:solidFill>
            <a:schemeClr val="bg1"/>
          </a:solidFill>
          <a:ln>
            <a:solidFill>
              <a:srgbClr val="00B0F0"/>
            </a:solidFill>
          </a:ln>
        </p:spPr>
        <p:txBody>
          <a:bodyPr lIns="0" tIns="0" rIns="0" bIns="0">
            <a:normAutofit fontScale="77500" lnSpcReduction="20000"/>
          </a:bodyPr>
          <a:lstStyle/>
          <a:p>
            <a:pPr>
              <a:lnSpc>
                <a:spcPct val="120000"/>
              </a:lnSpc>
              <a:defRPr/>
            </a:pPr>
            <a:r>
              <a:rPr lang="zh-CN" altLang="en-US" sz="1600" dirty="0" smtClean="0">
                <a:solidFill>
                  <a:srgbClr val="087AC0"/>
                </a:solidFill>
                <a:ea typeface="微软雅黑" panose="020B0503020204020204" pitchFamily="34" charset="-122"/>
              </a:rPr>
              <a:t>以前版本给多个元素增加超链接</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rPr>
              <a:t>段落</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&lt;a/&gt;&lt;/h2&gt;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&lt;a/&gt;&lt;/p&gt;</a:t>
            </a:r>
          </a:p>
          <a:p>
            <a:pPr>
              <a:lnSpc>
                <a:spcPct val="120000"/>
              </a:lnSpc>
              <a:defRPr/>
            </a:pPr>
            <a:r>
              <a:rPr lang="en-US" altLang="zh-CN" sz="1600" dirty="0" smtClean="0">
                <a:solidFill>
                  <a:srgbClr val="087AC0"/>
                </a:solidFill>
                <a:ea typeface="微软雅黑" panose="020B0503020204020204" pitchFamily="34" charset="-122"/>
              </a:rPr>
              <a:t>HTML5</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 </a:t>
            </a:r>
            <a:r>
              <a:rPr lang="en-US" altLang="zh-CN" sz="1600" dirty="0" err="1">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a/&gt;</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
        <p:nvSpPr>
          <p:cNvPr id="10" name="MH_Other_3"/>
          <p:cNvSpPr/>
          <p:nvPr>
            <p:custDataLst>
              <p:tags r:id="rId7"/>
            </p:custDataLst>
          </p:nvPr>
        </p:nvSpPr>
        <p:spPr>
          <a:xfrm>
            <a:off x="1367074" y="4229881"/>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1" name="MH_Other_4"/>
          <p:cNvSpPr/>
          <p:nvPr>
            <p:custDataLst>
              <p:tags r:id="rId8"/>
            </p:custDataLst>
          </p:nvPr>
        </p:nvSpPr>
        <p:spPr>
          <a:xfrm>
            <a:off x="1232137" y="409018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81" name="MH_SubTitle_2"/>
          <p:cNvSpPr txBox="1">
            <a:spLocks noChangeArrowheads="1"/>
          </p:cNvSpPr>
          <p:nvPr>
            <p:custDataLst>
              <p:tags r:id="rId9"/>
            </p:custDataLst>
          </p:nvPr>
        </p:nvSpPr>
        <p:spPr bwMode="auto">
          <a:xfrm>
            <a:off x="2391012" y="3859994"/>
            <a:ext cx="5108575"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新增语义元素</a:t>
            </a:r>
            <a:endParaRPr lang="zh-CN" altLang="en-US" sz="2000" b="1" dirty="0">
              <a:solidFill>
                <a:srgbClr val="2A323E"/>
              </a:solidFill>
              <a:ea typeface="微软雅黑" panose="020B0503020204020204" pitchFamily="34" charset="-122"/>
            </a:endParaRPr>
          </a:p>
        </p:txBody>
      </p:sp>
      <p:sp>
        <p:nvSpPr>
          <p:cNvPr id="20" name="MH_Other_5"/>
          <p:cNvSpPr>
            <a:spLocks/>
          </p:cNvSpPr>
          <p:nvPr>
            <p:custDataLst>
              <p:tags r:id="rId10"/>
            </p:custDataLst>
          </p:nvPr>
        </p:nvSpPr>
        <p:spPr bwMode="auto">
          <a:xfrm>
            <a:off x="1514712" y="1809083"/>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11"/>
            </p:custDataLst>
          </p:nvPr>
        </p:nvSpPr>
        <p:spPr bwMode="auto">
          <a:xfrm>
            <a:off x="1532175" y="439815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Text_1"/>
          <p:cNvSpPr txBox="1"/>
          <p:nvPr>
            <p:custDataLst>
              <p:tags r:id="rId12"/>
            </p:custDataLst>
          </p:nvPr>
        </p:nvSpPr>
        <p:spPr>
          <a:xfrm>
            <a:off x="2391012" y="4416707"/>
            <a:ext cx="6837394" cy="1971675"/>
          </a:xfrm>
          <a:prstGeom prst="rect">
            <a:avLst/>
          </a:prstGeom>
          <a:solidFill>
            <a:schemeClr val="bg1"/>
          </a:solidFill>
          <a:ln>
            <a:solidFill>
              <a:srgbClr val="00B0F0"/>
            </a:solidFill>
          </a:ln>
        </p:spPr>
        <p:txBody>
          <a:bodyPr lIns="0" tIns="0" rIns="0" bIns="0">
            <a:normAutofit/>
          </a:bodyPr>
          <a:lstStyle/>
          <a:p>
            <a:pPr>
              <a:lnSpc>
                <a:spcPct val="120000"/>
              </a:lnSpc>
              <a:defRPr/>
            </a:pPr>
            <a:r>
              <a:rPr lang="zh-CN" altLang="en-US" sz="1600" dirty="0" smtClean="0">
                <a:solidFill>
                  <a:srgbClr val="087AC0"/>
                </a:solidFill>
                <a:ea typeface="微软雅黑" panose="020B0503020204020204" pitchFamily="34" charset="-122"/>
              </a:rPr>
              <a:t>在</a:t>
            </a: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中使用新元素来替换原来的</a:t>
            </a:r>
            <a:r>
              <a:rPr lang="en-US" altLang="zh-CN" sz="1600" dirty="0" smtClean="0">
                <a:solidFill>
                  <a:srgbClr val="087AC0"/>
                </a:solidFill>
                <a:ea typeface="微软雅黑" panose="020B0503020204020204" pitchFamily="34" charset="-122"/>
              </a:rPr>
              <a:t>DIV+CSS</a:t>
            </a:r>
            <a:r>
              <a:rPr lang="zh-CN" altLang="en-US" sz="1600" dirty="0" smtClean="0">
                <a:solidFill>
                  <a:srgbClr val="087AC0"/>
                </a:solidFill>
                <a:ea typeface="微软雅黑" panose="020B0503020204020204" pitchFamily="34" charset="-122"/>
              </a:rPr>
              <a:t>中的一些常用</a:t>
            </a:r>
            <a:r>
              <a:rPr lang="en-US" altLang="zh-CN" sz="1600" dirty="0" smtClean="0">
                <a:solidFill>
                  <a:srgbClr val="087AC0"/>
                </a:solidFill>
                <a:ea typeface="微软雅黑" panose="020B0503020204020204" pitchFamily="34" charset="-122"/>
              </a:rPr>
              <a:t>DIV</a:t>
            </a:r>
            <a:r>
              <a:rPr lang="zh-CN" altLang="en-US" sz="1600" dirty="0" smtClean="0">
                <a:solidFill>
                  <a:srgbClr val="087AC0"/>
                </a:solidFill>
                <a:ea typeface="微软雅黑" panose="020B0503020204020204" pitchFamily="34" charset="-122"/>
              </a:rPr>
              <a:t>布局</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&lt;header&gt;&lt;/header&gt;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&lt;footer&gt;&lt;/footer&gt;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xmlns="" val="2896170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平稳退化</a:t>
            </a:r>
            <a:endParaRPr lang="zh-CN" altLang="en-US" sz="2000" b="1" dirty="0">
              <a:solidFill>
                <a:srgbClr val="57C0EF"/>
              </a:solidFill>
              <a:ea typeface="微软雅黑" panose="020B0503020204020204" pitchFamily="34" charset="-122"/>
            </a:endParaRPr>
          </a:p>
        </p:txBody>
      </p:sp>
      <p:sp>
        <p:nvSpPr>
          <p:cNvPr id="20" name="MH_Other_5"/>
          <p:cNvSpPr>
            <a:spLocks/>
          </p:cNvSpPr>
          <p:nvPr>
            <p:custDataLst>
              <p:tags r:id="rId6"/>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 name="矩形 1"/>
          <p:cNvSpPr/>
          <p:nvPr/>
        </p:nvSpPr>
        <p:spPr>
          <a:xfrm>
            <a:off x="2391012" y="2048239"/>
            <a:ext cx="5320687" cy="1181862"/>
          </a:xfrm>
          <a:prstGeom prst="rect">
            <a:avLst/>
          </a:prstGeom>
          <a:solidFill>
            <a:schemeClr val="bg1"/>
          </a:solidFill>
          <a:ln>
            <a:solidFill>
              <a:srgbClr val="00B0F0"/>
            </a:solidFill>
          </a:ln>
        </p:spPr>
        <p:txBody>
          <a:bodyPr wrap="none">
            <a:spAutoFit/>
          </a:bodyPr>
          <a:lstStyle/>
          <a:p>
            <a:pPr>
              <a:lnSpc>
                <a:spcPct val="120000"/>
              </a:lnSpc>
              <a:defRPr/>
            </a:pPr>
            <a:r>
              <a:rPr lang="zh-CN" altLang="en-US" sz="1500" dirty="0">
                <a:solidFill>
                  <a:srgbClr val="087AC0"/>
                </a:solidFill>
                <a:ea typeface="微软雅黑" panose="020B0503020204020204" pitchFamily="34" charset="-122"/>
              </a:rPr>
              <a:t>在</a:t>
            </a:r>
            <a:r>
              <a:rPr lang="en-US" altLang="zh-CN" sz="1500" dirty="0">
                <a:solidFill>
                  <a:srgbClr val="087AC0"/>
                </a:solidFill>
                <a:ea typeface="微软雅黑" panose="020B0503020204020204" pitchFamily="34" charset="-122"/>
              </a:rPr>
              <a:t>HTML5</a:t>
            </a:r>
            <a:r>
              <a:rPr lang="zh-CN" altLang="en-US" sz="1500" dirty="0">
                <a:solidFill>
                  <a:srgbClr val="087AC0"/>
                </a:solidFill>
                <a:ea typeface="微软雅黑" panose="020B0503020204020204" pitchFamily="34" charset="-122"/>
              </a:rPr>
              <a:t>中遵循平稳退化的例子就是使用</a:t>
            </a:r>
            <a:r>
              <a:rPr lang="en-US" altLang="zh-CN" sz="1500" dirty="0">
                <a:solidFill>
                  <a:srgbClr val="087AC0"/>
                </a:solidFill>
                <a:ea typeface="微软雅黑" panose="020B0503020204020204" pitchFamily="34" charset="-122"/>
              </a:rPr>
              <a:t>type</a:t>
            </a:r>
            <a:r>
              <a:rPr lang="zh-CN" altLang="en-US" sz="1500" dirty="0">
                <a:solidFill>
                  <a:srgbClr val="087AC0"/>
                </a:solidFill>
                <a:ea typeface="微软雅黑" panose="020B0503020204020204" pitchFamily="34" charset="-122"/>
              </a:rPr>
              <a:t>属性增强表单</a:t>
            </a:r>
            <a:r>
              <a:rPr lang="zh-CN" altLang="en-US" sz="1500" dirty="0" smtClean="0">
                <a:solidFill>
                  <a:srgbClr val="087AC0"/>
                </a:solidFill>
                <a:ea typeface="微软雅黑" panose="020B0503020204020204" pitchFamily="34" charset="-122"/>
              </a:rPr>
              <a:t>。</a:t>
            </a:r>
            <a:endParaRPr lang="en-US" altLang="zh-CN" sz="1500" dirty="0" smtClean="0">
              <a:solidFill>
                <a:srgbClr val="087AC0"/>
              </a:solidFill>
              <a:ea typeface="微软雅黑" panose="020B0503020204020204" pitchFamily="34" charset="-122"/>
            </a:endParaRPr>
          </a:p>
          <a:p>
            <a:pPr>
              <a:lnSpc>
                <a:spcPct val="120000"/>
              </a:lnSpc>
              <a:defRPr/>
            </a:pP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&lt;input type=“foo”/&gt;</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现有的浏览器不理解这个</a:t>
            </a: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input</a:t>
            </a: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元素的时候浏览器会把它看成</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&lt;input type</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=“text”/&gt;</a:t>
            </a: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pic>
        <p:nvPicPr>
          <p:cNvPr id="8" name="图片 7" descr="72.jpg"/>
          <p:cNvPicPr>
            <a:picLocks noChangeAspect="1"/>
          </p:cNvPicPr>
          <p:nvPr/>
        </p:nvPicPr>
        <p:blipFill>
          <a:blip r:embed="rId8"/>
          <a:stretch>
            <a:fillRect/>
          </a:stretch>
        </p:blipFill>
        <p:spPr>
          <a:xfrm>
            <a:off x="8956134" y="3488960"/>
            <a:ext cx="3235866" cy="3171149"/>
          </a:xfrm>
          <a:prstGeom prst="rect">
            <a:avLst/>
          </a:prstGeom>
        </p:spPr>
      </p:pic>
    </p:spTree>
    <p:custDataLst>
      <p:tags r:id="rId1"/>
    </p:custDataLst>
    <p:extLst>
      <p:ext uri="{BB962C8B-B14F-4D97-AF65-F5344CB8AC3E}">
        <p14:creationId xmlns:p14="http://schemas.microsoft.com/office/powerpoint/2010/main" xmlns="" val="344967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a:t>
            </a:r>
            <a:r>
              <a:rPr lang="zh-CN" altLang="en-US" dirty="0" smtClean="0"/>
              <a:t>语法变化</a:t>
            </a:r>
            <a:endParaRPr lang="en-US" dirty="0"/>
          </a:p>
        </p:txBody>
      </p:sp>
      <p:sp>
        <p:nvSpPr>
          <p:cNvPr id="3" name="内容占位符 2"/>
          <p:cNvSpPr>
            <a:spLocks noGrp="1"/>
          </p:cNvSpPr>
          <p:nvPr>
            <p:ph idx="1"/>
          </p:nvPr>
        </p:nvSpPr>
        <p:spPr/>
        <p:txBody>
          <a:bodyPr/>
          <a:lstStyle/>
          <a:p>
            <a:r>
              <a:rPr lang="zh-CN" altLang="en-US" dirty="0" smtClean="0"/>
              <a:t>标签不区分大小写</a:t>
            </a:r>
            <a:endParaRPr lang="en-US" altLang="zh-CN" dirty="0" smtClean="0"/>
          </a:p>
          <a:p>
            <a:r>
              <a:rPr lang="zh-CN" altLang="en-US" dirty="0" smtClean="0"/>
              <a:t>元素可以省略结束标签</a:t>
            </a:r>
            <a:endParaRPr lang="en-US" altLang="zh-CN" dirty="0" smtClean="0"/>
          </a:p>
          <a:p>
            <a:r>
              <a:rPr lang="zh-CN" altLang="en-US" dirty="0" smtClean="0"/>
              <a:t>允许省略属性的属性值</a:t>
            </a:r>
            <a:r>
              <a:rPr lang="en-US" altLang="zh-CN" dirty="0" smtClean="0"/>
              <a:t>(demo)</a:t>
            </a:r>
            <a:endParaRPr lang="en-US" dirty="0"/>
          </a:p>
        </p:txBody>
      </p:sp>
      <p:pic>
        <p:nvPicPr>
          <p:cNvPr id="4" name="图片 3"/>
          <p:cNvPicPr>
            <a:picLocks noChangeAspect="1"/>
          </p:cNvPicPr>
          <p:nvPr/>
        </p:nvPicPr>
        <p:blipFill>
          <a:blip r:embed="rId2"/>
          <a:stretch>
            <a:fillRect/>
          </a:stretch>
        </p:blipFill>
        <p:spPr>
          <a:xfrm>
            <a:off x="793651" y="3777425"/>
            <a:ext cx="6483575" cy="1424818"/>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xmlns="" val="2558590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 </a:t>
            </a:r>
            <a:r>
              <a:rPr lang="zh-CN" altLang="en-US" dirty="0" smtClean="0"/>
              <a:t>基本结构</a:t>
            </a:r>
            <a:endParaRPr lang="en-US" dirty="0"/>
          </a:p>
        </p:txBody>
      </p:sp>
      <p:sp>
        <p:nvSpPr>
          <p:cNvPr id="6" name="内容占位符 5"/>
          <p:cNvSpPr>
            <a:spLocks noGrp="1"/>
          </p:cNvSpPr>
          <p:nvPr>
            <p:ph idx="1"/>
          </p:nvPr>
        </p:nvSpPr>
        <p:spPr/>
        <p:txBody>
          <a:bodyPr/>
          <a:lstStyle/>
          <a:p>
            <a:r>
              <a:rPr lang="en-US" dirty="0" smtClean="0"/>
              <a:t>HTML</a:t>
            </a:r>
            <a:r>
              <a:rPr lang="zh-CN" altLang="en-US" dirty="0" smtClean="0"/>
              <a:t>文档主体格式</a:t>
            </a:r>
            <a:endParaRPr lang="en-US" dirty="0"/>
          </a:p>
        </p:txBody>
      </p:sp>
      <p:pic>
        <p:nvPicPr>
          <p:cNvPr id="7" name="图片 6"/>
          <p:cNvPicPr>
            <a:picLocks noChangeAspect="1"/>
          </p:cNvPicPr>
          <p:nvPr/>
        </p:nvPicPr>
        <p:blipFill>
          <a:blip r:embed="rId3"/>
          <a:stretch>
            <a:fillRect/>
          </a:stretch>
        </p:blipFill>
        <p:spPr>
          <a:xfrm>
            <a:off x="1002249" y="1833859"/>
            <a:ext cx="4441948" cy="3519288"/>
          </a:xfrm>
          <a:prstGeom prst="rect">
            <a:avLst/>
          </a:prstGeom>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xmlns="" val="317602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推荐的开发工具</a:t>
            </a:r>
            <a:endParaRPr lang="en-US" dirty="0"/>
          </a:p>
        </p:txBody>
      </p:sp>
      <p:sp>
        <p:nvSpPr>
          <p:cNvPr id="3" name="内容占位符 2"/>
          <p:cNvSpPr>
            <a:spLocks noGrp="1"/>
          </p:cNvSpPr>
          <p:nvPr>
            <p:ph idx="1"/>
          </p:nvPr>
        </p:nvSpPr>
        <p:spPr>
          <a:xfrm>
            <a:off x="660399" y="1422401"/>
            <a:ext cx="10820401" cy="4720730"/>
          </a:xfrm>
        </p:spPr>
        <p:txBody>
          <a:bodyPr numCol="2">
            <a:normAutofit/>
          </a:bodyPr>
          <a:lstStyle/>
          <a:p>
            <a:r>
              <a:rPr lang="en-US" altLang="zh-CN" dirty="0" err="1" smtClean="0"/>
              <a:t>WebStorm</a:t>
            </a:r>
            <a:endParaRPr lang="en-US" altLang="zh-CN" dirty="0" smtClean="0"/>
          </a:p>
          <a:p>
            <a:r>
              <a:rPr lang="en-US" altLang="zh-CN" dirty="0" smtClean="0"/>
              <a:t>Atom</a:t>
            </a:r>
          </a:p>
          <a:p>
            <a:r>
              <a:rPr lang="en-US" altLang="zh-CN" dirty="0" smtClean="0"/>
              <a:t>Brackets</a:t>
            </a:r>
          </a:p>
          <a:p>
            <a:r>
              <a:rPr lang="en-US" altLang="zh-CN" dirty="0" smtClean="0"/>
              <a:t>Sublime Text</a:t>
            </a:r>
          </a:p>
          <a:p>
            <a:r>
              <a:rPr lang="en-US" altLang="zh-CN" dirty="0" smtClean="0"/>
              <a:t>Notepad++</a:t>
            </a:r>
          </a:p>
          <a:p>
            <a:r>
              <a:rPr lang="en-US" altLang="zh-CN" dirty="0" smtClean="0"/>
              <a:t>Visual Studio Code</a:t>
            </a:r>
          </a:p>
          <a:p>
            <a:r>
              <a:rPr lang="en-US" altLang="zh-CN" dirty="0" smtClean="0"/>
              <a:t>Dreamweaver</a:t>
            </a:r>
          </a:p>
          <a:p>
            <a:r>
              <a:rPr lang="en-US" altLang="zh-CN" dirty="0" smtClean="0"/>
              <a:t>Eclipse</a:t>
            </a:r>
          </a:p>
          <a:p>
            <a:r>
              <a:rPr lang="en-US" dirty="0" smtClean="0">
                <a:hlinkClick r:id="rId2"/>
              </a:rPr>
              <a:t>Js</a:t>
            </a:r>
            <a:r>
              <a:rPr lang="en-US" altLang="zh-CN" dirty="0" smtClean="0">
                <a:hlinkClick r:id="rId2"/>
              </a:rPr>
              <a:t>fiddle.net</a:t>
            </a:r>
            <a:r>
              <a:rPr lang="en-US" altLang="zh-CN" dirty="0" smtClean="0"/>
              <a:t>(</a:t>
            </a:r>
            <a:r>
              <a:rPr lang="zh-CN" altLang="en-US" dirty="0" smtClean="0"/>
              <a:t>在线编辑器</a:t>
            </a:r>
            <a:r>
              <a:rPr lang="en-US" altLang="zh-CN" dirty="0" smtClean="0"/>
              <a:t>)</a:t>
            </a:r>
          </a:p>
          <a:p>
            <a:r>
              <a:rPr lang="en-US" altLang="zh-CN" dirty="0" smtClean="0">
                <a:hlinkClick r:id="rId3"/>
              </a:rPr>
              <a:t>http://plnkr.co/</a:t>
            </a:r>
            <a:r>
              <a:rPr lang="en-US" altLang="zh-CN" dirty="0" smtClean="0"/>
              <a:t>(</a:t>
            </a:r>
            <a:r>
              <a:rPr lang="zh-CN" altLang="en-US" dirty="0" smtClean="0"/>
              <a:t>在线编辑器</a:t>
            </a:r>
            <a:r>
              <a:rPr lang="en-US" altLang="zh-CN" dirty="0" smtClean="0"/>
              <a:t>)</a:t>
            </a:r>
          </a:p>
          <a:p>
            <a:r>
              <a:rPr lang="en-US" altLang="zh-CN" dirty="0" smtClean="0">
                <a:hlinkClick r:id="rId4"/>
              </a:rPr>
              <a:t>http://jsdo.it/</a:t>
            </a:r>
            <a:r>
              <a:rPr lang="en-US" altLang="zh-CN" dirty="0" smtClean="0"/>
              <a:t>(</a:t>
            </a:r>
            <a:r>
              <a:rPr lang="zh-CN" altLang="en-US" dirty="0" smtClean="0"/>
              <a:t>在线编辑器</a:t>
            </a:r>
            <a:r>
              <a:rPr lang="en-US" altLang="zh-CN" dirty="0" smtClean="0"/>
              <a:t>)</a:t>
            </a:r>
          </a:p>
          <a:p>
            <a:r>
              <a:rPr lang="en-US" altLang="zh-CN" dirty="0" smtClean="0">
                <a:hlinkClick r:id="rId5"/>
              </a:rPr>
              <a:t>http://codepen.io/</a:t>
            </a:r>
            <a:r>
              <a:rPr lang="en-US" altLang="zh-CN" dirty="0" smtClean="0"/>
              <a:t>(</a:t>
            </a:r>
            <a:r>
              <a:rPr lang="zh-CN" altLang="en-US" dirty="0" smtClean="0"/>
              <a:t>在线编辑器</a:t>
            </a:r>
            <a:r>
              <a:rPr lang="en-US" altLang="zh-CN" dirty="0" smtClean="0"/>
              <a:t>)</a:t>
            </a:r>
          </a:p>
          <a:p>
            <a:r>
              <a:rPr lang="en-US" altLang="zh-CN" dirty="0" smtClean="0">
                <a:hlinkClick r:id="rId6"/>
              </a:rPr>
              <a:t>http://jsbin.com/</a:t>
            </a:r>
            <a:r>
              <a:rPr lang="en-US" altLang="zh-CN" dirty="0" smtClean="0"/>
              <a:t>(</a:t>
            </a:r>
            <a:r>
              <a:rPr lang="zh-CN" altLang="en-US" dirty="0" smtClean="0"/>
              <a:t>在线编辑器</a:t>
            </a:r>
            <a:r>
              <a:rPr lang="en-US" altLang="zh-CN" dirty="0" smtClean="0"/>
              <a:t>)</a:t>
            </a:r>
          </a:p>
          <a:p>
            <a:r>
              <a:rPr lang="en-US" dirty="0" smtClean="0">
                <a:hlinkClick r:id="rId7"/>
              </a:rPr>
              <a:t>http://runjs.cn/code</a:t>
            </a:r>
            <a:r>
              <a:rPr lang="en-US" altLang="zh-CN" dirty="0" smtClean="0"/>
              <a:t>(</a:t>
            </a:r>
            <a:r>
              <a:rPr lang="zh-CN" altLang="en-US" dirty="0" smtClean="0"/>
              <a:t>在线编辑器</a:t>
            </a:r>
            <a:r>
              <a:rPr lang="en-US" altLang="zh-CN" dirty="0" smtClean="0"/>
              <a:t>)</a:t>
            </a:r>
          </a:p>
          <a:p>
            <a:endParaRPr lang="en-US" dirty="0"/>
          </a:p>
        </p:txBody>
      </p:sp>
    </p:spTree>
    <p:extLst>
      <p:ext uri="{BB962C8B-B14F-4D97-AF65-F5344CB8AC3E}">
        <p14:creationId xmlns:p14="http://schemas.microsoft.com/office/powerpoint/2010/main" xmlns="" val="1491008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推荐的调试工具</a:t>
            </a:r>
            <a:endParaRPr lang="en-US" dirty="0"/>
          </a:p>
        </p:txBody>
      </p:sp>
      <p:sp>
        <p:nvSpPr>
          <p:cNvPr id="3" name="内容占位符 2"/>
          <p:cNvSpPr>
            <a:spLocks noGrp="1"/>
          </p:cNvSpPr>
          <p:nvPr>
            <p:ph idx="1"/>
          </p:nvPr>
        </p:nvSpPr>
        <p:spPr>
          <a:xfrm>
            <a:off x="660399" y="1422401"/>
            <a:ext cx="10820401" cy="4720730"/>
          </a:xfrm>
        </p:spPr>
        <p:txBody>
          <a:bodyPr numCol="2">
            <a:normAutofit/>
          </a:bodyPr>
          <a:lstStyle/>
          <a:p>
            <a:r>
              <a:rPr lang="en-US" altLang="zh-CN" dirty="0"/>
              <a:t>Firebug</a:t>
            </a:r>
          </a:p>
          <a:p>
            <a:endParaRPr lang="en-US" altLang="zh-CN" dirty="0" smtClean="0">
              <a:solidFill>
                <a:srgbClr val="FF0000"/>
              </a:solidFill>
            </a:endParaRPr>
          </a:p>
          <a:p>
            <a:r>
              <a:rPr lang="en-US" altLang="zh-CN" dirty="0" smtClean="0"/>
              <a:t>Chrome </a:t>
            </a:r>
            <a:r>
              <a:rPr lang="en-US" altLang="zh-CN" dirty="0"/>
              <a:t>Dev Tools</a:t>
            </a:r>
          </a:p>
          <a:p>
            <a:pPr marL="0" indent="0">
              <a:buNone/>
            </a:pPr>
            <a:endParaRPr lang="en-US" altLang="zh-CN" dirty="0" smtClean="0"/>
          </a:p>
          <a:p>
            <a:r>
              <a:rPr lang="en-US" altLang="zh-CN" dirty="0" smtClean="0"/>
              <a:t>IE Dev Tools</a:t>
            </a:r>
            <a:endParaRPr lang="en-US" altLang="zh-CN" dirty="0"/>
          </a:p>
          <a:p>
            <a:endParaRPr lang="en-US" u="sng" dirty="0"/>
          </a:p>
        </p:txBody>
      </p:sp>
    </p:spTree>
    <p:extLst>
      <p:ext uri="{BB962C8B-B14F-4D97-AF65-F5344CB8AC3E}">
        <p14:creationId xmlns:p14="http://schemas.microsoft.com/office/powerpoint/2010/main" xmlns="" val="1918732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之元素概览</a:t>
            </a:r>
            <a:endParaRPr lang="zh-CN" altLang="en-US" sz="2000" dirty="0">
              <a:solidFill>
                <a:schemeClr val="tx1"/>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3722792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基础元素</a:t>
            </a:r>
            <a:endParaRPr 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xmlns="" val="2271367820"/>
              </p:ext>
            </p:extLst>
          </p:nvPr>
        </p:nvGraphicFramePr>
        <p:xfrm>
          <a:off x="709550" y="1325721"/>
          <a:ext cx="10820400" cy="78867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smtClean="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a:effectLst/>
                          <a:hlinkClick r:id="rId3" tooltip="HTML &lt;html&gt; 元素(或者说 HTML 根元素)代表着一个 HTML 文档的根本(root)。 所有其他元素皆是此元素的后代。"/>
                        </a:rPr>
                        <a:t>&lt;html&gt;</a:t>
                      </a:r>
                      <a:endParaRPr lang="en-US" dirty="0">
                        <a:effectLst/>
                      </a:endParaRPr>
                    </a:p>
                  </a:txBody>
                  <a:tcPr marL="76200" marR="76200" marT="57150" marB="57150"/>
                </a:tc>
                <a:tc>
                  <a:txBody>
                    <a:bodyPr/>
                    <a:lstStyle/>
                    <a:p>
                      <a:pPr algn="l"/>
                      <a:r>
                        <a:rPr lang="en-US" dirty="0">
                          <a:effectLst/>
                        </a:rPr>
                        <a:t>HTML &lt;html&gt; </a:t>
                      </a:r>
                      <a:r>
                        <a:rPr lang="zh-CN" altLang="en-US" dirty="0">
                          <a:effectLst/>
                        </a:rPr>
                        <a:t>元素</a:t>
                      </a:r>
                      <a:r>
                        <a:rPr lang="en-US" altLang="zh-CN" dirty="0">
                          <a:effectLst/>
                        </a:rPr>
                        <a:t>(</a:t>
                      </a:r>
                      <a:r>
                        <a:rPr lang="zh-CN" altLang="en-US" dirty="0">
                          <a:effectLst/>
                        </a:rPr>
                        <a:t>或者说 </a:t>
                      </a:r>
                      <a:r>
                        <a:rPr lang="en-US" dirty="0">
                          <a:effectLst/>
                        </a:rPr>
                        <a:t>HTML </a:t>
                      </a:r>
                      <a:r>
                        <a:rPr lang="zh-CN" altLang="en-US" dirty="0">
                          <a:effectLst/>
                        </a:rPr>
                        <a:t>根元素</a:t>
                      </a:r>
                      <a:r>
                        <a:rPr lang="en-US" altLang="zh-CN" dirty="0">
                          <a:effectLst/>
                        </a:rPr>
                        <a:t>)</a:t>
                      </a:r>
                      <a:r>
                        <a:rPr lang="zh-CN" altLang="en-US" dirty="0">
                          <a:effectLst/>
                        </a:rPr>
                        <a:t>代表着一个 </a:t>
                      </a:r>
                      <a:r>
                        <a:rPr lang="en-US" dirty="0">
                          <a:effectLst/>
                        </a:rPr>
                        <a:t>HTML </a:t>
                      </a:r>
                      <a:r>
                        <a:rPr lang="zh-CN" altLang="en-US" dirty="0">
                          <a:effectLst/>
                        </a:rPr>
                        <a:t>文档的根本</a:t>
                      </a:r>
                      <a:r>
                        <a:rPr lang="en-US" altLang="zh-CN" dirty="0">
                          <a:effectLst/>
                        </a:rPr>
                        <a:t>(</a:t>
                      </a:r>
                      <a:r>
                        <a:rPr lang="en-US" dirty="0">
                          <a:effectLst/>
                        </a:rPr>
                        <a:t>root)。 </a:t>
                      </a:r>
                      <a:r>
                        <a:rPr lang="zh-CN" altLang="en-US" dirty="0">
                          <a:effectLst/>
                        </a:rPr>
                        <a:t>所有其他元素皆是此元素的后代。</a:t>
                      </a:r>
                    </a:p>
                  </a:txBody>
                  <a:tcPr marL="76200" marR="76200" marT="57150" marB="57150" anchor="ctr"/>
                </a:tc>
              </a:tr>
            </a:tbl>
          </a:graphicData>
        </a:graphic>
      </p:graphicFrame>
      <p:sp>
        <p:nvSpPr>
          <p:cNvPr id="4" name="矩形 3"/>
          <p:cNvSpPr/>
          <p:nvPr/>
        </p:nvSpPr>
        <p:spPr>
          <a:xfrm>
            <a:off x="709550" y="6046911"/>
            <a:ext cx="6816931" cy="369332"/>
          </a:xfrm>
          <a:prstGeom prst="rect">
            <a:avLst/>
          </a:prstGeom>
        </p:spPr>
        <p:txBody>
          <a:bodyPr wrap="none">
            <a:spAutoFit/>
          </a:bodyPr>
          <a:lstStyle/>
          <a:p>
            <a:r>
              <a:rPr lang="zh-CN" altLang="en-US" dirty="0" smtClean="0"/>
              <a:t>参考：</a:t>
            </a:r>
            <a:r>
              <a:rPr lang="en-US" dirty="0" smtClean="0">
                <a:hlinkClick r:id="rId4"/>
              </a:rPr>
              <a:t>https</a:t>
            </a:r>
            <a:r>
              <a:rPr lang="en-US" dirty="0">
                <a:hlinkClick r:id="rId4"/>
              </a:rPr>
              <a:t>://developer.mozilla.org/en-US/docs/Web/HTML/Element</a:t>
            </a:r>
            <a:endParaRPr lang="en-US" dirty="0"/>
          </a:p>
        </p:txBody>
      </p:sp>
    </p:spTree>
    <p:extLst>
      <p:ext uri="{BB962C8B-B14F-4D97-AF65-F5344CB8AC3E}">
        <p14:creationId xmlns:p14="http://schemas.microsoft.com/office/powerpoint/2010/main" xmlns="" val="3865180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a:t>
            </a:r>
            <a:r>
              <a:rPr lang="zh-CN" altLang="en-US" dirty="0" smtClean="0"/>
              <a:t>式例</a:t>
            </a:r>
            <a:endParaRPr lang="en-US" dirty="0"/>
          </a:p>
        </p:txBody>
      </p:sp>
      <p:sp>
        <p:nvSpPr>
          <p:cNvPr id="9" name="Content Placeholder 8"/>
          <p:cNvSpPr>
            <a:spLocks noGrp="1"/>
          </p:cNvSpPr>
          <p:nvPr>
            <p:ph idx="1"/>
          </p:nvPr>
        </p:nvSpPr>
        <p:spPr/>
        <p:txBody>
          <a:bodyPr/>
          <a:lstStyle/>
          <a:p>
            <a:r>
              <a:rPr lang="en-US" altLang="zh-CN" dirty="0" smtClean="0"/>
              <a:t>&lt;div&gt;</a:t>
            </a:r>
            <a:endParaRPr lang="en-US" altLang="zh-CN" b="0" dirty="0" smtClean="0"/>
          </a:p>
          <a:p>
            <a:pPr lvl="2"/>
            <a:r>
              <a:rPr lang="zh-CN" altLang="en-US" sz="1800" dirty="0"/>
              <a:t>表示一个块</a:t>
            </a:r>
            <a:r>
              <a:rPr lang="en-US" altLang="zh-CN" sz="1800" dirty="0" smtClean="0"/>
              <a:t>,</a:t>
            </a:r>
            <a:r>
              <a:rPr lang="zh-CN" altLang="en-US" sz="1800" dirty="0" smtClean="0"/>
              <a:t>它</a:t>
            </a:r>
            <a:r>
              <a:rPr lang="zh-CN" altLang="en-US" sz="1800" dirty="0"/>
              <a:t>的内容自动地开始一个新</a:t>
            </a:r>
            <a:r>
              <a:rPr lang="zh-CN" altLang="en-US" sz="1800" dirty="0" smtClean="0"/>
              <a:t>行</a:t>
            </a:r>
            <a:endParaRPr lang="en-US" altLang="zh-CN" sz="1800" dirty="0" smtClean="0"/>
          </a:p>
          <a:p>
            <a:pPr lvl="2"/>
            <a:r>
              <a:rPr lang="zh-CN" altLang="en-US" sz="1800" dirty="0" smtClean="0"/>
              <a:t>没有具体的语义，通常用来做页面布局</a:t>
            </a:r>
            <a:endParaRPr lang="en-US" altLang="zh-CN" sz="1800" dirty="0" smtClean="0"/>
          </a:p>
          <a:p>
            <a:pPr lvl="2"/>
            <a:r>
              <a:rPr lang="zh-CN" altLang="en-US" sz="1800" dirty="0" smtClean="0"/>
              <a:t>可以</a:t>
            </a:r>
            <a:r>
              <a:rPr lang="zh-CN" altLang="en-US" sz="1800" dirty="0"/>
              <a:t>通过</a:t>
            </a:r>
            <a:r>
              <a:rPr lang="en-US" altLang="zh-CN" sz="1800" dirty="0"/>
              <a:t>CSS</a:t>
            </a:r>
            <a:r>
              <a:rPr lang="zh-CN" altLang="en-US" sz="1800" dirty="0"/>
              <a:t>样式为其赋予不同的表现</a:t>
            </a:r>
            <a:endParaRPr lang="en-US" altLang="zh-CN" sz="1800" dirty="0"/>
          </a:p>
          <a:p>
            <a:endParaRPr lang="zh-CN" altLang="en-US" sz="1800" dirty="0">
              <a:solidFill>
                <a:schemeClr val="tx1"/>
              </a:solidFill>
              <a:latin typeface="+mn-lt"/>
            </a:endParaRPr>
          </a:p>
        </p:txBody>
      </p:sp>
    </p:spTree>
    <p:extLst>
      <p:ext uri="{BB962C8B-B14F-4D97-AF65-F5344CB8AC3E}">
        <p14:creationId xmlns:p14="http://schemas.microsoft.com/office/powerpoint/2010/main" xmlns="" val="1555315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标签式例</a:t>
            </a:r>
            <a:endParaRPr lang="en-US" dirty="0"/>
          </a:p>
        </p:txBody>
      </p:sp>
      <p:sp>
        <p:nvSpPr>
          <p:cNvPr id="9" name="Content Placeholder 8"/>
          <p:cNvSpPr>
            <a:spLocks noGrp="1"/>
          </p:cNvSpPr>
          <p:nvPr>
            <p:ph idx="1"/>
          </p:nvPr>
        </p:nvSpPr>
        <p:spPr/>
        <p:txBody>
          <a:bodyPr>
            <a:normAutofit/>
          </a:bodyPr>
          <a:lstStyle/>
          <a:p>
            <a:r>
              <a:rPr lang="en-US" altLang="zh-CN" dirty="0" smtClean="0"/>
              <a:t>&lt;dl&gt; </a:t>
            </a:r>
            <a:endParaRPr lang="en-US" altLang="zh-CN" b="0" dirty="0" smtClean="0"/>
          </a:p>
          <a:p>
            <a:pPr lvl="2"/>
            <a:r>
              <a:rPr lang="en-US" altLang="zh-CN" sz="1800" dirty="0" smtClean="0"/>
              <a:t>define list</a:t>
            </a:r>
            <a:endParaRPr lang="en-US" altLang="zh-CN" sz="1800" dirty="0" smtClean="0">
              <a:solidFill>
                <a:schemeClr val="tx1"/>
              </a:solidFill>
              <a:latin typeface="+mn-lt"/>
            </a:endParaRPr>
          </a:p>
          <a:p>
            <a:pPr lvl="2"/>
            <a:r>
              <a:rPr lang="zh-CN" altLang="en-US" sz="1800" dirty="0"/>
              <a:t>用于定义列表</a:t>
            </a:r>
            <a:endParaRPr lang="en-US" altLang="zh-CN" sz="1800" dirty="0"/>
          </a:p>
          <a:p>
            <a:pPr lvl="2"/>
            <a:endParaRPr lang="en-US" altLang="zh-CN" sz="1800" dirty="0">
              <a:solidFill>
                <a:schemeClr val="tx1"/>
              </a:solidFill>
              <a:latin typeface="+mn-lt"/>
            </a:endParaRPr>
          </a:p>
          <a:p>
            <a:r>
              <a:rPr lang="en-US" altLang="zh-CN" dirty="0" smtClean="0"/>
              <a:t>&lt;</a:t>
            </a:r>
            <a:r>
              <a:rPr lang="en-US" altLang="zh-CN" dirty="0" err="1" smtClean="0"/>
              <a:t>dt</a:t>
            </a:r>
            <a:r>
              <a:rPr lang="en-US" altLang="zh-CN" dirty="0" smtClean="0"/>
              <a:t>&gt; </a:t>
            </a:r>
            <a:endParaRPr lang="en-US" altLang="zh-CN" b="0" dirty="0" smtClean="0"/>
          </a:p>
          <a:p>
            <a:pPr lvl="2"/>
            <a:r>
              <a:rPr lang="en-US" altLang="zh-CN" sz="1800" dirty="0" smtClean="0"/>
              <a:t>define list title</a:t>
            </a:r>
          </a:p>
          <a:p>
            <a:pPr lvl="2"/>
            <a:r>
              <a:rPr lang="zh-CN" altLang="en-US" sz="1800" dirty="0" smtClean="0"/>
              <a:t>用于定义列表的标题</a:t>
            </a:r>
            <a:endParaRPr lang="en-US" altLang="zh-CN" sz="1800" dirty="0"/>
          </a:p>
          <a:p>
            <a:endParaRPr lang="en-US" altLang="zh-CN" sz="1800" dirty="0">
              <a:solidFill>
                <a:schemeClr val="tx1"/>
              </a:solidFill>
            </a:endParaRPr>
          </a:p>
          <a:p>
            <a:r>
              <a:rPr lang="en-US" altLang="zh-CN" dirty="0" smtClean="0"/>
              <a:t>&lt;</a:t>
            </a:r>
            <a:r>
              <a:rPr lang="en-US" altLang="zh-CN" dirty="0" err="1" smtClean="0"/>
              <a:t>dd</a:t>
            </a:r>
            <a:r>
              <a:rPr lang="en-US" altLang="zh-CN" dirty="0" smtClean="0"/>
              <a:t>&gt; define list define</a:t>
            </a:r>
            <a:endParaRPr lang="en-US" altLang="zh-CN" b="0" dirty="0"/>
          </a:p>
          <a:p>
            <a:pPr lvl="2"/>
            <a:r>
              <a:rPr lang="en-US" altLang="zh-CN" sz="1800" dirty="0" smtClean="0"/>
              <a:t>define list define</a:t>
            </a:r>
            <a:endParaRPr lang="en-US" altLang="zh-CN" sz="1800" dirty="0"/>
          </a:p>
          <a:p>
            <a:pPr lvl="2"/>
            <a:r>
              <a:rPr lang="zh-CN" altLang="en-US" sz="1800" dirty="0" smtClean="0"/>
              <a:t>用于定义列表的说明文字</a:t>
            </a:r>
            <a:endParaRPr lang="en-US" altLang="zh-CN" sz="1800" dirty="0"/>
          </a:p>
        </p:txBody>
      </p:sp>
    </p:spTree>
    <p:extLst>
      <p:ext uri="{BB962C8B-B14F-4D97-AF65-F5344CB8AC3E}">
        <p14:creationId xmlns:p14="http://schemas.microsoft.com/office/powerpoint/2010/main" xmlns="" val="347167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之概述</a:t>
            </a:r>
            <a:endParaRPr lang="zh-CN" altLang="en-US" sz="2000" dirty="0">
              <a:solidFill>
                <a:schemeClr val="tx1"/>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之元素概览</a:t>
            </a:r>
            <a:endParaRPr lang="zh-CN" altLang="en-US" sz="2000" dirty="0">
              <a:solidFill>
                <a:schemeClr val="tx1"/>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a:t>
            </a:r>
            <a:r>
              <a:rPr lang="en-US" altLang="zh-CN" sz="2000" smtClean="0">
                <a:solidFill>
                  <a:schemeClr val="tx1"/>
                </a:solidFill>
                <a:latin typeface="+mn-ea"/>
              </a:rPr>
              <a:t>Section &amp; </a:t>
            </a:r>
            <a:r>
              <a:rPr lang="zh-CN" altLang="en-US" sz="2000" smtClean="0">
                <a:solidFill>
                  <a:schemeClr val="tx1"/>
                </a:solidFill>
                <a:latin typeface="+mn-ea"/>
              </a:rPr>
              <a:t>外观布局概要</a:t>
            </a:r>
            <a:endParaRPr lang="zh-CN" altLang="en-US" sz="2000" dirty="0">
              <a:solidFill>
                <a:schemeClr val="tx1"/>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之表单</a:t>
            </a:r>
            <a:endParaRPr lang="zh-CN" altLang="en-US" sz="2000" dirty="0">
              <a:solidFill>
                <a:schemeClr val="tx1"/>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 </a:t>
            </a:r>
            <a:r>
              <a:rPr lang="zh-CN" altLang="en-US" sz="2000" smtClean="0">
                <a:solidFill>
                  <a:schemeClr val="tx1"/>
                </a:solidFill>
                <a:latin typeface="+mn-ea"/>
              </a:rPr>
              <a:t>之多媒体介绍</a:t>
            </a:r>
            <a:endParaRPr lang="zh-CN" altLang="en-US" sz="2000" dirty="0">
              <a:solidFill>
                <a:schemeClr val="tx1"/>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之绘图</a:t>
            </a:r>
            <a:endParaRPr lang="zh-CN" altLang="en-US" sz="2000" dirty="0">
              <a:solidFill>
                <a:schemeClr val="tx1"/>
              </a:solidFill>
              <a:latin typeface="+mn-ea"/>
            </a:endParaRPr>
          </a:p>
        </p:txBody>
      </p:sp>
      <p:sp>
        <p:nvSpPr>
          <p:cNvPr id="57" name="MH_Number_7">
            <a:hlinkClick r:id="rId21"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1"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dirty="0" smtClean="0">
                <a:solidFill>
                  <a:schemeClr val="tx1"/>
                </a:solidFill>
                <a:latin typeface="+mn-ea"/>
              </a:rPr>
              <a:t>HTML5</a:t>
            </a:r>
            <a:r>
              <a:rPr lang="zh-CN" altLang="en-US" sz="2000" dirty="0" smtClean="0">
                <a:solidFill>
                  <a:schemeClr val="tx1"/>
                </a:solidFill>
                <a:latin typeface="+mn-ea"/>
              </a:rPr>
              <a:t>之连通性之</a:t>
            </a:r>
            <a:r>
              <a:rPr lang="en-US" altLang="zh-CN" sz="2000" dirty="0" smtClean="0">
                <a:solidFill>
                  <a:schemeClr val="tx1"/>
                </a:solidFill>
                <a:latin typeface="+mn-ea"/>
              </a:rPr>
              <a:t>Web Sockets</a:t>
            </a:r>
            <a:r>
              <a:rPr lang="zh-CN" altLang="en-US" sz="2000" dirty="0" smtClean="0">
                <a:solidFill>
                  <a:schemeClr val="tx1"/>
                </a:solidFill>
                <a:latin typeface="+mn-ea"/>
              </a:rPr>
              <a:t>和 </a:t>
            </a:r>
            <a:r>
              <a:rPr lang="en-US" altLang="zh-CN" sz="2000" dirty="0" err="1" smtClean="0">
                <a:solidFill>
                  <a:schemeClr val="tx1"/>
                </a:solidFill>
                <a:latin typeface="+mn-ea"/>
              </a:rPr>
              <a:t>WebRTC</a:t>
            </a:r>
            <a:endParaRPr lang="zh-CN" altLang="en-US" sz="2000" dirty="0">
              <a:solidFill>
                <a:schemeClr val="tx1"/>
              </a:solidFill>
              <a:latin typeface="+mn-ea"/>
            </a:endParaRPr>
          </a:p>
        </p:txBody>
      </p:sp>
      <p:sp>
        <p:nvSpPr>
          <p:cNvPr id="60" name="MH_Number_8">
            <a:hlinkClick r:id="rId25" action="ppaction://hlinksldjump"/>
          </p:cNvPr>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smtClean="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a:hlinkClick r:id="rId25" action="ppaction://hlinksldjump"/>
          </p:cNvPr>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smtClean="0">
                <a:solidFill>
                  <a:schemeClr val="tx1"/>
                </a:solidFill>
                <a:latin typeface="+mn-ea"/>
              </a:rPr>
              <a:t>HTML5</a:t>
            </a:r>
            <a:r>
              <a:rPr lang="zh-CN" altLang="en-US" sz="2000" dirty="0">
                <a:solidFill>
                  <a:schemeClr val="tx1"/>
                </a:solidFill>
                <a:latin typeface="+mn-ea"/>
              </a:rPr>
              <a:t>之设备访问</a:t>
            </a:r>
          </a:p>
        </p:txBody>
      </p:sp>
    </p:spTree>
    <p:custDataLst>
      <p:tags r:id="rId1"/>
    </p:custDataLst>
    <p:extLst>
      <p:ext uri="{BB962C8B-B14F-4D97-AF65-F5344CB8AC3E}">
        <p14:creationId xmlns:p14="http://schemas.microsoft.com/office/powerpoint/2010/main" xmlns="" val="2462558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标签式例</a:t>
            </a:r>
            <a:endParaRPr lang="en-US" dirty="0"/>
          </a:p>
        </p:txBody>
      </p:sp>
      <p:sp>
        <p:nvSpPr>
          <p:cNvPr id="9" name="Content Placeholder 8"/>
          <p:cNvSpPr>
            <a:spLocks noGrp="1"/>
          </p:cNvSpPr>
          <p:nvPr>
            <p:ph idx="1"/>
          </p:nvPr>
        </p:nvSpPr>
        <p:spPr/>
        <p:txBody>
          <a:bodyPr>
            <a:normAutofit/>
          </a:bodyPr>
          <a:lstStyle/>
          <a:p>
            <a:r>
              <a:rPr lang="en-US" altLang="zh-CN" dirty="0" smtClean="0"/>
              <a:t>&lt;</a:t>
            </a:r>
            <a:r>
              <a:rPr lang="en-US" altLang="zh-CN" dirty="0" err="1" smtClean="0"/>
              <a:t>ul</a:t>
            </a:r>
            <a:r>
              <a:rPr lang="en-US" altLang="zh-CN" dirty="0" smtClean="0"/>
              <a:t>&gt; </a:t>
            </a:r>
            <a:endParaRPr lang="en-US" altLang="zh-CN" b="0" dirty="0" smtClean="0"/>
          </a:p>
          <a:p>
            <a:pPr lvl="2"/>
            <a:r>
              <a:rPr lang="en-US" altLang="zh-CN" sz="1800" dirty="0" smtClean="0"/>
              <a:t>unordered list </a:t>
            </a:r>
            <a:endParaRPr lang="en-US" altLang="zh-CN" sz="1800" dirty="0"/>
          </a:p>
          <a:p>
            <a:pPr lvl="2"/>
            <a:endParaRPr lang="en-US" altLang="zh-CN" sz="1800" dirty="0">
              <a:solidFill>
                <a:schemeClr val="tx1"/>
              </a:solidFill>
              <a:latin typeface="+mn-lt"/>
            </a:endParaRPr>
          </a:p>
          <a:p>
            <a:r>
              <a:rPr lang="en-US" altLang="zh-CN" dirty="0" smtClean="0"/>
              <a:t>&lt;</a:t>
            </a:r>
            <a:r>
              <a:rPr lang="en-US" altLang="zh-CN" dirty="0" err="1" smtClean="0"/>
              <a:t>ol</a:t>
            </a:r>
            <a:r>
              <a:rPr lang="en-US" altLang="zh-CN" dirty="0" smtClean="0"/>
              <a:t>&gt; </a:t>
            </a:r>
            <a:endParaRPr lang="en-US" altLang="zh-CN" b="0" dirty="0" smtClean="0"/>
          </a:p>
          <a:p>
            <a:pPr lvl="2"/>
            <a:r>
              <a:rPr lang="en-US" altLang="zh-CN" sz="1800" i="1" dirty="0" smtClean="0"/>
              <a:t>o</a:t>
            </a:r>
            <a:r>
              <a:rPr lang="en-NZ" altLang="zh-CN" sz="1800" i="1" dirty="0" err="1" smtClean="0"/>
              <a:t>rdered</a:t>
            </a:r>
            <a:r>
              <a:rPr lang="en-NZ" altLang="zh-CN" sz="1800" i="1" dirty="0" smtClean="0"/>
              <a:t> </a:t>
            </a:r>
            <a:r>
              <a:rPr lang="en-US" altLang="zh-CN" sz="1800" i="1" dirty="0" smtClean="0"/>
              <a:t>l</a:t>
            </a:r>
            <a:r>
              <a:rPr lang="en-NZ" altLang="zh-CN" sz="1800" i="1" dirty="0" err="1" smtClean="0"/>
              <a:t>ist</a:t>
            </a:r>
            <a:endParaRPr lang="en-US" altLang="zh-CN" sz="1800" dirty="0"/>
          </a:p>
          <a:p>
            <a:endParaRPr lang="en-US" altLang="zh-CN" sz="1800" dirty="0">
              <a:solidFill>
                <a:schemeClr val="tx1"/>
              </a:solidFill>
            </a:endParaRPr>
          </a:p>
          <a:p>
            <a:r>
              <a:rPr lang="en-US" altLang="zh-CN" dirty="0" smtClean="0"/>
              <a:t>&lt;li&gt;</a:t>
            </a:r>
            <a:endParaRPr lang="en-US" altLang="zh-CN" b="0" dirty="0" smtClean="0"/>
          </a:p>
          <a:p>
            <a:pPr lvl="2"/>
            <a:r>
              <a:rPr lang="en-US" altLang="zh-CN" sz="1800" dirty="0" smtClean="0"/>
              <a:t>list item</a:t>
            </a:r>
          </a:p>
          <a:p>
            <a:pPr lvl="2"/>
            <a:r>
              <a:rPr lang="zh-CN" altLang="en-US" sz="1800" dirty="0" smtClean="0"/>
              <a:t>代表列表中的一项</a:t>
            </a:r>
            <a:endParaRPr lang="en-US" altLang="zh-CN" sz="1800" dirty="0" smtClean="0"/>
          </a:p>
          <a:p>
            <a:pPr lvl="2"/>
            <a:r>
              <a:rPr lang="zh-CN" altLang="en-US" sz="1800" dirty="0" smtClean="0"/>
              <a:t>与</a:t>
            </a:r>
            <a:r>
              <a:rPr lang="en-US" altLang="zh-CN" sz="1800" dirty="0" smtClean="0"/>
              <a:t>&lt;</a:t>
            </a:r>
            <a:r>
              <a:rPr lang="en-US" altLang="zh-CN" sz="1800" dirty="0" err="1" smtClean="0"/>
              <a:t>ul</a:t>
            </a:r>
            <a:r>
              <a:rPr lang="en-US" altLang="zh-CN" sz="1800" dirty="0" smtClean="0"/>
              <a:t>&gt;</a:t>
            </a:r>
            <a:r>
              <a:rPr lang="zh-CN" altLang="en-US" sz="1800" dirty="0" smtClean="0"/>
              <a:t>标签结合使用时，表示无序列表</a:t>
            </a:r>
            <a:endParaRPr lang="en-US" altLang="zh-CN" sz="1800" dirty="0" smtClean="0"/>
          </a:p>
          <a:p>
            <a:pPr lvl="2"/>
            <a:r>
              <a:rPr lang="zh-CN" altLang="en-US" sz="1800" dirty="0" smtClean="0"/>
              <a:t>与</a:t>
            </a:r>
            <a:r>
              <a:rPr lang="en-US" altLang="zh-CN" sz="1800" dirty="0" smtClean="0"/>
              <a:t>&lt;</a:t>
            </a:r>
            <a:r>
              <a:rPr lang="en-US" altLang="zh-CN" sz="1800" dirty="0" err="1" smtClean="0"/>
              <a:t>ol</a:t>
            </a:r>
            <a:r>
              <a:rPr lang="en-US" altLang="zh-CN" sz="1800" dirty="0" smtClean="0"/>
              <a:t>&gt;</a:t>
            </a:r>
            <a:r>
              <a:rPr lang="zh-CN" altLang="en-US" sz="1800" dirty="0" smtClean="0"/>
              <a:t>标签结合使用时，表示有序列表</a:t>
            </a:r>
            <a:endParaRPr lang="en-US" altLang="zh-CN" sz="1800" dirty="0"/>
          </a:p>
        </p:txBody>
      </p:sp>
    </p:spTree>
    <p:extLst>
      <p:ext uri="{BB962C8B-B14F-4D97-AF65-F5344CB8AC3E}">
        <p14:creationId xmlns:p14="http://schemas.microsoft.com/office/powerpoint/2010/main" xmlns="" val="1464803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元数据元素</a:t>
            </a:r>
            <a:endParaRPr lang="en-US" dirty="0"/>
          </a:p>
        </p:txBody>
      </p:sp>
      <p:sp>
        <p:nvSpPr>
          <p:cNvPr id="3" name="内容占位符 2"/>
          <p:cNvSpPr>
            <a:spLocks noGrp="1"/>
          </p:cNvSpPr>
          <p:nvPr>
            <p:ph idx="1"/>
          </p:nvPr>
        </p:nvSpPr>
        <p:spPr/>
        <p:txBody>
          <a:bodyPr>
            <a:normAutofit/>
          </a:bodyPr>
          <a:lstStyle/>
          <a:p>
            <a:pPr marL="0" indent="0">
              <a:buNone/>
            </a:pPr>
            <a:r>
              <a:rPr lang="zh-CN" altLang="en-US" sz="1600" b="0" dirty="0"/>
              <a:t>元数据（</a:t>
            </a:r>
            <a:r>
              <a:rPr lang="en-US" altLang="zh-CN" sz="1600" b="0" dirty="0"/>
              <a:t>Metadata</a:t>
            </a:r>
            <a:r>
              <a:rPr lang="zh-CN" altLang="en-US" sz="1600" b="0" dirty="0"/>
              <a:t>）含有页面的相关信息。这些包括样式，脚本及数据的信息能帮助一些软件 </a:t>
            </a:r>
            <a:r>
              <a:rPr lang="en-US" altLang="zh-CN" sz="1600" b="0" dirty="0"/>
              <a:t>(</a:t>
            </a:r>
            <a:r>
              <a:rPr lang="zh-CN" altLang="en-US" sz="1600" b="0" dirty="0"/>
              <a:t>如</a:t>
            </a:r>
            <a:r>
              <a:rPr lang="zh-CN" altLang="en-US" sz="1600" b="0" dirty="0">
                <a:hlinkClick r:id="rId2" tooltip="搜索引擎: A search engine is a software system that collects information from the World Wide Web and presents it to users who are looking for specific information."/>
              </a:rPr>
              <a:t>搜索引擎</a:t>
            </a:r>
            <a:r>
              <a:rPr lang="zh-CN" altLang="en-US" sz="1600" b="0" dirty="0"/>
              <a:t>， </a:t>
            </a:r>
            <a:r>
              <a:rPr lang="zh-CN" altLang="en-US" sz="1600" b="0" dirty="0">
                <a:hlinkClick r:id="rId3" tooltip="浏览器: A Web browser is a program that retrieves and displays pages from the Web, and lets users access further pages through hyperlinks."/>
              </a:rPr>
              <a:t>浏览器</a:t>
            </a:r>
            <a:r>
              <a:rPr lang="zh-CN" altLang="en-US" sz="1600" b="0" dirty="0"/>
              <a:t>等等）更好运用以及渲染页面。对于样式和脚本</a:t>
            </a:r>
            <a:r>
              <a:rPr lang="zh-CN" altLang="en-US" sz="1600" b="0" dirty="0" smtClean="0"/>
              <a:t>的元数据</a:t>
            </a:r>
            <a:r>
              <a:rPr lang="zh-CN" altLang="en-US" sz="1600" b="0" dirty="0"/>
              <a:t>可以直接在网页里定义或者链接到有这些的其他文件。</a:t>
            </a:r>
            <a:endParaRPr lang="en-US" sz="1600" dirty="0"/>
          </a:p>
        </p:txBody>
      </p:sp>
      <p:graphicFrame>
        <p:nvGraphicFramePr>
          <p:cNvPr id="4" name="表格 3"/>
          <p:cNvGraphicFramePr>
            <a:graphicFrameLocks noGrp="1"/>
          </p:cNvGraphicFramePr>
          <p:nvPr>
            <p:extLst/>
          </p:nvPr>
        </p:nvGraphicFramePr>
        <p:xfrm>
          <a:off x="691396" y="1955922"/>
          <a:ext cx="10820400" cy="2594610"/>
        </p:xfrm>
        <a:graphic>
          <a:graphicData uri="http://schemas.openxmlformats.org/drawingml/2006/table">
            <a:tbl>
              <a:tblPr>
                <a:tableStyleId>{BC89EF96-8CEA-46FF-86C4-4CE0E7609802}</a:tableStyleId>
              </a:tblPr>
              <a:tblGrid>
                <a:gridCol w="904929"/>
                <a:gridCol w="991547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4" tooltip="HTML中的Base元素(&lt;base&gt;)指定文档里所有相对URL地址的基础URL。一份文档最多一个&lt;base&gt;元素。"/>
                        </a:rPr>
                        <a:t>&lt;base&gt;</a:t>
                      </a:r>
                      <a:endParaRPr lang="en-US">
                        <a:effectLst/>
                      </a:endParaRPr>
                    </a:p>
                  </a:txBody>
                  <a:tcPr marL="76200" marR="76200" marT="57150" marB="57150"/>
                </a:tc>
                <a:tc>
                  <a:txBody>
                    <a:bodyPr/>
                    <a:lstStyle/>
                    <a:p>
                      <a:pPr algn="l"/>
                      <a:r>
                        <a:rPr lang="en-US" dirty="0">
                          <a:effectLst/>
                        </a:rPr>
                        <a:t>HTML</a:t>
                      </a:r>
                      <a:r>
                        <a:rPr lang="zh-CN" altLang="en-US" dirty="0">
                          <a:effectLst/>
                        </a:rPr>
                        <a:t>中的</a:t>
                      </a:r>
                      <a:r>
                        <a:rPr lang="en-US" dirty="0">
                          <a:effectLst/>
                        </a:rPr>
                        <a:t>Base</a:t>
                      </a:r>
                      <a:r>
                        <a:rPr lang="zh-CN" altLang="en-US" dirty="0">
                          <a:effectLst/>
                        </a:rPr>
                        <a:t>元素</a:t>
                      </a:r>
                      <a:r>
                        <a:rPr lang="en-US" altLang="zh-CN" dirty="0">
                          <a:effectLst/>
                        </a:rPr>
                        <a:t>(&lt;</a:t>
                      </a:r>
                      <a:r>
                        <a:rPr lang="en-US" dirty="0">
                          <a:effectLst/>
                        </a:rPr>
                        <a:t>base&gt;)</a:t>
                      </a:r>
                      <a:r>
                        <a:rPr lang="zh-CN" altLang="en-US" dirty="0">
                          <a:effectLst/>
                        </a:rPr>
                        <a:t>指定文档里所有相对</a:t>
                      </a:r>
                      <a:r>
                        <a:rPr lang="en-US" dirty="0">
                          <a:effectLst/>
                        </a:rPr>
                        <a:t>URL</a:t>
                      </a:r>
                      <a:r>
                        <a:rPr lang="zh-CN" altLang="en-US" dirty="0">
                          <a:effectLst/>
                        </a:rPr>
                        <a:t>地址的基础</a:t>
                      </a:r>
                      <a:r>
                        <a:rPr lang="en-US" dirty="0">
                          <a:effectLst/>
                        </a:rPr>
                        <a:t>URL。</a:t>
                      </a:r>
                      <a:r>
                        <a:rPr lang="zh-CN" altLang="en-US" dirty="0">
                          <a:effectLst/>
                        </a:rPr>
                        <a:t>一份文档最多一个</a:t>
                      </a:r>
                      <a:r>
                        <a:rPr lang="en-US" altLang="zh-CN" dirty="0">
                          <a:effectLst/>
                        </a:rPr>
                        <a:t>&lt;</a:t>
                      </a:r>
                      <a:r>
                        <a:rPr lang="en-US" dirty="0">
                          <a:effectLst/>
                        </a:rPr>
                        <a:t>base&gt;</a:t>
                      </a:r>
                      <a:r>
                        <a:rPr lang="zh-CN" altLang="en-US" dirty="0">
                          <a:effectLst/>
                        </a:rPr>
                        <a:t>元素。</a:t>
                      </a:r>
                    </a:p>
                  </a:txBody>
                  <a:tcPr marL="76200" marR="76200" marT="57150" marB="57150" anchor="ctr"/>
                </a:tc>
              </a:tr>
              <a:tr h="0">
                <a:tc>
                  <a:txBody>
                    <a:bodyPr/>
                    <a:lstStyle/>
                    <a:p>
                      <a:pPr algn="l" fontAlgn="t"/>
                      <a:r>
                        <a:rPr lang="en-US" u="none" strike="noStrike">
                          <a:effectLst/>
                          <a:hlinkClick r:id="rId5" tooltip="HTML Head 元素 (&lt;head&gt;) 规定文档相关的通用信息（元数据），包括文档标题、样式或脚本的链接或定义。"/>
                        </a:rPr>
                        <a:t>&lt;head&gt;</a:t>
                      </a:r>
                      <a:endParaRPr lang="en-US">
                        <a:effectLst/>
                      </a:endParaRPr>
                    </a:p>
                  </a:txBody>
                  <a:tcPr marL="76200" marR="76200" marT="57150" marB="57150"/>
                </a:tc>
                <a:tc>
                  <a:txBody>
                    <a:bodyPr/>
                    <a:lstStyle/>
                    <a:p>
                      <a:pPr algn="l"/>
                      <a:r>
                        <a:rPr lang="en-US" altLang="zh-CN" dirty="0">
                          <a:effectLst/>
                        </a:rPr>
                        <a:t>HTML Head </a:t>
                      </a:r>
                      <a:r>
                        <a:rPr lang="zh-CN" altLang="en-US" dirty="0">
                          <a:effectLst/>
                        </a:rPr>
                        <a:t>元素 </a:t>
                      </a:r>
                      <a:r>
                        <a:rPr lang="en-US" altLang="zh-CN" dirty="0">
                          <a:effectLst/>
                        </a:rPr>
                        <a:t>(&lt;head&gt;) </a:t>
                      </a:r>
                      <a:r>
                        <a:rPr lang="zh-CN" altLang="en-US" dirty="0">
                          <a:effectLst/>
                        </a:rPr>
                        <a:t>规定文档相关的通用信息（元数据），包括文档标题、样式或脚本的链接或定义。</a:t>
                      </a:r>
                    </a:p>
                  </a:txBody>
                  <a:tcPr marL="76200" marR="76200" marT="57150" marB="57150" anchor="ctr"/>
                </a:tc>
              </a:tr>
              <a:tr h="0">
                <a:tc>
                  <a:txBody>
                    <a:bodyPr/>
                    <a:lstStyle/>
                    <a:p>
                      <a:pPr algn="l" fontAlgn="t"/>
                      <a:r>
                        <a:rPr lang="en-US" u="none" strike="noStrike" dirty="0">
                          <a:effectLst/>
                          <a:hlinkClick r:id="rId6" tooltip="HTML 中&lt;link&gt;元素指定了外部资源与当前文档的关系. Possible uses for this element include defining a relational framework for navigation.这个元素经常用来链接css文件。"/>
                        </a:rPr>
                        <a:t>&lt;link&gt;</a:t>
                      </a:r>
                      <a:endParaRPr lang="en-US" dirty="0">
                        <a:effectLst/>
                      </a:endParaRPr>
                    </a:p>
                  </a:txBody>
                  <a:tcPr marL="76200" marR="76200" marT="57150" marB="57150"/>
                </a:tc>
                <a:tc>
                  <a:txBody>
                    <a:bodyPr/>
                    <a:lstStyle/>
                    <a:p>
                      <a:pPr algn="l"/>
                      <a:r>
                        <a:rPr lang="en-US" dirty="0">
                          <a:effectLst/>
                        </a:rPr>
                        <a:t>HTML </a:t>
                      </a:r>
                      <a:r>
                        <a:rPr lang="zh-CN" altLang="en-US" dirty="0">
                          <a:effectLst/>
                        </a:rPr>
                        <a:t>中</a:t>
                      </a:r>
                      <a:r>
                        <a:rPr lang="en-US" altLang="zh-CN" dirty="0">
                          <a:effectLst/>
                        </a:rPr>
                        <a:t>&lt;</a:t>
                      </a:r>
                      <a:r>
                        <a:rPr lang="en-US" dirty="0">
                          <a:effectLst/>
                        </a:rPr>
                        <a:t>link&gt;</a:t>
                      </a:r>
                      <a:r>
                        <a:rPr lang="zh-CN" altLang="en-US" dirty="0">
                          <a:effectLst/>
                        </a:rPr>
                        <a:t>元素指定了外部资源与当前文档的关系</a:t>
                      </a:r>
                      <a:r>
                        <a:rPr lang="en-US" altLang="zh-CN" dirty="0">
                          <a:effectLst/>
                        </a:rPr>
                        <a:t>. </a:t>
                      </a:r>
                      <a:r>
                        <a:rPr lang="en-US" dirty="0">
                          <a:effectLst/>
                        </a:rPr>
                        <a:t>Possible uses for this element include defining a relational framework for navigation.</a:t>
                      </a:r>
                      <a:r>
                        <a:rPr lang="zh-CN" altLang="en-US" dirty="0">
                          <a:effectLst/>
                        </a:rPr>
                        <a:t>这个元素经常用来链接</a:t>
                      </a:r>
                      <a:r>
                        <a:rPr lang="en-US" dirty="0" err="1">
                          <a:effectLst/>
                        </a:rPr>
                        <a:t>css</a:t>
                      </a:r>
                      <a:r>
                        <a:rPr lang="zh-CN" altLang="en-US" dirty="0">
                          <a:effectLst/>
                        </a:rPr>
                        <a:t>文件。</a:t>
                      </a:r>
                    </a:p>
                  </a:txBody>
                  <a:tcPr marL="76200" marR="76200" marT="57150" marB="57150" anchor="ctr"/>
                </a:tc>
              </a:tr>
              <a:tr h="0">
                <a:tc>
                  <a:txBody>
                    <a:bodyPr/>
                    <a:lstStyle/>
                    <a:p>
                      <a:pPr algn="l" fontAlgn="t"/>
                      <a:r>
                        <a:rPr lang="en-US" u="none" strike="noStrike">
                          <a:effectLst/>
                          <a:hlinkClick r:id="rId7" tooltip="HTML Meta 元素 (&lt;meta&gt;) 用来表达任何其他 HTML 元相关元素 (&lt;base&gt;, &lt;link&gt;, &lt;script&gt;, &lt;style&gt; 或者 &lt;title&gt;) 等无法表达的信息。"/>
                        </a:rPr>
                        <a:t>&lt;meta&gt;</a:t>
                      </a:r>
                      <a:endParaRPr lang="en-US">
                        <a:effectLst/>
                      </a:endParaRPr>
                    </a:p>
                  </a:txBody>
                  <a:tcPr marL="76200" marR="76200" marT="57150" marB="57150"/>
                </a:tc>
                <a:tc>
                  <a:txBody>
                    <a:bodyPr/>
                    <a:lstStyle/>
                    <a:p>
                      <a:pPr algn="l"/>
                      <a:r>
                        <a:rPr lang="en-US" u="none" strike="noStrike">
                          <a:effectLst/>
                          <a:hlinkClick r:id="rId8" tooltip="HTML: HTML (HyperText Markup Language) is a descriptive language that specifies webpage structure."/>
                        </a:rPr>
                        <a:t>HTML</a:t>
                      </a:r>
                      <a:r>
                        <a:rPr lang="en-US">
                          <a:effectLst/>
                        </a:rPr>
                        <a:t> Meta </a:t>
                      </a:r>
                      <a:r>
                        <a:rPr lang="zh-CN" altLang="en-US">
                          <a:effectLst/>
                        </a:rPr>
                        <a:t>元素 </a:t>
                      </a:r>
                      <a:r>
                        <a:rPr lang="en-US" altLang="zh-CN">
                          <a:effectLst/>
                        </a:rPr>
                        <a:t>(&lt;</a:t>
                      </a:r>
                      <a:r>
                        <a:rPr lang="en-US">
                          <a:effectLst/>
                        </a:rPr>
                        <a:t>meta&gt;) </a:t>
                      </a:r>
                      <a:r>
                        <a:rPr lang="zh-CN" altLang="en-US">
                          <a:effectLst/>
                        </a:rPr>
                        <a:t>用来表达任何其他 </a:t>
                      </a:r>
                      <a:r>
                        <a:rPr lang="en-US">
                          <a:effectLst/>
                        </a:rPr>
                        <a:t>HTML </a:t>
                      </a:r>
                      <a:r>
                        <a:rPr lang="zh-CN" altLang="en-US">
                          <a:effectLst/>
                        </a:rPr>
                        <a:t>元相关元素 </a:t>
                      </a:r>
                      <a:r>
                        <a:rPr lang="en-US" altLang="zh-CN">
                          <a:effectLst/>
                        </a:rPr>
                        <a:t>(</a:t>
                      </a:r>
                      <a:r>
                        <a:rPr lang="en-US" altLang="zh-CN" u="none" strike="noStrike">
                          <a:effectLst/>
                          <a:hlinkClick r:id="rId4" tooltip="HTML中的Base元素(&lt;base&gt;)指定文档里所有相对URL地址的基础URL。一份文档最多一个&lt;base&gt;元素。"/>
                        </a:rPr>
                        <a:t>&lt;</a:t>
                      </a:r>
                      <a:r>
                        <a:rPr lang="en-US" u="none" strike="noStrike">
                          <a:effectLst/>
                          <a:hlinkClick r:id="rId4" tooltip="HTML中的Base元素(&lt;base&gt;)指定文档里所有相对URL地址的基础URL。一份文档最多一个&lt;base&gt;元素。"/>
                        </a:rPr>
                        <a:t>base&gt;</a:t>
                      </a:r>
                      <a:r>
                        <a:rPr lang="en-US">
                          <a:effectLst/>
                        </a:rPr>
                        <a:t>, </a:t>
                      </a:r>
                      <a:r>
                        <a:rPr lang="en-US" u="none" strike="noStrike">
                          <a:effectLst/>
                          <a:hlinkClick r:id="rId6" tooltip="此页面仍未被本地化, 期待您的翻译!"/>
                        </a:rPr>
                        <a:t>&lt;link&gt;</a:t>
                      </a:r>
                      <a:r>
                        <a:rPr lang="en-US">
                          <a:effectLst/>
                        </a:rPr>
                        <a:t>,</a:t>
                      </a:r>
                      <a:r>
                        <a:rPr lang="en-US" u="none" strike="noStrike">
                          <a:effectLst/>
                          <a:hlinkClick r:id="rId9" tooltip="HTML &lt;script&gt; 元素的作用是在HTML或XHTML文档中嵌入或引用可执行的脚本。没有async或defer属性的脚本和内联脚本会在浏览器继续解析剩余文档前被获取并立刻执行。"/>
                        </a:rPr>
                        <a:t>&lt;script&gt;</a:t>
                      </a:r>
                      <a:r>
                        <a:rPr lang="en-US">
                          <a:effectLst/>
                        </a:rPr>
                        <a:t>, </a:t>
                      </a:r>
                      <a:r>
                        <a:rPr lang="en-US" u="none" strike="noStrike">
                          <a:effectLst/>
                          <a:hlinkClick r:id="rId10" tooltip="HTML的&lt;style&gt;元素包含了文档的样式化信息或者文档的一部分。指定的样式化星系包含的该元素内，通常是CSS的格式。"/>
                        </a:rPr>
                        <a:t>&lt;style&gt;</a:t>
                      </a:r>
                      <a:r>
                        <a:rPr lang="en-US">
                          <a:effectLst/>
                        </a:rPr>
                        <a:t> </a:t>
                      </a:r>
                      <a:r>
                        <a:rPr lang="zh-CN" altLang="en-US">
                          <a:effectLst/>
                        </a:rPr>
                        <a:t>或者 </a:t>
                      </a:r>
                      <a:r>
                        <a:rPr lang="en-US" altLang="zh-CN" u="none" strike="noStrike">
                          <a:effectLst/>
                          <a:hlinkClick r:id="rId11" tooltip="HTML &lt;title&gt; 元素 定义文档的标题，显示在浏览器的标题栏或标签页上。它只可以包含文本，若是包含有标签，则包含的任何标签都不会被解释。"/>
                        </a:rPr>
                        <a:t>&lt;</a:t>
                      </a:r>
                      <a:r>
                        <a:rPr lang="en-US" u="none" strike="noStrike">
                          <a:effectLst/>
                          <a:hlinkClick r:id="rId11" tooltip="HTML &lt;title&gt; 元素 定义文档的标题，显示在浏览器的标题栏或标签页上。它只可以包含文本，若是包含有标签，则包含的任何标签都不会被解释。"/>
                        </a:rPr>
                        <a:t>title&gt;</a:t>
                      </a:r>
                      <a:r>
                        <a:rPr lang="en-US">
                          <a:effectLst/>
                        </a:rPr>
                        <a:t>) </a:t>
                      </a:r>
                      <a:r>
                        <a:rPr lang="zh-CN" altLang="en-US">
                          <a:effectLst/>
                        </a:rPr>
                        <a:t>等无法表达的信息。</a:t>
                      </a:r>
                    </a:p>
                  </a:txBody>
                  <a:tcPr marL="76200" marR="76200" marT="57150" marB="57150" anchor="ctr"/>
                </a:tc>
              </a:tr>
              <a:tr h="0">
                <a:tc>
                  <a:txBody>
                    <a:bodyPr/>
                    <a:lstStyle/>
                    <a:p>
                      <a:pPr algn="l" fontAlgn="t"/>
                      <a:r>
                        <a:rPr lang="en-US" u="none" strike="noStrike">
                          <a:effectLst/>
                          <a:hlinkClick r:id="rId10" tooltip="HTML的&lt;style&gt;元素包含了文档的样式化信息或者文档的一部分。指定的样式化星系包含的该元素内，通常是CSS的格式。"/>
                        </a:rPr>
                        <a:t>&lt;style&gt;</a:t>
                      </a:r>
                      <a:endParaRPr lang="en-US">
                        <a:effectLst/>
                      </a:endParaRPr>
                    </a:p>
                  </a:txBody>
                  <a:tcPr marL="76200" marR="76200" marT="57150" marB="57150"/>
                </a:tc>
                <a:tc>
                  <a:txBody>
                    <a:bodyPr/>
                    <a:lstStyle/>
                    <a:p>
                      <a:pPr algn="l"/>
                      <a:r>
                        <a:rPr lang="en-US" altLang="zh-CN">
                          <a:effectLst/>
                        </a:rPr>
                        <a:t>HTML</a:t>
                      </a:r>
                      <a:r>
                        <a:rPr lang="zh-CN" altLang="en-US">
                          <a:effectLst/>
                        </a:rPr>
                        <a:t>的</a:t>
                      </a:r>
                      <a:r>
                        <a:rPr lang="en-US" altLang="zh-CN">
                          <a:effectLst/>
                        </a:rPr>
                        <a:t>&lt;style&gt;</a:t>
                      </a:r>
                      <a:r>
                        <a:rPr lang="zh-CN" altLang="en-US">
                          <a:effectLst/>
                        </a:rPr>
                        <a:t>元素包含了文档的样式化信息或者文档的一部分。指定的样式化星系包含的该元素内，通常是</a:t>
                      </a:r>
                      <a:r>
                        <a:rPr lang="en-US" altLang="zh-CN" u="none" strike="noStrike">
                          <a:effectLst/>
                          <a:hlinkClick r:id="rId12"/>
                        </a:rPr>
                        <a:t>CSS</a:t>
                      </a:r>
                      <a:r>
                        <a:rPr lang="zh-CN" altLang="en-US">
                          <a:effectLst/>
                        </a:rPr>
                        <a:t>的格式。</a:t>
                      </a:r>
                    </a:p>
                  </a:txBody>
                  <a:tcPr marL="76200" marR="76200" marT="57150" marB="57150" anchor="ctr"/>
                </a:tc>
              </a:tr>
              <a:tr h="0">
                <a:tc>
                  <a:txBody>
                    <a:bodyPr/>
                    <a:lstStyle/>
                    <a:p>
                      <a:pPr algn="l" fontAlgn="t"/>
                      <a:r>
                        <a:rPr lang="en-US" u="none" strike="noStrike" dirty="0">
                          <a:effectLst/>
                          <a:hlinkClick r:id="rId11" tooltip="HTML &lt;title&gt; 元素 定义文档的标题，显示在浏览器的标题栏或标签页上。它只可以包含文本，若是包含有标签，则包含的任何标签都不会被解释。"/>
                        </a:rPr>
                        <a:t>&lt;title&gt;</a:t>
                      </a:r>
                      <a:endParaRPr lang="en-US" dirty="0">
                        <a:effectLst/>
                      </a:endParaRPr>
                    </a:p>
                  </a:txBody>
                  <a:tcPr marL="76200" marR="76200" marT="57150" marB="57150"/>
                </a:tc>
                <a:tc>
                  <a:txBody>
                    <a:bodyPr/>
                    <a:lstStyle/>
                    <a:p>
                      <a:pPr algn="l"/>
                      <a:r>
                        <a:rPr lang="en-US" altLang="zh-CN" dirty="0">
                          <a:effectLst/>
                        </a:rPr>
                        <a:t>HTML &lt;title&gt; </a:t>
                      </a:r>
                      <a:r>
                        <a:rPr lang="zh-CN" altLang="en-US" dirty="0">
                          <a:effectLst/>
                        </a:rPr>
                        <a:t>元素 定义文档的标题，显示在浏览器的标题栏或标签页上。它只可以包含文本，若是包含有标签，则包含的任何标签都不会被解释。</a:t>
                      </a:r>
                    </a:p>
                  </a:txBody>
                  <a:tcPr marL="76200" marR="76200" marT="57150" marB="57150" anchor="ctr"/>
                </a:tc>
              </a:tr>
            </a:tbl>
          </a:graphicData>
        </a:graphic>
      </p:graphicFrame>
    </p:spTree>
    <p:extLst>
      <p:ext uri="{BB962C8B-B14F-4D97-AF65-F5344CB8AC3E}">
        <p14:creationId xmlns:p14="http://schemas.microsoft.com/office/powerpoint/2010/main" xmlns="" val="3638502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章节元素</a:t>
            </a:r>
            <a:endParaRPr lang="en-US" dirty="0"/>
          </a:p>
        </p:txBody>
      </p:sp>
      <p:sp>
        <p:nvSpPr>
          <p:cNvPr id="3" name="内容占位符 2"/>
          <p:cNvSpPr>
            <a:spLocks noGrp="1"/>
          </p:cNvSpPr>
          <p:nvPr>
            <p:ph idx="1"/>
          </p:nvPr>
        </p:nvSpPr>
        <p:spPr/>
        <p:txBody>
          <a:bodyPr/>
          <a:lstStyle/>
          <a:p>
            <a:pPr marL="0" indent="0" algn="l">
              <a:buNone/>
            </a:pPr>
            <a:endParaRPr lang="en-US" altLang="zh-CN" sz="1600" b="0" dirty="0"/>
          </a:p>
          <a:p>
            <a:pPr marL="0" indent="0" algn="l">
              <a:buNone/>
            </a:pPr>
            <a:r>
              <a:rPr lang="zh-CN" altLang="en-US" dirty="0"/>
              <a:t/>
            </a:r>
            <a:br>
              <a:rPr lang="zh-CN" altLang="en-US" dirty="0"/>
            </a:br>
            <a:endParaRPr lang="en-US" dirty="0"/>
          </a:p>
        </p:txBody>
      </p:sp>
      <p:graphicFrame>
        <p:nvGraphicFramePr>
          <p:cNvPr id="4" name="表格 3"/>
          <p:cNvGraphicFramePr>
            <a:graphicFrameLocks noGrp="1"/>
          </p:cNvGraphicFramePr>
          <p:nvPr>
            <p:extLst/>
          </p:nvPr>
        </p:nvGraphicFramePr>
        <p:xfrm>
          <a:off x="660400" y="1859828"/>
          <a:ext cx="10820400" cy="4149090"/>
        </p:xfrm>
        <a:graphic>
          <a:graphicData uri="http://schemas.openxmlformats.org/drawingml/2006/table">
            <a:tbl>
              <a:tblPr>
                <a:tableStyleId>{BC89EF96-8CEA-46FF-86C4-4CE0E7609802}</a:tableStyleId>
              </a:tblPr>
              <a:tblGrid>
                <a:gridCol w="2826719"/>
                <a:gridCol w="799368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smtClean="0">
                          <a:effectLst/>
                          <a:hlinkClick r:id="rId2" tooltip="HTML 的&lt;address&gt;元素可以让作者为它最近的&lt;article&gt;或者&lt;body&gt;祖先元素提供联系信息。在后一种情况下，它应用于整个文档。"/>
                        </a:rPr>
                        <a:t>&lt;aside&gt;</a:t>
                      </a:r>
                      <a:endParaRPr lang="en-US" dirty="0">
                        <a:effectLst/>
                      </a:endParaRPr>
                    </a:p>
                  </a:txBody>
                  <a:tcPr marL="76200" marR="76200" marT="57150" marB="57150"/>
                </a:tc>
                <a:tc>
                  <a:txBody>
                    <a:bodyPr/>
                    <a:lstStyle/>
                    <a:p>
                      <a:pPr algn="l"/>
                      <a:r>
                        <a:rPr lang="zh-CN" altLang="en-US" dirty="0" smtClean="0"/>
                        <a:t>通常显示为侧边栏，为网页插入补充性的内容，如目录、索引、术语等信息</a:t>
                      </a:r>
                      <a:endParaRPr lang="zh-CN" altLang="en-US" dirty="0">
                        <a:effectLst/>
                      </a:endParaRPr>
                    </a:p>
                  </a:txBody>
                  <a:tcPr marL="76200" marR="76200" marT="57150" marB="57150" anchor="ctr"/>
                </a:tc>
              </a:tr>
              <a:tr h="0">
                <a:tc>
                  <a:txBody>
                    <a:bodyPr/>
                    <a:lstStyle/>
                    <a:p>
                      <a:pPr algn="l" fontAlgn="t"/>
                      <a:r>
                        <a:rPr lang="en-US" u="none" strike="noStrike" dirty="0">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&lt;article&gt;</a:t>
                      </a:r>
                      <a:endParaRPr lang="en-US" dirty="0">
                        <a:effectLst/>
                      </a:endParaRPr>
                    </a:p>
                  </a:txBody>
                  <a:tcPr marL="76200" marR="76200" marT="57150" marB="57150"/>
                </a:tc>
                <a:tc>
                  <a:txBody>
                    <a:bodyPr/>
                    <a:lstStyle/>
                    <a:p>
                      <a:pPr algn="l"/>
                      <a:r>
                        <a:rPr lang="en-US" altLang="zh-CN" dirty="0">
                          <a:effectLst/>
                        </a:rPr>
                        <a:t>&lt;article&gt;</a:t>
                      </a:r>
                      <a:r>
                        <a:rPr lang="zh-CN" altLang="en-US" dirty="0">
                          <a:effectLst/>
                        </a:rPr>
                        <a:t>元素表示文档、页面、应用或网站中的独立结构，其意在成为可独立分配的或可复用的结构，如在发布中，它可能是论坛帖子、杂志或新闻文章、博客、用户提交的评论、交互式组件，或者其他独立的内容项目。</a:t>
                      </a:r>
                    </a:p>
                  </a:txBody>
                  <a:tcPr marL="76200" marR="76200" marT="57150" marB="57150" anchor="ctr"/>
                </a:tc>
              </a:tr>
              <a:tr h="0">
                <a:tc>
                  <a:txBody>
                    <a:bodyPr/>
                    <a:lstStyle/>
                    <a:p>
                      <a:pPr algn="l" fontAlgn="t"/>
                      <a:r>
                        <a:rPr lang="en-US" u="none" strike="noStrike">
                          <a:effectLst/>
                          <a:hlinkClick r:id="rId4" tooltip="HTML &lt;footer&gt; 元素表示最近一个章节内容或者根节点（sectioning root ）元素的页脚。一个页脚通常包含该章节作者、版权数据或者与文档相关的链接等信息。"/>
                        </a:rPr>
                        <a:t>&lt;footer&gt;</a:t>
                      </a:r>
                      <a:endParaRPr lang="en-US">
                        <a:effectLst/>
                      </a:endParaRPr>
                    </a:p>
                  </a:txBody>
                  <a:tcPr marL="76200" marR="76200" marT="57150" marB="57150"/>
                </a:tc>
                <a:tc>
                  <a:txBody>
                    <a:bodyPr/>
                    <a:lstStyle/>
                    <a:p>
                      <a:pPr algn="l"/>
                      <a:r>
                        <a:rPr lang="en-US" altLang="zh-CN" dirty="0">
                          <a:effectLst/>
                        </a:rPr>
                        <a:t>HTML &lt;footer&gt; </a:t>
                      </a:r>
                      <a:r>
                        <a:rPr lang="zh-CN" altLang="en-US" dirty="0">
                          <a:effectLst/>
                        </a:rPr>
                        <a:t>元素表示最近一个</a:t>
                      </a:r>
                      <a:r>
                        <a:rPr lang="zh-CN" altLang="en-US" u="none" strike="noStrike" dirty="0">
                          <a:effectLst/>
                          <a:hlinkClick r:id="rId5"/>
                        </a:rPr>
                        <a:t>章节内容</a:t>
                      </a:r>
                      <a:r>
                        <a:rPr lang="zh-CN" altLang="en-US" dirty="0">
                          <a:effectLst/>
                        </a:rPr>
                        <a:t>或者</a:t>
                      </a:r>
                      <a:r>
                        <a:rPr lang="zh-CN" altLang="en-US" u="none" strike="noStrike" dirty="0">
                          <a:effectLst/>
                          <a:hlinkClick r:id="rId5" tooltip="Sections and Outlines of an HTML5 document#Sectioning root"/>
                        </a:rPr>
                        <a:t>根节点</a:t>
                      </a:r>
                      <a:r>
                        <a:rPr lang="zh-CN" altLang="en-US" dirty="0">
                          <a:effectLst/>
                        </a:rPr>
                        <a:t>（</a:t>
                      </a:r>
                      <a:r>
                        <a:rPr lang="en-US" altLang="zh-CN" dirty="0">
                          <a:effectLst/>
                        </a:rPr>
                        <a:t>sectioning root </a:t>
                      </a:r>
                      <a:r>
                        <a:rPr lang="zh-CN" altLang="en-US" dirty="0">
                          <a:effectLst/>
                        </a:rPr>
                        <a:t>）元素的页脚。一个页脚通常包含该章节作者、版权数据或者与文档相关的链接等信息。</a:t>
                      </a:r>
                    </a:p>
                  </a:txBody>
                  <a:tcPr marL="76200" marR="76200" marT="57150" marB="57150" anchor="ctr"/>
                </a:tc>
              </a:tr>
              <a:tr h="0">
                <a:tc>
                  <a:txBody>
                    <a:bodyPr/>
                    <a:lstStyle/>
                    <a:p>
                      <a:pPr algn="l" fontAlgn="t"/>
                      <a:r>
                        <a:rPr lang="en-US" u="none" strike="noStrike">
                          <a:effectLst/>
                          <a:hlinkClick r:id="rId6" tooltip="&lt;header&gt;元素表示一组引导性的帮助，可能包含标题元素，也可以包含其他元素，像logo、分节头部、搜索表单等。"/>
                        </a:rPr>
                        <a:t>&lt;header&gt;</a:t>
                      </a:r>
                      <a:endParaRPr lang="en-US">
                        <a:effectLst/>
                      </a:endParaRPr>
                    </a:p>
                  </a:txBody>
                  <a:tcPr marL="76200" marR="76200" marT="57150" marB="57150"/>
                </a:tc>
                <a:tc>
                  <a:txBody>
                    <a:bodyPr/>
                    <a:lstStyle/>
                    <a:p>
                      <a:pPr algn="l"/>
                      <a:r>
                        <a:rPr lang="en-US" altLang="zh-CN" dirty="0">
                          <a:effectLst/>
                        </a:rPr>
                        <a:t>&lt;header&gt;</a:t>
                      </a:r>
                      <a:r>
                        <a:rPr lang="zh-CN" altLang="en-US" dirty="0">
                          <a:effectLst/>
                        </a:rPr>
                        <a:t>元素表示一组引导性的帮助，可能包含标题元素，也可以包含其他元素，像</a:t>
                      </a:r>
                      <a:r>
                        <a:rPr lang="en-US" altLang="zh-CN" dirty="0">
                          <a:effectLst/>
                        </a:rPr>
                        <a:t>logo</a:t>
                      </a:r>
                      <a:r>
                        <a:rPr lang="zh-CN" altLang="en-US" dirty="0">
                          <a:effectLst/>
                        </a:rPr>
                        <a:t>、分节头部、搜索表单等。</a:t>
                      </a:r>
                    </a:p>
                  </a:txBody>
                  <a:tcPr marL="76200" marR="76200" marT="57150" marB="57150" anchor="ctr"/>
                </a:tc>
              </a:tr>
              <a:tr h="0">
                <a:tc>
                  <a:txBody>
                    <a:bodyPr/>
                    <a:lstStyle/>
                    <a:p>
                      <a:pPr algn="l" fontAlgn="t"/>
                      <a:r>
                        <a:rPr lang="pt-BR" u="none" strike="noStrike" dirty="0">
                          <a:effectLst/>
                          <a:hlinkClick r:id="rId7" tooltip="此页面仍未被本地化, 期待您的翻译!"/>
                        </a:rPr>
                        <a:t>&lt;h1&gt;</a:t>
                      </a:r>
                      <a:r>
                        <a:rPr lang="pt-BR" dirty="0">
                          <a:effectLst/>
                        </a:rPr>
                        <a:t>,</a:t>
                      </a:r>
                      <a:r>
                        <a:rPr lang="pt-BR" u="none" strike="noStrike" dirty="0">
                          <a:effectLst/>
                          <a:hlinkClick r:id="rId8" tooltip="此页面仍未被本地化, 期待您的翻译!"/>
                        </a:rPr>
                        <a:t>&lt;h2&gt;</a:t>
                      </a:r>
                      <a:r>
                        <a:rPr lang="pt-BR" dirty="0">
                          <a:effectLst/>
                        </a:rPr>
                        <a:t>,</a:t>
                      </a:r>
                      <a:r>
                        <a:rPr lang="pt-BR" u="none" strike="noStrike" dirty="0">
                          <a:effectLst/>
                          <a:hlinkClick r:id="rId9" tooltip="此页面仍未被本地化, 期待您的翻译!"/>
                        </a:rPr>
                        <a:t>&lt;h3&gt;</a:t>
                      </a:r>
                      <a:r>
                        <a:rPr lang="pt-BR" dirty="0">
                          <a:effectLst/>
                        </a:rPr>
                        <a:t>,</a:t>
                      </a:r>
                      <a:r>
                        <a:rPr lang="pt-BR" u="none" strike="noStrike" dirty="0">
                          <a:effectLst/>
                          <a:hlinkClick r:id="rId10" tooltip="此页面仍未被本地化, 期待您的翻译!"/>
                        </a:rPr>
                        <a:t>&lt;h4&gt;</a:t>
                      </a:r>
                      <a:r>
                        <a:rPr lang="pt-BR" dirty="0">
                          <a:effectLst/>
                        </a:rPr>
                        <a:t>,</a:t>
                      </a:r>
                      <a:r>
                        <a:rPr lang="pt-BR" u="none" strike="noStrike" dirty="0">
                          <a:effectLst/>
                          <a:hlinkClick r:id="rId11" tooltip="此页面仍未被本地化, 期待您的翻译!"/>
                        </a:rPr>
                        <a:t>&lt;h5&gt;</a:t>
                      </a:r>
                      <a:r>
                        <a:rPr lang="pt-BR" dirty="0">
                          <a:effectLst/>
                        </a:rPr>
                        <a:t>, </a:t>
                      </a:r>
                      <a:r>
                        <a:rPr lang="pt-BR" u="none" strike="noStrike" dirty="0">
                          <a:effectLst/>
                          <a:hlinkClick r:id="rId12" tooltip="此页面仍未被本地化, 期待您的翻译!"/>
                        </a:rPr>
                        <a:t>&lt;h6&gt;</a:t>
                      </a:r>
                      <a:endParaRPr lang="pt-BR" dirty="0">
                        <a:effectLst/>
                      </a:endParaRPr>
                    </a:p>
                  </a:txBody>
                  <a:tcPr marL="76200" marR="76200" marT="57150" marB="57150"/>
                </a:tc>
                <a:tc>
                  <a:txBody>
                    <a:bodyPr/>
                    <a:lstStyle/>
                    <a:p>
                      <a:pPr algn="l"/>
                      <a:r>
                        <a:rPr lang="zh-CN" altLang="en-US" dirty="0">
                          <a:effectLst/>
                        </a:rPr>
                        <a:t>标题</a:t>
                      </a:r>
                      <a:r>
                        <a:rPr lang="en-US" altLang="zh-CN" dirty="0">
                          <a:effectLst/>
                        </a:rPr>
                        <a:t>(Heading)</a:t>
                      </a:r>
                      <a:r>
                        <a:rPr lang="zh-CN" altLang="en-US" dirty="0">
                          <a:effectLst/>
                        </a:rPr>
                        <a:t>元素有六个不同的级别，</a:t>
                      </a:r>
                      <a:r>
                        <a:rPr lang="en-US" altLang="zh-CN" dirty="0">
                          <a:effectLst/>
                        </a:rPr>
                        <a:t>&lt;h1&gt; </a:t>
                      </a:r>
                      <a:r>
                        <a:rPr lang="zh-CN" altLang="en-US" dirty="0">
                          <a:effectLst/>
                        </a:rPr>
                        <a:t>是最高级的，而 </a:t>
                      </a:r>
                      <a:r>
                        <a:rPr lang="en-US" altLang="zh-CN" dirty="0">
                          <a:effectLst/>
                        </a:rPr>
                        <a:t>&lt;h6&gt; </a:t>
                      </a:r>
                      <a:r>
                        <a:rPr lang="zh-CN" altLang="en-US" dirty="0">
                          <a:effectLst/>
                        </a:rPr>
                        <a:t>则是最低的。 一个标题元素能简要描述该节的主题。标题信息可以由用户代理可以使用，例如，自动构造某个文档中的内容表（就像本文档右边浮动栏一样）。</a:t>
                      </a:r>
                    </a:p>
                  </a:txBody>
                  <a:tcPr marL="76200" marR="76200" marT="57150" marB="57150" anchor="ctr"/>
                </a:tc>
              </a:tr>
              <a:tr h="0">
                <a:tc>
                  <a:txBody>
                    <a:bodyPr/>
                    <a:lstStyle/>
                    <a:p>
                      <a:pPr algn="l" fontAlgn="t"/>
                      <a:r>
                        <a:rPr lang="en-US" u="none" strike="noStrike" dirty="0">
                          <a:effectLst/>
                          <a:hlinkClick r:id="rId13" tooltip="HTML导航栏 (&lt;nav&gt;) 描绘一个含有多个超链接的区域，这个区域包含转到其他页面，或者页面内部其他部分的链接列表."/>
                        </a:rPr>
                        <a:t>&lt;</a:t>
                      </a:r>
                      <a:r>
                        <a:rPr lang="en-US" u="none" strike="noStrike" dirty="0" err="1">
                          <a:effectLst/>
                          <a:hlinkClick r:id="rId13" tooltip="HTML导航栏 (&lt;nav&gt;) 描绘一个含有多个超链接的区域，这个区域包含转到其他页面，或者页面内部其他部分的链接列表."/>
                        </a:rPr>
                        <a:t>nav</a:t>
                      </a:r>
                      <a:r>
                        <a:rPr lang="en-US" u="none" strike="noStrike" dirty="0">
                          <a:effectLst/>
                          <a:hlinkClick r:id="rId13" tooltip="HTML导航栏 (&lt;nav&gt;) 描绘一个含有多个超链接的区域，这个区域包含转到其他页面，或者页面内部其他部分的链接列表."/>
                        </a:rPr>
                        <a:t>&gt;</a:t>
                      </a:r>
                      <a:endParaRPr lang="en-US" dirty="0">
                        <a:effectLst/>
                      </a:endParaRPr>
                    </a:p>
                  </a:txBody>
                  <a:tcPr marL="76200" marR="76200" marT="57150" marB="57150"/>
                </a:tc>
                <a:tc>
                  <a:txBody>
                    <a:bodyPr/>
                    <a:lstStyle/>
                    <a:p>
                      <a:pPr algn="l"/>
                      <a:r>
                        <a:rPr lang="en-US" altLang="zh-CN">
                          <a:effectLst/>
                        </a:rPr>
                        <a:t>HTML</a:t>
                      </a:r>
                      <a:r>
                        <a:rPr lang="zh-CN" altLang="en-US">
                          <a:effectLst/>
                        </a:rPr>
                        <a:t>导航栏 </a:t>
                      </a:r>
                      <a:r>
                        <a:rPr lang="en-US" altLang="zh-CN">
                          <a:effectLst/>
                        </a:rPr>
                        <a:t>(&lt;nav&gt;) </a:t>
                      </a:r>
                      <a:r>
                        <a:rPr lang="zh-CN" altLang="en-US">
                          <a:effectLst/>
                        </a:rPr>
                        <a:t>描绘一个含有多个超链接的区域，这个区域包含转到其他页面，或者页面内部其他部分的链接列表</a:t>
                      </a:r>
                      <a:r>
                        <a:rPr lang="en-US" altLang="zh-CN">
                          <a:effectLst/>
                        </a:rPr>
                        <a:t>.</a:t>
                      </a:r>
                    </a:p>
                  </a:txBody>
                  <a:tcPr marL="76200" marR="76200" marT="57150" marB="57150" anchor="ctr"/>
                </a:tc>
              </a:tr>
              <a:tr h="0">
                <a:tc>
                  <a:txBody>
                    <a:bodyPr/>
                    <a:lstStyle/>
                    <a:p>
                      <a:pPr algn="l" fontAlgn="t"/>
                      <a:r>
                        <a:rPr lang="en-US" u="none" strike="noStrike">
                          <a:effectLst/>
                          <a:hlinkClick r:id="rId14" tooltip="HTML Section 元素 (&lt;section&gt;) 表示文档中的一个区域（或节），比如，内容中的一个专题组，一般来说会有包含一个 heading。"/>
                        </a:rPr>
                        <a:t>&lt;section&gt;</a:t>
                      </a:r>
                      <a:endParaRPr lang="en-US">
                        <a:effectLst/>
                      </a:endParaRPr>
                    </a:p>
                  </a:txBody>
                  <a:tcPr marL="76200" marR="76200" marT="57150" marB="57150"/>
                </a:tc>
                <a:tc>
                  <a:txBody>
                    <a:bodyPr/>
                    <a:lstStyle/>
                    <a:p>
                      <a:pPr algn="l"/>
                      <a:r>
                        <a:rPr lang="en-US" dirty="0">
                          <a:effectLst/>
                        </a:rPr>
                        <a:t>HTML Section </a:t>
                      </a:r>
                      <a:r>
                        <a:rPr lang="zh-CN" altLang="en-US" dirty="0">
                          <a:effectLst/>
                        </a:rPr>
                        <a:t>元素 </a:t>
                      </a:r>
                      <a:r>
                        <a:rPr lang="en-US" altLang="zh-CN" dirty="0">
                          <a:effectLst/>
                        </a:rPr>
                        <a:t>(&lt;</a:t>
                      </a:r>
                      <a:r>
                        <a:rPr lang="en-US" dirty="0">
                          <a:effectLst/>
                        </a:rPr>
                        <a:t>section&gt;) </a:t>
                      </a:r>
                      <a:r>
                        <a:rPr lang="zh-CN" altLang="en-US" dirty="0">
                          <a:effectLst/>
                        </a:rPr>
                        <a:t>表示文档中的一个区域（或节），比如，内容中的一个专题组，一般来说会有包含一个 </a:t>
                      </a:r>
                      <a:r>
                        <a:rPr lang="en-US" dirty="0">
                          <a:effectLst/>
                        </a:rPr>
                        <a:t>heading。</a:t>
                      </a:r>
                    </a:p>
                  </a:txBody>
                  <a:tcPr marL="76200" marR="76200" marT="57150" marB="57150" anchor="ctr"/>
                </a:tc>
              </a:tr>
            </a:tbl>
          </a:graphicData>
        </a:graphic>
      </p:graphicFrame>
    </p:spTree>
    <p:extLst>
      <p:ext uri="{BB962C8B-B14F-4D97-AF65-F5344CB8AC3E}">
        <p14:creationId xmlns:p14="http://schemas.microsoft.com/office/powerpoint/2010/main" xmlns="" val="1170574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章节元素</a:t>
            </a:r>
            <a:endParaRPr lang="en-US" dirty="0"/>
          </a:p>
        </p:txBody>
      </p:sp>
      <p:sp>
        <p:nvSpPr>
          <p:cNvPr id="9" name="Content Placeholder 8"/>
          <p:cNvSpPr>
            <a:spLocks noGrp="1"/>
          </p:cNvSpPr>
          <p:nvPr>
            <p:ph sz="half" idx="1"/>
          </p:nvPr>
        </p:nvSpPr>
        <p:spPr/>
        <p:txBody>
          <a:bodyPr/>
          <a:lstStyle/>
          <a:p>
            <a:r>
              <a:rPr lang="zh-CN" altLang="en-US" b="0" dirty="0"/>
              <a:t>章节</a:t>
            </a:r>
            <a:r>
              <a:rPr lang="zh-CN" altLang="en-US" b="0" dirty="0" smtClean="0"/>
              <a:t>元素能</a:t>
            </a:r>
            <a:r>
              <a:rPr lang="zh-CN" altLang="en-US" b="0" dirty="0"/>
              <a:t>让你将文档内容组织成几个逻辑块</a:t>
            </a:r>
            <a:r>
              <a:rPr lang="zh-CN" altLang="en-US" b="0" dirty="0" smtClean="0"/>
              <a:t>。</a:t>
            </a:r>
            <a:endParaRPr lang="en-US" altLang="zh-CN" b="0" dirty="0" smtClean="0"/>
          </a:p>
          <a:p>
            <a:endParaRPr lang="en-US" altLang="zh-CN" b="0" dirty="0"/>
          </a:p>
          <a:p>
            <a:r>
              <a:rPr lang="zh-CN" altLang="en-US" b="0" dirty="0" smtClean="0"/>
              <a:t>使用章节</a:t>
            </a:r>
            <a:r>
              <a:rPr lang="zh-CN" altLang="en-US" b="0" dirty="0"/>
              <a:t>元素为您的网页内容创建一个大致的梗概，使用包括页眉、页脚导航和标题等元素来确定内容部分。</a:t>
            </a:r>
            <a:endParaRPr lang="en-US" altLang="zh-CN" b="0" dirty="0"/>
          </a:p>
          <a:p>
            <a:endParaRPr lang="zh-CN" altLang="en-US"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519863" y="2446609"/>
            <a:ext cx="5094287" cy="2528345"/>
          </a:xfrm>
        </p:spPr>
      </p:pic>
    </p:spTree>
    <p:extLst>
      <p:ext uri="{BB962C8B-B14F-4D97-AF65-F5344CB8AC3E}">
        <p14:creationId xmlns:p14="http://schemas.microsoft.com/office/powerpoint/2010/main" xmlns="" val="2662298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其他常用标签</a:t>
            </a:r>
            <a:endParaRPr lang="en-US" dirty="0"/>
          </a:p>
        </p:txBody>
      </p:sp>
      <p:sp>
        <p:nvSpPr>
          <p:cNvPr id="3" name="内容占位符 2"/>
          <p:cNvSpPr>
            <a:spLocks noGrp="1"/>
          </p:cNvSpPr>
          <p:nvPr>
            <p:ph idx="1"/>
          </p:nvPr>
        </p:nvSpPr>
        <p:spPr/>
        <p:txBody>
          <a:bodyPr>
            <a:normAutofit/>
          </a:bodyPr>
          <a:lstStyle/>
          <a:p>
            <a:pPr marL="0" indent="0">
              <a:buNone/>
            </a:pPr>
            <a:r>
              <a:rPr lang="en-US" sz="1600" dirty="0" smtClean="0"/>
              <a:t>  </a:t>
            </a:r>
            <a:endParaRPr lang="en-US" sz="1600" dirty="0"/>
          </a:p>
        </p:txBody>
      </p:sp>
      <p:graphicFrame>
        <p:nvGraphicFramePr>
          <p:cNvPr id="24" name="表格 23"/>
          <p:cNvGraphicFramePr>
            <a:graphicFrameLocks noGrp="1"/>
          </p:cNvGraphicFramePr>
          <p:nvPr>
            <p:extLst/>
          </p:nvPr>
        </p:nvGraphicFramePr>
        <p:xfrm>
          <a:off x="880067" y="1822895"/>
          <a:ext cx="10892054" cy="3316300"/>
        </p:xfrm>
        <a:graphic>
          <a:graphicData uri="http://schemas.openxmlformats.org/drawingml/2006/table">
            <a:tbl>
              <a:tblPr>
                <a:tableStyleId>{BC89EF96-8CEA-46FF-86C4-4CE0E7609802}</a:tableStyleId>
              </a:tblPr>
              <a:tblGrid>
                <a:gridCol w="1721543"/>
                <a:gridCol w="9170511"/>
              </a:tblGrid>
              <a:tr h="176230">
                <a:tc>
                  <a:txBody>
                    <a:bodyPr/>
                    <a:lstStyle/>
                    <a:p>
                      <a:pPr algn="l"/>
                      <a:r>
                        <a:rPr lang="zh-CN" altLang="en-US" sz="1350" dirty="0">
                          <a:effectLst/>
                        </a:rPr>
                        <a:t>元素</a:t>
                      </a:r>
                      <a:endParaRPr lang="zh-CN" altLang="en-US" sz="1350" b="1" dirty="0">
                        <a:effectLst/>
                        <a:latin typeface="Open Sans Light"/>
                      </a:endParaRPr>
                    </a:p>
                  </a:txBody>
                  <a:tcPr marL="32290" marR="32290" marT="8073" marB="16145" anchor="ctr"/>
                </a:tc>
                <a:tc>
                  <a:txBody>
                    <a:bodyPr/>
                    <a:lstStyle/>
                    <a:p>
                      <a:pPr algn="l"/>
                      <a:r>
                        <a:rPr lang="zh-CN" altLang="en-US" sz="1350">
                          <a:effectLst/>
                        </a:rPr>
                        <a:t>描述</a:t>
                      </a:r>
                      <a:endParaRPr lang="zh-CN" altLang="en-US" sz="1350" b="1">
                        <a:effectLst/>
                        <a:latin typeface="Open Sans Light"/>
                      </a:endParaRPr>
                    </a:p>
                  </a:txBody>
                  <a:tcPr marL="32290" marR="32290" marT="8073" marB="16145" anchor="ctr"/>
                </a:tc>
              </a:tr>
              <a:tr h="738014">
                <a:tc>
                  <a:txBody>
                    <a:bodyPr/>
                    <a:lstStyle/>
                    <a:p>
                      <a:pPr algn="l" fontAlgn="t"/>
                      <a:r>
                        <a:rPr lang="en-US" sz="1350" u="none" strike="noStrike" dirty="0">
                          <a:effectLst/>
                          <a:hlinkClick r:id="rId2"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endParaRPr lang="en-US" sz="1350" dirty="0">
                        <a:effectLst/>
                      </a:endParaRPr>
                    </a:p>
                  </a:txBody>
                  <a:tcPr marL="32290" marR="32290" marT="24218" marB="24218"/>
                </a:tc>
                <a:tc>
                  <a:txBody>
                    <a:bodyPr/>
                    <a:lstStyle/>
                    <a:p>
                      <a:pPr algn="l"/>
                      <a:r>
                        <a:rPr lang="zh-CN" altLang="en-US" dirty="0" smtClean="0"/>
                        <a:t>表示一个块</a:t>
                      </a:r>
                      <a:r>
                        <a:rPr lang="en-US" altLang="zh-CN" dirty="0" smtClean="0"/>
                        <a:t>,</a:t>
                      </a:r>
                      <a:r>
                        <a:rPr lang="zh-CN" altLang="en-US" dirty="0" smtClean="0"/>
                        <a:t>并无实际的意义</a:t>
                      </a:r>
                      <a:r>
                        <a:rPr lang="en-US" altLang="zh-CN" dirty="0" smtClean="0"/>
                        <a:t>,</a:t>
                      </a:r>
                      <a:r>
                        <a:rPr lang="zh-CN" altLang="en-US" dirty="0" smtClean="0"/>
                        <a:t>可以通过</a:t>
                      </a:r>
                      <a:r>
                        <a:rPr lang="en-US" altLang="zh-CN" dirty="0" smtClean="0"/>
                        <a:t>CSS</a:t>
                      </a:r>
                      <a:r>
                        <a:rPr lang="zh-CN" altLang="en-US" dirty="0" smtClean="0"/>
                        <a:t>样式</a:t>
                      </a:r>
                      <a:r>
                        <a:rPr lang="en-US" altLang="zh-CN" dirty="0" smtClean="0"/>
                        <a:t>(style)</a:t>
                      </a:r>
                      <a:r>
                        <a:rPr lang="zh-CN" altLang="en-US" dirty="0" smtClean="0"/>
                        <a:t>为其赋予不同的表现。</a:t>
                      </a:r>
                      <a:endParaRPr lang="zh-CN" altLang="en-US" sz="1350" dirty="0">
                        <a:effectLst/>
                      </a:endParaRPr>
                    </a:p>
                  </a:txBody>
                  <a:tcPr marL="32290" marR="32290" marT="24218" marB="24218" anchor="ctr"/>
                </a:tc>
              </a:tr>
              <a:tr h="339487">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altLang="zh-CN" sz="1350" u="none" strike="noStrike" dirty="0" smtClean="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&lt;</a:t>
                      </a:r>
                      <a:r>
                        <a:rPr lang="en-US" altLang="zh-CN" sz="1350" u="none" strike="noStrike" dirty="0" err="1" smtClean="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ul</a:t>
                      </a:r>
                      <a:r>
                        <a:rPr lang="en-US" altLang="zh-CN" sz="1350" u="none" strike="noStrike" dirty="0" smtClean="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&gt; &lt;li&gt;</a:t>
                      </a:r>
                      <a:endParaRPr lang="en-US" altLang="zh-CN" sz="1350" dirty="0" smtClean="0">
                        <a:effectLst/>
                      </a:endParaRPr>
                    </a:p>
                  </a:txBody>
                  <a:tcPr marL="32290" marR="32290" marT="24218" marB="24218"/>
                </a:tc>
                <a:tc>
                  <a:txBody>
                    <a:bodyPr/>
                    <a:lstStyle/>
                    <a:p>
                      <a:pPr algn="l"/>
                      <a:endParaRPr lang="zh-CN" altLang="en-US" sz="1350" kern="1200" dirty="0">
                        <a:solidFill>
                          <a:schemeClr val="tx1"/>
                        </a:solidFill>
                        <a:latin typeface="+mn-lt"/>
                        <a:ea typeface="+mn-ea"/>
                        <a:cs typeface="+mn-cs"/>
                      </a:endParaRPr>
                    </a:p>
                  </a:txBody>
                  <a:tcPr marL="32290" marR="32290" marT="24218" marB="24218" anchor="ctr"/>
                </a:tc>
              </a:tr>
              <a:tr h="605171">
                <a:tc>
                  <a:txBody>
                    <a:bodyPr/>
                    <a:lstStyle/>
                    <a:p>
                      <a:pPr algn="l" fontAlgn="t"/>
                      <a:r>
                        <a:rPr lang="en-US" sz="1350" u="none" strike="noStrike" dirty="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&lt;</a:t>
                      </a:r>
                      <a:r>
                        <a:rPr lang="en-US" sz="1350" u="none" strike="noStrike" dirty="0" err="1">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dt</a:t>
                      </a:r>
                      <a:r>
                        <a:rPr lang="en-US" sz="1350" u="none" strike="noStrike" dirty="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&gt;</a:t>
                      </a:r>
                      <a:endParaRPr lang="en-US" sz="1350" dirty="0">
                        <a:effectLst/>
                      </a:endParaRPr>
                    </a:p>
                  </a:txBody>
                  <a:tcPr marL="32290" marR="32290" marT="24218" marB="24218"/>
                </a:tc>
                <a:tc>
                  <a:txBody>
                    <a:bodyPr/>
                    <a:lstStyle/>
                    <a:p>
                      <a:pPr algn="l"/>
                      <a:r>
                        <a:rPr lang="en-US" altLang="zh-CN" sz="1350" dirty="0">
                          <a:effectLst/>
                        </a:rPr>
                        <a:t>HTML &lt;</a:t>
                      </a:r>
                      <a:r>
                        <a:rPr lang="en-US" altLang="zh-CN" sz="1350" dirty="0" err="1">
                          <a:effectLst/>
                        </a:rPr>
                        <a:t>dt</a:t>
                      </a:r>
                      <a:r>
                        <a:rPr lang="en-US" altLang="zh-CN" sz="1350" dirty="0">
                          <a:effectLst/>
                        </a:rPr>
                        <a:t>&gt; </a:t>
                      </a:r>
                      <a:r>
                        <a:rPr lang="zh-CN" altLang="en-US" sz="1350" dirty="0">
                          <a:effectLst/>
                        </a:rPr>
                        <a:t>元素 （或 </a:t>
                      </a:r>
                      <a:r>
                        <a:rPr lang="en-US" altLang="zh-CN" sz="1350" dirty="0">
                          <a:effectLst/>
                        </a:rPr>
                        <a:t>HTML </a:t>
                      </a:r>
                      <a:r>
                        <a:rPr lang="zh-CN" altLang="en-US" sz="1350" dirty="0">
                          <a:effectLst/>
                        </a:rPr>
                        <a:t>术语定义元素）用于在一个定义列表中声明一个术语。该元素仅能作为 </a:t>
                      </a:r>
                      <a:r>
                        <a:rPr lang="en-US" altLang="zh-CN" sz="1350" u="none" strike="noStrike" dirty="0">
                          <a:effectLst/>
                          <a:hlinkClick r:id="rId4" tooltip="HTML &lt;dl&gt; 元素 (或 HTML 定义描述列表元素) 是一个包含金条定义以及定义描述的列表，通常用于展示词汇表或者元数据 (键-值对列表)。"/>
                        </a:rPr>
                        <a:t>&lt;dl&gt;</a:t>
                      </a:r>
                      <a:r>
                        <a:rPr lang="zh-CN" altLang="en-US" sz="1350" dirty="0">
                          <a:effectLst/>
                        </a:rPr>
                        <a:t> 的子元素出现。通常在该元素后面会跟着 </a:t>
                      </a:r>
                      <a:r>
                        <a:rPr lang="en-US" altLang="zh-CN" sz="1350" u="none" strike="noStrike" dirty="0">
                          <a:effectLst/>
                          <a:hlinkClick r:id="rId5" tooltip="此页面仍未被本地化, 期待您的翻译!"/>
                        </a:rPr>
                        <a:t>&lt;</a:t>
                      </a:r>
                      <a:r>
                        <a:rPr lang="en-US" altLang="zh-CN" sz="1350" u="none" strike="noStrike" dirty="0" err="1">
                          <a:effectLst/>
                          <a:hlinkClick r:id="rId5" tooltip="此页面仍未被本地化, 期待您的翻译!"/>
                        </a:rPr>
                        <a:t>dd</a:t>
                      </a:r>
                      <a:r>
                        <a:rPr lang="en-US" altLang="zh-CN" sz="1350" u="none" strike="noStrike" dirty="0">
                          <a:effectLst/>
                          <a:hlinkClick r:id="rId5" tooltip="此页面仍未被本地化, 期待您的翻译!"/>
                        </a:rPr>
                        <a:t>&gt;</a:t>
                      </a:r>
                      <a:r>
                        <a:rPr lang="zh-CN" altLang="en-US" sz="1350" dirty="0">
                          <a:effectLst/>
                        </a:rPr>
                        <a:t> 元素， 然而，多个连续出现的 </a:t>
                      </a:r>
                      <a:r>
                        <a:rPr lang="en-US" altLang="zh-CN" sz="1350" dirty="0">
                          <a:effectLst/>
                        </a:rPr>
                        <a:t>&lt;</a:t>
                      </a:r>
                      <a:r>
                        <a:rPr lang="en-US" altLang="zh-CN" sz="1350" dirty="0" err="1">
                          <a:effectLst/>
                        </a:rPr>
                        <a:t>dt</a:t>
                      </a:r>
                      <a:r>
                        <a:rPr lang="en-US" altLang="zh-CN" sz="1350" dirty="0">
                          <a:effectLst/>
                        </a:rPr>
                        <a:t>&gt; </a:t>
                      </a:r>
                      <a:r>
                        <a:rPr lang="zh-CN" altLang="en-US" sz="1350" dirty="0">
                          <a:effectLst/>
                        </a:rPr>
                        <a:t>元素都将由出现在它们后面的第一个 </a:t>
                      </a:r>
                      <a:r>
                        <a:rPr lang="en-US" altLang="zh-CN" sz="1350" u="none" strike="noStrike" dirty="0">
                          <a:effectLst/>
                          <a:hlinkClick r:id="rId5" tooltip="此页面仍未被本地化, 期待您的翻译!"/>
                        </a:rPr>
                        <a:t>&lt;</a:t>
                      </a:r>
                      <a:r>
                        <a:rPr lang="en-US" altLang="zh-CN" sz="1350" u="none" strike="noStrike" dirty="0" err="1">
                          <a:effectLst/>
                          <a:hlinkClick r:id="rId5" tooltip="此页面仍未被本地化, 期待您的翻译!"/>
                        </a:rPr>
                        <a:t>dd</a:t>
                      </a:r>
                      <a:r>
                        <a:rPr lang="en-US" altLang="zh-CN" sz="1350" u="none" strike="noStrike" dirty="0">
                          <a:effectLst/>
                          <a:hlinkClick r:id="rId5" tooltip="此页面仍未被本地化, 期待您的翻译!"/>
                        </a:rPr>
                        <a:t>&gt;</a:t>
                      </a:r>
                      <a:r>
                        <a:rPr lang="zh-CN" altLang="en-US" sz="1350" dirty="0">
                          <a:effectLst/>
                        </a:rPr>
                        <a:t> 元素定义。</a:t>
                      </a:r>
                    </a:p>
                  </a:txBody>
                  <a:tcPr marL="32290" marR="32290" marT="24218" marB="24218" anchor="ctr"/>
                </a:tc>
              </a:tr>
              <a:tr h="605171">
                <a:tc>
                  <a:txBody>
                    <a:bodyPr/>
                    <a:lstStyle/>
                    <a:p>
                      <a:pPr algn="l" fontAlgn="t"/>
                      <a:r>
                        <a:rPr lang="en-US" sz="1350" u="none" strike="noStrike">
                          <a:effectLst/>
                          <a:hlinkClick r:id="rId6" tooltip="HTML &lt;figcaption&gt; 元素 是与其相关联的图片的说明/标题，用与描述其父节点 &lt;figure&gt; 元素里的其他数据。这意味着 &lt;figcaption&gt; 在&lt;figure&gt; 块里是第一个或最后一个。同时 HTML Figcaption 元素是可选的；如果没有该元素，这个父节点的图片只是会没有说明/标题。"/>
                        </a:rPr>
                        <a:t>&lt;figcaption&gt;</a:t>
                      </a:r>
                      <a:endParaRPr lang="en-US" sz="1350">
                        <a:effectLst/>
                      </a:endParaRPr>
                    </a:p>
                  </a:txBody>
                  <a:tcPr marL="32290" marR="32290" marT="24218" marB="24218"/>
                </a:tc>
                <a:tc>
                  <a:txBody>
                    <a:bodyPr/>
                    <a:lstStyle/>
                    <a:p>
                      <a:pPr algn="l"/>
                      <a:r>
                        <a:rPr lang="en-US" altLang="zh-CN" sz="1350" dirty="0">
                          <a:effectLst/>
                        </a:rPr>
                        <a:t>HTML &lt;</a:t>
                      </a:r>
                      <a:r>
                        <a:rPr lang="en-US" altLang="zh-CN" sz="1350" dirty="0" err="1">
                          <a:effectLst/>
                        </a:rPr>
                        <a:t>figcaption</a:t>
                      </a:r>
                      <a:r>
                        <a:rPr lang="en-US" altLang="zh-CN" sz="1350" dirty="0">
                          <a:effectLst/>
                        </a:rPr>
                        <a:t>&gt; </a:t>
                      </a:r>
                      <a:r>
                        <a:rPr lang="zh-CN" altLang="en-US" sz="1350" dirty="0">
                          <a:effectLst/>
                        </a:rPr>
                        <a:t>元素 是与其相关联的图片的说明</a:t>
                      </a:r>
                      <a:r>
                        <a:rPr lang="en-US" altLang="zh-CN" sz="1350" dirty="0">
                          <a:effectLst/>
                        </a:rPr>
                        <a:t>/</a:t>
                      </a:r>
                      <a:r>
                        <a:rPr lang="zh-CN" altLang="en-US" sz="1350" dirty="0">
                          <a:effectLst/>
                        </a:rPr>
                        <a:t>标题，用与描述其父节点 </a:t>
                      </a:r>
                      <a:r>
                        <a:rPr lang="en-US" altLang="zh-CN" sz="1350" u="none" strike="noStrike" dirty="0">
                          <a:effectLst/>
                          <a:hlinkClick r:id="rId7" tooltip="此页面仍未被本地化, 期待您的翻译!"/>
                        </a:rPr>
                        <a:t>&lt;figure&gt;</a:t>
                      </a:r>
                      <a:r>
                        <a:rPr lang="zh-CN" altLang="en-US" sz="1350" dirty="0">
                          <a:effectLst/>
                        </a:rPr>
                        <a:t> 元素里的其他数据。这意味着 </a:t>
                      </a:r>
                      <a:r>
                        <a:rPr lang="en-US" altLang="zh-CN" sz="1350" dirty="0">
                          <a:effectLst/>
                        </a:rPr>
                        <a:t>&lt;</a:t>
                      </a:r>
                      <a:r>
                        <a:rPr lang="en-US" altLang="zh-CN" sz="1350" dirty="0" err="1">
                          <a:effectLst/>
                        </a:rPr>
                        <a:t>figcaption</a:t>
                      </a:r>
                      <a:r>
                        <a:rPr lang="en-US" altLang="zh-CN" sz="1350" dirty="0">
                          <a:effectLst/>
                        </a:rPr>
                        <a:t>&gt; </a:t>
                      </a:r>
                      <a:r>
                        <a:rPr lang="zh-CN" altLang="en-US" sz="1350" dirty="0">
                          <a:effectLst/>
                        </a:rPr>
                        <a:t>在</a:t>
                      </a:r>
                      <a:r>
                        <a:rPr lang="en-US" altLang="zh-CN" sz="1350" u="none" strike="noStrike" dirty="0">
                          <a:effectLst/>
                          <a:hlinkClick r:id="rId7" tooltip="此页面仍未被本地化, 期待您的翻译!"/>
                        </a:rPr>
                        <a:t>&lt;figure&gt;</a:t>
                      </a:r>
                      <a:r>
                        <a:rPr lang="zh-CN" altLang="en-US" sz="1350" dirty="0">
                          <a:effectLst/>
                        </a:rPr>
                        <a:t> 块里是第一个或最后一个。同时 </a:t>
                      </a:r>
                      <a:r>
                        <a:rPr lang="en-US" altLang="zh-CN" sz="1350" dirty="0">
                          <a:effectLst/>
                        </a:rPr>
                        <a:t>HTML </a:t>
                      </a:r>
                      <a:r>
                        <a:rPr lang="en-US" altLang="zh-CN" sz="1350" dirty="0" err="1">
                          <a:effectLst/>
                        </a:rPr>
                        <a:t>Figcaption</a:t>
                      </a:r>
                      <a:r>
                        <a:rPr lang="en-US" altLang="zh-CN" sz="1350" dirty="0">
                          <a:effectLst/>
                        </a:rPr>
                        <a:t> </a:t>
                      </a:r>
                      <a:r>
                        <a:rPr lang="zh-CN" altLang="en-US" sz="1350" dirty="0">
                          <a:effectLst/>
                        </a:rPr>
                        <a:t>元素是可选的；如果没有该元素，这个父节点的图片只是会没有说明</a:t>
                      </a:r>
                      <a:r>
                        <a:rPr lang="en-US" altLang="zh-CN" sz="1350" dirty="0">
                          <a:effectLst/>
                        </a:rPr>
                        <a:t>/</a:t>
                      </a:r>
                      <a:r>
                        <a:rPr lang="zh-CN" altLang="en-US" sz="1350" dirty="0">
                          <a:effectLst/>
                        </a:rPr>
                        <a:t>标题。</a:t>
                      </a:r>
                    </a:p>
                  </a:txBody>
                  <a:tcPr marL="32290" marR="32290" marT="24218" marB="24218" anchor="ctr"/>
                </a:tc>
              </a:tr>
              <a:tr h="738014">
                <a:tc>
                  <a:txBody>
                    <a:bodyPr/>
                    <a:lstStyle/>
                    <a:p>
                      <a:pPr algn="l" fontAlgn="t"/>
                      <a:r>
                        <a:rPr lang="en-US" sz="1350" u="none" strike="noStrike">
                          <a:effectLst/>
                          <a:hlinkClick r:id="rId7" tooltip="HTML &lt;figure&gt; 元素代表一段独立的内容, 经常与说明(caption) &lt;figcaption&gt; 配合使用, 并且作为一个独立的引用单元。当它属于主体(mian flow)时，它的位置独立于主体。这个标签经常是在主文中引用的图片，插图，表格，代码段等等，当这部分转移到附录中或者其他页面时不会影响到主体。"/>
                        </a:rPr>
                        <a:t>&lt;figure&gt;</a:t>
                      </a:r>
                      <a:endParaRPr lang="en-US" sz="1350">
                        <a:effectLst/>
                      </a:endParaRPr>
                    </a:p>
                  </a:txBody>
                  <a:tcPr marL="32290" marR="32290" marT="24218" marB="24218"/>
                </a:tc>
                <a:tc>
                  <a:txBody>
                    <a:bodyPr/>
                    <a:lstStyle/>
                    <a:p>
                      <a:pPr algn="l"/>
                      <a:r>
                        <a:rPr lang="en-US" altLang="zh-CN" sz="1350" dirty="0">
                          <a:effectLst/>
                        </a:rPr>
                        <a:t>HTML &lt;figure&gt; </a:t>
                      </a:r>
                      <a:r>
                        <a:rPr lang="zh-CN" altLang="en-US" sz="1350" dirty="0">
                          <a:effectLst/>
                        </a:rPr>
                        <a:t>元素代表一段独立的内容</a:t>
                      </a:r>
                      <a:r>
                        <a:rPr lang="en-US" altLang="zh-CN" sz="1350" dirty="0">
                          <a:effectLst/>
                        </a:rPr>
                        <a:t>, </a:t>
                      </a:r>
                      <a:r>
                        <a:rPr lang="zh-CN" altLang="en-US" sz="1350" dirty="0">
                          <a:effectLst/>
                        </a:rPr>
                        <a:t>经常与说明</a:t>
                      </a:r>
                      <a:r>
                        <a:rPr lang="en-US" altLang="zh-CN" sz="1350" dirty="0">
                          <a:effectLst/>
                        </a:rPr>
                        <a:t>(caption) </a:t>
                      </a:r>
                      <a:r>
                        <a:rPr lang="en-US" altLang="zh-CN" sz="1350" u="none" strike="noStrike" dirty="0">
                          <a:effectLst/>
                          <a:hlinkClick r:id="rId6" tooltip="此页面仍未被本地化, 期待您的翻译!"/>
                        </a:rPr>
                        <a:t>&lt;</a:t>
                      </a:r>
                      <a:r>
                        <a:rPr lang="en-US" altLang="zh-CN" sz="1350" u="none" strike="noStrike" dirty="0" err="1">
                          <a:effectLst/>
                          <a:hlinkClick r:id="rId6" tooltip="此页面仍未被本地化, 期待您的翻译!"/>
                        </a:rPr>
                        <a:t>figcaption</a:t>
                      </a:r>
                      <a:r>
                        <a:rPr lang="en-US" altLang="zh-CN" sz="1350" u="none" strike="noStrike" dirty="0">
                          <a:effectLst/>
                          <a:hlinkClick r:id="rId6" tooltip="此页面仍未被本地化, 期待您的翻译!"/>
                        </a:rPr>
                        <a:t>&gt;</a:t>
                      </a:r>
                      <a:r>
                        <a:rPr lang="zh-CN" altLang="en-US" sz="1350" dirty="0">
                          <a:effectLst/>
                        </a:rPr>
                        <a:t> 配合使用</a:t>
                      </a:r>
                      <a:r>
                        <a:rPr lang="en-US" altLang="zh-CN" sz="1350" dirty="0">
                          <a:effectLst/>
                        </a:rPr>
                        <a:t>,</a:t>
                      </a:r>
                      <a:r>
                        <a:rPr lang="zh-CN" altLang="en-US" sz="1350" dirty="0">
                          <a:effectLst/>
                        </a:rPr>
                        <a:t> 并且作为一个独立的引用单元。当它属于主体</a:t>
                      </a:r>
                      <a:r>
                        <a:rPr lang="en-US" altLang="zh-CN" sz="1350" dirty="0">
                          <a:effectLst/>
                        </a:rPr>
                        <a:t>(</a:t>
                      </a:r>
                      <a:r>
                        <a:rPr lang="en-US" altLang="zh-CN" sz="1350" dirty="0" err="1">
                          <a:effectLst/>
                        </a:rPr>
                        <a:t>mian</a:t>
                      </a:r>
                      <a:r>
                        <a:rPr lang="en-US" altLang="zh-CN" sz="1350" dirty="0">
                          <a:effectLst/>
                        </a:rPr>
                        <a:t> flow)</a:t>
                      </a:r>
                      <a:r>
                        <a:rPr lang="zh-CN" altLang="en-US" sz="1350" dirty="0">
                          <a:effectLst/>
                        </a:rPr>
                        <a:t>时，它的位置独立于主体。这个标签经常是在主文中引用的图片，插图，表格，代码段等等，当这部分转移到附录中或者其他页面时不会影响到主体。</a:t>
                      </a:r>
                    </a:p>
                  </a:txBody>
                  <a:tcPr marL="32290" marR="32290" marT="24218" marB="24218" anchor="ctr"/>
                </a:tc>
              </a:tr>
            </a:tbl>
          </a:graphicData>
        </a:graphic>
      </p:graphicFrame>
      <p:sp>
        <p:nvSpPr>
          <p:cNvPr id="25" name="Rectangle 9"/>
          <p:cNvSpPr>
            <a:spLocks noChangeArrowheads="1"/>
          </p:cNvSpPr>
          <p:nvPr/>
        </p:nvSpPr>
        <p:spPr bwMode="auto">
          <a:xfrm>
            <a:off x="880067" y="1969873"/>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36854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图片和多媒体</a:t>
            </a:r>
            <a:endParaRPr lang="en-US" dirty="0"/>
          </a:p>
        </p:txBody>
      </p:sp>
      <p:sp>
        <p:nvSpPr>
          <p:cNvPr id="3" name="内容占位符 2"/>
          <p:cNvSpPr>
            <a:spLocks noGrp="1"/>
          </p:cNvSpPr>
          <p:nvPr>
            <p:ph idx="1"/>
          </p:nvPr>
        </p:nvSpPr>
        <p:spPr/>
        <p:txBody>
          <a:bodyPr/>
          <a:lstStyle/>
          <a:p>
            <a:r>
              <a:rPr lang="en-US" altLang="zh-CN" b="0" dirty="0"/>
              <a:t>HTML </a:t>
            </a:r>
            <a:r>
              <a:rPr lang="zh-CN" altLang="en-US" b="0" dirty="0"/>
              <a:t>支持各种多媒体资源，例如图像，音频和</a:t>
            </a:r>
            <a:r>
              <a:rPr lang="zh-CN" altLang="en-US" b="0" dirty="0" smtClean="0"/>
              <a:t>视频。</a:t>
            </a:r>
          </a:p>
        </p:txBody>
      </p:sp>
      <p:graphicFrame>
        <p:nvGraphicFramePr>
          <p:cNvPr id="4" name="表格 3"/>
          <p:cNvGraphicFramePr>
            <a:graphicFrameLocks noGrp="1"/>
          </p:cNvGraphicFramePr>
          <p:nvPr>
            <p:extLst>
              <p:ext uri="{D42A27DB-BD31-4B8C-83A1-F6EECF244321}">
                <p14:modId xmlns:p14="http://schemas.microsoft.com/office/powerpoint/2010/main" xmlns="" val="381294916"/>
              </p:ext>
            </p:extLst>
          </p:nvPr>
        </p:nvGraphicFramePr>
        <p:xfrm>
          <a:off x="736600" y="1752441"/>
          <a:ext cx="8973457" cy="2892131"/>
        </p:xfrm>
        <a:graphic>
          <a:graphicData uri="http://schemas.openxmlformats.org/drawingml/2006/table">
            <a:tbl>
              <a:tblPr>
                <a:tableStyleId>{BC89EF96-8CEA-46FF-86C4-4CE0E7609802}</a:tableStyleId>
              </a:tblPr>
              <a:tblGrid>
                <a:gridCol w="801058"/>
                <a:gridCol w="8172399"/>
              </a:tblGrid>
              <a:tr h="351952">
                <a:tc>
                  <a:txBody>
                    <a:bodyPr/>
                    <a:lstStyle/>
                    <a:p>
                      <a:pPr algn="l"/>
                      <a:r>
                        <a:rPr lang="zh-CN" altLang="en-US" sz="1400" dirty="0">
                          <a:effectLst/>
                        </a:rPr>
                        <a:t>元素</a:t>
                      </a:r>
                      <a:endParaRPr lang="zh-CN" altLang="en-US" sz="1400" b="1" dirty="0">
                        <a:effectLst/>
                        <a:latin typeface="Open Sans Light"/>
                      </a:endParaRPr>
                    </a:p>
                  </a:txBody>
                  <a:tcPr marL="76200" marR="76200" marT="19050" marB="38100" anchor="ctr"/>
                </a:tc>
                <a:tc>
                  <a:txBody>
                    <a:bodyPr/>
                    <a:lstStyle/>
                    <a:p>
                      <a:pPr algn="l"/>
                      <a:r>
                        <a:rPr lang="zh-CN" altLang="en-US" sz="1400" dirty="0">
                          <a:effectLst/>
                        </a:rPr>
                        <a:t>描述</a:t>
                      </a:r>
                      <a:endParaRPr lang="zh-CN" altLang="en-US" sz="1400" b="1" dirty="0">
                        <a:effectLst/>
                        <a:latin typeface="Open Sans Light"/>
                      </a:endParaRPr>
                    </a:p>
                  </a:txBody>
                  <a:tcPr marL="76200" marR="76200" marT="19050" marB="38100" anchor="ctr"/>
                </a:tc>
              </a:tr>
              <a:tr h="428464">
                <a:tc>
                  <a:txBody>
                    <a:bodyPr/>
                    <a:lstStyle/>
                    <a:p>
                      <a:pPr algn="l" fontAlgn="t"/>
                      <a:r>
                        <a:rPr lang="en-US" sz="1400" u="none" strike="noStrike">
                          <a:effectLst/>
                          <a:hlinkClick r:id="rId2" tooltip="HTML &lt;area&gt; 元素 在图片上定义一个热点区域"/>
                        </a:rPr>
                        <a:t>&lt;area&gt;</a:t>
                      </a:r>
                      <a:endParaRPr lang="en-US" sz="1400">
                        <a:effectLst/>
                      </a:endParaRPr>
                    </a:p>
                  </a:txBody>
                  <a:tcPr marL="76200" marR="76200" marT="57150" marB="57150"/>
                </a:tc>
                <a:tc>
                  <a:txBody>
                    <a:bodyPr/>
                    <a:lstStyle/>
                    <a:p>
                      <a:pPr algn="l"/>
                      <a:r>
                        <a:rPr lang="en-US" altLang="zh-CN" sz="1400" dirty="0">
                          <a:effectLst/>
                        </a:rPr>
                        <a:t>HTML &lt;area&gt; </a:t>
                      </a:r>
                      <a:r>
                        <a:rPr lang="zh-CN" altLang="en-US" sz="1400" dirty="0">
                          <a:effectLst/>
                        </a:rPr>
                        <a:t>元素 在图片上定义一个热点区域</a:t>
                      </a:r>
                    </a:p>
                  </a:txBody>
                  <a:tcPr marL="76200" marR="76200" marT="57150" marB="57150" anchor="ctr"/>
                </a:tc>
              </a:tr>
              <a:tr h="979346">
                <a:tc>
                  <a:txBody>
                    <a:bodyPr/>
                    <a:lstStyle/>
                    <a:p>
                      <a:pPr algn="l" fontAlgn="t"/>
                      <a:r>
                        <a:rPr lang="en-US"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&lt;audio&gt;</a:t>
                      </a:r>
                      <a:endParaRPr lang="en-US" sz="1400">
                        <a:effectLst/>
                      </a:endParaRPr>
                    </a:p>
                  </a:txBody>
                  <a:tcPr marL="76200" marR="76200" marT="57150" marB="57150"/>
                </a:tc>
                <a:tc>
                  <a:txBody>
                    <a:bodyPr/>
                    <a:lstStyle/>
                    <a:p>
                      <a:pPr algn="l"/>
                      <a:r>
                        <a:rPr lang="en-US" altLang="zh-CN" sz="1400" dirty="0">
                          <a:effectLst/>
                        </a:rPr>
                        <a:t>HTML &lt;audio&gt; </a:t>
                      </a:r>
                      <a:r>
                        <a:rPr lang="zh-CN" altLang="en-US" sz="1400" dirty="0">
                          <a:effectLst/>
                        </a:rPr>
                        <a:t>元素用于在文档中表示音频内容。 </a:t>
                      </a:r>
                      <a:r>
                        <a:rPr lang="en-US" altLang="zh-CN" sz="1400" dirty="0">
                          <a:effectLst/>
                        </a:rPr>
                        <a:t>&lt;audio&gt; </a:t>
                      </a:r>
                      <a:r>
                        <a:rPr lang="zh-CN" altLang="en-US" sz="1400" dirty="0">
                          <a:effectLst/>
                        </a:rPr>
                        <a:t>元素可以包含多个音频资源， 这些音频资源可以使用 </a:t>
                      </a:r>
                      <a:r>
                        <a:rPr lang="en-US" altLang="zh-CN" sz="1400" dirty="0" err="1">
                          <a:effectLst/>
                        </a:rPr>
                        <a:t>src</a:t>
                      </a:r>
                      <a:r>
                        <a:rPr lang="en-US" altLang="zh-CN" sz="1400" dirty="0">
                          <a:effectLst/>
                        </a:rPr>
                        <a:t> </a:t>
                      </a:r>
                      <a:r>
                        <a:rPr lang="zh-CN" altLang="en-US" sz="1400" dirty="0">
                          <a:effectLst/>
                        </a:rPr>
                        <a:t>属性或者</a:t>
                      </a:r>
                      <a:r>
                        <a:rPr lang="en-US" altLang="zh-CN" sz="1400" u="none" strike="noStrike" dirty="0">
                          <a:effectLst/>
                          <a:hlinkClick r:id="rId4" tooltip="This page has no content. Enrich MDC by contributing."/>
                        </a:rPr>
                        <a:t>&lt;source&gt;</a:t>
                      </a:r>
                      <a:r>
                        <a:rPr lang="zh-CN" altLang="en-US" sz="1400" dirty="0">
                          <a:effectLst/>
                        </a:rPr>
                        <a:t> 元素来进行描述； 浏览器将会选择最合适的一个来使用。对于不支持</a:t>
                      </a:r>
                      <a:r>
                        <a:rPr lang="en-US" altLang="zh-CN" sz="1400" dirty="0">
                          <a:effectLst/>
                        </a:rPr>
                        <a:t>&lt;audio&gt;</a:t>
                      </a:r>
                      <a:r>
                        <a:rPr lang="zh-CN" altLang="en-US" sz="1400" dirty="0">
                          <a:effectLst/>
                        </a:rPr>
                        <a:t>元素的浏览器，</a:t>
                      </a:r>
                      <a:r>
                        <a:rPr lang="en-US" altLang="zh-CN" sz="1400" dirty="0">
                          <a:effectLst/>
                        </a:rPr>
                        <a:t>&lt;audio&gt;</a:t>
                      </a:r>
                      <a:r>
                        <a:rPr lang="zh-CN" altLang="en-US" sz="1400" dirty="0">
                          <a:effectLst/>
                        </a:rPr>
                        <a:t>元素也可以作为浏览器不识别的内容加入到文档中。</a:t>
                      </a:r>
                    </a:p>
                  </a:txBody>
                  <a:tcPr marL="76200" marR="76200" marT="57150" marB="57150" anchor="ctr"/>
                </a:tc>
              </a:tr>
              <a:tr h="703905">
                <a:tc>
                  <a:txBody>
                    <a:bodyPr/>
                    <a:lstStyle/>
                    <a:p>
                      <a:pPr algn="l" fontAlgn="t"/>
                      <a:r>
                        <a:rPr lang="en-US" sz="1400" u="none" strike="noStrike" dirty="0">
                          <a:effectLst/>
                          <a:hlinkClick r:id="rId5" tooltip="HTML &lt;track&gt; 元素 被当作媒体元素—&lt;audio&gt; 和 &lt;video&gt;的子元素来使用。它允许指定计时字幕（或者基于事件的数据），例如自动处理字幕。"/>
                        </a:rPr>
                        <a:t>&lt;track&gt;</a:t>
                      </a:r>
                      <a:endParaRPr lang="en-US" sz="1400" dirty="0">
                        <a:effectLst/>
                      </a:endParaRPr>
                    </a:p>
                  </a:txBody>
                  <a:tcPr marL="76200" marR="76200" marT="57150" marB="57150"/>
                </a:tc>
                <a:tc>
                  <a:txBody>
                    <a:bodyPr/>
                    <a:lstStyle/>
                    <a:p>
                      <a:pPr algn="l"/>
                      <a:r>
                        <a:rPr lang="en-US" sz="1400" dirty="0">
                          <a:effectLst/>
                        </a:rPr>
                        <a:t>HTML &lt;track&gt; </a:t>
                      </a:r>
                      <a:r>
                        <a:rPr lang="zh-CN" altLang="en-US" sz="1400" dirty="0">
                          <a:effectLst/>
                        </a:rPr>
                        <a:t>元素 被当作媒体元素</a:t>
                      </a:r>
                      <a:r>
                        <a:rPr lang="en-US" altLang="zh-CN" sz="1400" dirty="0">
                          <a:effectLst/>
                        </a:rPr>
                        <a:t>—</a:t>
                      </a:r>
                      <a:r>
                        <a:rPr lang="en-US" altLang="zh-CN" sz="1400" u="none" strike="noStrike" dirty="0">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t>
                      </a:r>
                      <a:r>
                        <a:rPr lang="en-US" sz="1400" u="none" strike="noStrike" dirty="0">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audio&gt;</a:t>
                      </a:r>
                      <a:r>
                        <a:rPr lang="en-US" sz="1400" dirty="0">
                          <a:effectLst/>
                        </a:rPr>
                        <a:t> </a:t>
                      </a:r>
                      <a:r>
                        <a:rPr lang="zh-CN" altLang="en-US" sz="1400" dirty="0">
                          <a:effectLst/>
                        </a:rPr>
                        <a:t>和 </a:t>
                      </a:r>
                      <a:r>
                        <a:rPr lang="en-US" altLang="zh-CN" sz="1400" u="none" strike="noStrike" dirty="0">
                          <a:effectLst/>
                          <a:hlinkClick r:id="rId6" tooltip="HTML &lt;video&gt; 元素 用于在HTML或者XHTML文档中嵌入视频内容。"/>
                        </a:rPr>
                        <a:t>&lt;</a:t>
                      </a:r>
                      <a:r>
                        <a:rPr lang="en-US" sz="1400" u="none" strike="noStrike" dirty="0">
                          <a:effectLst/>
                          <a:hlinkClick r:id="rId6" tooltip="HTML &lt;video&gt; 元素 用于在HTML或者XHTML文档中嵌入视频内容。"/>
                        </a:rPr>
                        <a:t>video&gt;</a:t>
                      </a:r>
                      <a:r>
                        <a:rPr lang="zh-CN" altLang="en-US" sz="1400" dirty="0">
                          <a:effectLst/>
                        </a:rPr>
                        <a:t>的子元素来使用。它允许指定计时字幕（或者基于事件的数据），例如自动处理字幕。</a:t>
                      </a:r>
                    </a:p>
                  </a:txBody>
                  <a:tcPr marL="76200" marR="76200" marT="57150" marB="57150" anchor="ctr"/>
                </a:tc>
              </a:tr>
              <a:tr h="428464">
                <a:tc>
                  <a:txBody>
                    <a:bodyPr/>
                    <a:lstStyle/>
                    <a:p>
                      <a:pPr algn="l" fontAlgn="t"/>
                      <a:r>
                        <a:rPr lang="en-US" sz="1400" u="none" strike="noStrike">
                          <a:effectLst/>
                          <a:hlinkClick r:id="rId6" tooltip="HTML &lt;video&gt; 元素 用于在HTML或者XHTML文档中嵌入视频内容。"/>
                        </a:rPr>
                        <a:t>&lt;video&gt;</a:t>
                      </a:r>
                      <a:endParaRPr lang="en-US" sz="1400">
                        <a:effectLst/>
                      </a:endParaRPr>
                    </a:p>
                  </a:txBody>
                  <a:tcPr marL="76200" marR="76200" marT="57150" marB="57150"/>
                </a:tc>
                <a:tc>
                  <a:txBody>
                    <a:bodyPr/>
                    <a:lstStyle/>
                    <a:p>
                      <a:pPr algn="l"/>
                      <a:r>
                        <a:rPr lang="en-US" sz="1400" dirty="0">
                          <a:effectLst/>
                        </a:rPr>
                        <a:t>HTML &lt;video&gt; </a:t>
                      </a:r>
                      <a:r>
                        <a:rPr lang="zh-CN" altLang="en-US" sz="1400" dirty="0">
                          <a:effectLst/>
                        </a:rPr>
                        <a:t>元素 用于在</a:t>
                      </a:r>
                      <a:r>
                        <a:rPr lang="en-US" sz="1400" dirty="0">
                          <a:effectLst/>
                        </a:rPr>
                        <a:t>HTML</a:t>
                      </a:r>
                      <a:r>
                        <a:rPr lang="zh-CN" altLang="en-US" sz="1400" dirty="0">
                          <a:effectLst/>
                        </a:rPr>
                        <a:t>或者</a:t>
                      </a:r>
                      <a:r>
                        <a:rPr lang="en-US" sz="1400" dirty="0">
                          <a:effectLst/>
                        </a:rPr>
                        <a:t>XHTML</a:t>
                      </a:r>
                      <a:r>
                        <a:rPr lang="zh-CN" altLang="en-US" sz="1400" dirty="0">
                          <a:effectLst/>
                        </a:rPr>
                        <a:t>文档中嵌入视频内容。</a:t>
                      </a:r>
                    </a:p>
                  </a:txBody>
                  <a:tcPr marL="76200" marR="76200" marT="57150" marB="57150" anchor="ctr"/>
                </a:tc>
              </a:tr>
            </a:tbl>
          </a:graphicData>
        </a:graphic>
      </p:graphicFrame>
    </p:spTree>
    <p:extLst>
      <p:ext uri="{BB962C8B-B14F-4D97-AF65-F5344CB8AC3E}">
        <p14:creationId xmlns:p14="http://schemas.microsoft.com/office/powerpoint/2010/main" xmlns="" val="3529201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内嵌</a:t>
            </a:r>
            <a:r>
              <a:rPr lang="zh-CN" altLang="en-US" dirty="0" smtClean="0"/>
              <a:t>内容</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021907148"/>
              </p:ext>
            </p:extLst>
          </p:nvPr>
        </p:nvGraphicFramePr>
        <p:xfrm>
          <a:off x="660398" y="1679091"/>
          <a:ext cx="8164287" cy="1753668"/>
        </p:xfrm>
        <a:graphic>
          <a:graphicData uri="http://schemas.openxmlformats.org/drawingml/2006/table">
            <a:tbl>
              <a:tblPr>
                <a:tableStyleId>{BC89EF96-8CEA-46FF-86C4-4CE0E7609802}</a:tableStyleId>
              </a:tblPr>
              <a:tblGrid>
                <a:gridCol w="970102"/>
                <a:gridCol w="7194185"/>
              </a:tblGrid>
              <a:tr h="302616">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605232">
                <a:tc>
                  <a:txBody>
                    <a:bodyPr/>
                    <a:lstStyle/>
                    <a:p>
                      <a:pPr algn="l" fontAlgn="t"/>
                      <a:r>
                        <a:rPr lang="en-US" sz="1600" u="none" strike="noStrike" dirty="0">
                          <a:effectLst/>
                          <a:hlinkClick r:id="rId2" tooltip="HTML &lt;embed&gt; 元素 用于表示一个外部应用或交互式内容的集合点，换句话说，就是一个插件。"/>
                        </a:rPr>
                        <a:t>&lt;embed&gt;</a:t>
                      </a:r>
                      <a:endParaRPr lang="en-US" sz="1600" dirty="0">
                        <a:effectLst/>
                      </a:endParaRPr>
                    </a:p>
                  </a:txBody>
                  <a:tcPr marL="76200" marR="76200" marT="57150" marB="57150"/>
                </a:tc>
                <a:tc>
                  <a:txBody>
                    <a:bodyPr/>
                    <a:lstStyle/>
                    <a:p>
                      <a:pPr algn="l"/>
                      <a:r>
                        <a:rPr lang="en-US" altLang="zh-CN" sz="1600" dirty="0">
                          <a:effectLst/>
                        </a:rPr>
                        <a:t>HTML &lt;embed&gt; </a:t>
                      </a:r>
                      <a:r>
                        <a:rPr lang="zh-CN" altLang="en-US" sz="1600" dirty="0">
                          <a:effectLst/>
                        </a:rPr>
                        <a:t>元素 用于表示一个外部应用或交互式内容的集合点，换句话说，就是一个插件。</a:t>
                      </a:r>
                    </a:p>
                  </a:txBody>
                  <a:tcPr marL="76200" marR="76200" marT="57150" marB="57150" anchor="ctr"/>
                </a:tc>
              </a:tr>
              <a:tr h="842061">
                <a:tc>
                  <a:txBody>
                    <a:bodyPr/>
                    <a:lstStyle/>
                    <a:p>
                      <a:pPr algn="l" fontAlgn="t"/>
                      <a:r>
                        <a:rPr lang="en-US" sz="1600" u="none" strike="noStrike" dirty="0">
                          <a:effectLst/>
                          <a:hlinkClick r:id="rId3" tooltip="HTML &lt;object&gt; 元素（或者称作 HTML 嵌入对象元素）表示引入一个外部资源，这个资源可能是一张图片，一个嵌入的浏览上下文，亦或是一个插件所使用的资源。"/>
                        </a:rPr>
                        <a:t>&lt;object&gt;</a:t>
                      </a:r>
                      <a:endParaRPr lang="en-US" sz="1600" dirty="0">
                        <a:effectLst/>
                      </a:endParaRPr>
                    </a:p>
                  </a:txBody>
                  <a:tcPr marL="76200" marR="76200" marT="57150" marB="57150"/>
                </a:tc>
                <a:tc>
                  <a:txBody>
                    <a:bodyPr/>
                    <a:lstStyle/>
                    <a:p>
                      <a:pPr algn="l"/>
                      <a:r>
                        <a:rPr lang="en-US" altLang="zh-CN" sz="1600" dirty="0">
                          <a:effectLst/>
                        </a:rPr>
                        <a:t>HTML &lt;object&gt; </a:t>
                      </a:r>
                      <a:r>
                        <a:rPr lang="zh-CN" altLang="en-US" sz="1600" dirty="0">
                          <a:effectLst/>
                        </a:rPr>
                        <a:t>元素（或者称作 </a:t>
                      </a:r>
                      <a:r>
                        <a:rPr lang="en-US" altLang="zh-CN" sz="1600" dirty="0">
                          <a:effectLst/>
                        </a:rPr>
                        <a:t>HTML </a:t>
                      </a:r>
                      <a:r>
                        <a:rPr lang="zh-CN" altLang="en-US" sz="1600" dirty="0">
                          <a:effectLst/>
                        </a:rPr>
                        <a:t>嵌入对象元素）表示引入一个外部资源，这个资源可能是一张图片，一个嵌入的浏览上下文，亦或是一个插件所使用的资源。</a:t>
                      </a:r>
                    </a:p>
                  </a:txBody>
                  <a:tcPr marL="76200" marR="76200" marT="57150" marB="57150" anchor="ctr"/>
                </a:tc>
              </a:tr>
            </a:tbl>
          </a:graphicData>
        </a:graphic>
      </p:graphicFrame>
      <p:sp>
        <p:nvSpPr>
          <p:cNvPr id="5" name="矩形 4"/>
          <p:cNvSpPr/>
          <p:nvPr/>
        </p:nvSpPr>
        <p:spPr>
          <a:xfrm>
            <a:off x="529770" y="1016000"/>
            <a:ext cx="11081659" cy="461665"/>
          </a:xfrm>
          <a:prstGeom prst="rect">
            <a:avLst/>
          </a:prstGeom>
        </p:spPr>
        <p:txBody>
          <a:bodyPr wrap="square">
            <a:spAutoFit/>
          </a:bodyPr>
          <a:lstStyle/>
          <a:p>
            <a:r>
              <a:rPr lang="zh-CN" altLang="en-US" sz="2400" dirty="0">
                <a:solidFill>
                  <a:schemeClr val="accent1"/>
                </a:solidFill>
                <a:latin typeface="+mn-ea"/>
              </a:rPr>
              <a:t>除了常规的多媒体内容，</a:t>
            </a:r>
            <a:r>
              <a:rPr lang="en-US" altLang="zh-CN" sz="2400" dirty="0">
                <a:solidFill>
                  <a:schemeClr val="accent1"/>
                </a:solidFill>
                <a:latin typeface="+mn-ea"/>
              </a:rPr>
              <a:t>HTML </a:t>
            </a:r>
            <a:r>
              <a:rPr lang="zh-CN" altLang="en-US" sz="2400" dirty="0">
                <a:solidFill>
                  <a:schemeClr val="accent1"/>
                </a:solidFill>
                <a:latin typeface="+mn-ea"/>
              </a:rPr>
              <a:t>可以包括各种其他的内容，即使它并不容易交互</a:t>
            </a:r>
            <a:r>
              <a:rPr lang="zh-CN" altLang="en-US" dirty="0" smtClean="0"/>
              <a:t>。</a:t>
            </a:r>
            <a:endParaRPr lang="zh-CN" altLang="en-US" dirty="0"/>
          </a:p>
        </p:txBody>
      </p:sp>
    </p:spTree>
    <p:extLst>
      <p:ext uri="{BB962C8B-B14F-4D97-AF65-F5344CB8AC3E}">
        <p14:creationId xmlns:p14="http://schemas.microsoft.com/office/powerpoint/2010/main" xmlns="" val="2486362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脚本</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551512415"/>
              </p:ext>
            </p:extLst>
          </p:nvPr>
        </p:nvGraphicFramePr>
        <p:xfrm>
          <a:off x="660399" y="1890690"/>
          <a:ext cx="10039350" cy="3039587"/>
        </p:xfrm>
        <a:graphic>
          <a:graphicData uri="http://schemas.openxmlformats.org/drawingml/2006/table">
            <a:tbl>
              <a:tblPr>
                <a:tableStyleId>{BC89EF96-8CEA-46FF-86C4-4CE0E7609802}</a:tableStyleId>
              </a:tblPr>
              <a:tblGrid>
                <a:gridCol w="1152525"/>
                <a:gridCol w="8886825"/>
              </a:tblGrid>
              <a:tr h="506889">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dirty="0">
                          <a:effectLst/>
                        </a:rPr>
                        <a:t>描述</a:t>
                      </a:r>
                      <a:endParaRPr lang="zh-CN" altLang="en-US" b="1" dirty="0">
                        <a:effectLst/>
                        <a:latin typeface="Open Sans Light"/>
                      </a:endParaRPr>
                    </a:p>
                  </a:txBody>
                  <a:tcPr marL="76200" marR="76200" marT="19050" marB="38100" anchor="ctr"/>
                </a:tc>
              </a:tr>
              <a:tr h="1174584">
                <a:tc>
                  <a:txBody>
                    <a:bodyPr/>
                    <a:lstStyle/>
                    <a:p>
                      <a:pPr algn="l" fontAlgn="t"/>
                      <a:r>
                        <a:rPr lang="en-US" u="none" strike="noStrike">
                          <a:effectLst/>
                          <a:hlinkClick r:id="rId2" tooltip="&lt;canvas&gt;元素可被用来通过脚本（通常是JavaScript）绘制图形。比如,它可以被用来绘制图形,制作图片集合,甚至用来实现动画效果。你可以(也应该)在元素标签内写入可提供替代的的代码内容，这些内容将会在在旧的、不支持&lt;canvas&gt;元素的浏览器或是禁用了JavaScript的浏览器内渲染并展现。"/>
                        </a:rPr>
                        <a:t>&lt;canvas&gt;</a:t>
                      </a:r>
                      <a:endParaRPr lang="en-US">
                        <a:effectLst/>
                      </a:endParaRPr>
                    </a:p>
                  </a:txBody>
                  <a:tcPr marL="76200" marR="76200" marT="57150" marB="57150"/>
                </a:tc>
                <a:tc>
                  <a:txBody>
                    <a:bodyPr/>
                    <a:lstStyle/>
                    <a:p>
                      <a:pPr algn="l"/>
                      <a:r>
                        <a:rPr lang="en-US" altLang="zh-CN" dirty="0">
                          <a:effectLst/>
                        </a:rPr>
                        <a:t>&lt;canvas&gt;</a:t>
                      </a:r>
                      <a:r>
                        <a:rPr lang="zh-CN" altLang="en-US" dirty="0">
                          <a:effectLst/>
                        </a:rPr>
                        <a:t>元素可被用来通过脚本（通常是</a:t>
                      </a:r>
                      <a:r>
                        <a:rPr lang="en-US" altLang="zh-CN" dirty="0">
                          <a:effectLst/>
                        </a:rPr>
                        <a:t>JavaScript</a:t>
                      </a:r>
                      <a:r>
                        <a:rPr lang="zh-CN" altLang="en-US" dirty="0">
                          <a:effectLst/>
                        </a:rPr>
                        <a:t>）绘制图形。比如</a:t>
                      </a:r>
                      <a:r>
                        <a:rPr lang="en-US" altLang="zh-CN" dirty="0">
                          <a:effectLst/>
                        </a:rPr>
                        <a:t>,</a:t>
                      </a:r>
                      <a:r>
                        <a:rPr lang="zh-CN" altLang="en-US" dirty="0">
                          <a:effectLst/>
                        </a:rPr>
                        <a:t>它可以被用来绘制图形</a:t>
                      </a:r>
                      <a:r>
                        <a:rPr lang="en-US" altLang="zh-CN" dirty="0">
                          <a:effectLst/>
                        </a:rPr>
                        <a:t>,</a:t>
                      </a:r>
                      <a:r>
                        <a:rPr lang="zh-CN" altLang="en-US" dirty="0">
                          <a:effectLst/>
                        </a:rPr>
                        <a:t>制作图片集合</a:t>
                      </a:r>
                      <a:r>
                        <a:rPr lang="en-US" altLang="zh-CN" dirty="0">
                          <a:effectLst/>
                        </a:rPr>
                        <a:t>,</a:t>
                      </a:r>
                      <a:r>
                        <a:rPr lang="zh-CN" altLang="en-US" dirty="0">
                          <a:effectLst/>
                        </a:rPr>
                        <a:t>甚至用来实现动画效果。你可以</a:t>
                      </a:r>
                      <a:r>
                        <a:rPr lang="en-US" altLang="zh-CN" dirty="0">
                          <a:effectLst/>
                        </a:rPr>
                        <a:t>(</a:t>
                      </a:r>
                      <a:r>
                        <a:rPr lang="zh-CN" altLang="en-US" dirty="0">
                          <a:effectLst/>
                        </a:rPr>
                        <a:t>也应该</a:t>
                      </a:r>
                      <a:r>
                        <a:rPr lang="en-US" altLang="zh-CN" dirty="0">
                          <a:effectLst/>
                        </a:rPr>
                        <a:t>)</a:t>
                      </a:r>
                      <a:r>
                        <a:rPr lang="zh-CN" altLang="en-US" dirty="0">
                          <a:effectLst/>
                        </a:rPr>
                        <a:t>在元素标签内写入可提供替代的的代码内容，这些内容将会在在旧的、不支持</a:t>
                      </a:r>
                      <a:r>
                        <a:rPr lang="en-US" altLang="zh-CN" dirty="0">
                          <a:effectLst/>
                        </a:rPr>
                        <a:t>&lt;canvas&gt;</a:t>
                      </a:r>
                      <a:r>
                        <a:rPr lang="zh-CN" altLang="en-US" dirty="0">
                          <a:effectLst/>
                        </a:rPr>
                        <a:t>元素的浏览器或是禁用了</a:t>
                      </a:r>
                      <a:r>
                        <a:rPr lang="en-US" altLang="zh-CN" dirty="0">
                          <a:effectLst/>
                        </a:rPr>
                        <a:t>JavaScript</a:t>
                      </a:r>
                      <a:r>
                        <a:rPr lang="zh-CN" altLang="en-US" dirty="0">
                          <a:effectLst/>
                        </a:rPr>
                        <a:t>的浏览器内渲染并展现。</a:t>
                      </a:r>
                    </a:p>
                  </a:txBody>
                  <a:tcPr marL="76200" marR="76200" marT="57150" marB="57150" anchor="ctr"/>
                </a:tc>
              </a:tr>
              <a:tr h="513881">
                <a:tc>
                  <a:txBody>
                    <a:bodyPr/>
                    <a:lstStyle/>
                    <a:p>
                      <a:pPr algn="l" fontAlgn="t"/>
                      <a:r>
                        <a:rPr lang="en-US" u="none" strike="noStrike">
                          <a:effectLst/>
                          <a:hlinkClick r:id="rId3" tooltip="&lt;noscript&gt; 标签 当某个script类型在浏览器中不受支持或者被关闭时作为替代的内容"/>
                        </a:rPr>
                        <a:t>&lt;noscript&gt;</a:t>
                      </a:r>
                      <a:endParaRPr lang="en-US">
                        <a:effectLst/>
                      </a:endParaRPr>
                    </a:p>
                  </a:txBody>
                  <a:tcPr marL="76200" marR="76200" marT="57150" marB="57150"/>
                </a:tc>
                <a:tc>
                  <a:txBody>
                    <a:bodyPr/>
                    <a:lstStyle/>
                    <a:p>
                      <a:pPr algn="l"/>
                      <a:r>
                        <a:rPr lang="en-US" altLang="zh-CN">
                          <a:effectLst/>
                        </a:rPr>
                        <a:t>&lt;noscript&gt; </a:t>
                      </a:r>
                      <a:r>
                        <a:rPr lang="zh-CN" altLang="en-US">
                          <a:effectLst/>
                        </a:rPr>
                        <a:t>标签 当某个</a:t>
                      </a:r>
                      <a:r>
                        <a:rPr lang="en-US" altLang="zh-CN">
                          <a:effectLst/>
                        </a:rPr>
                        <a:t>script</a:t>
                      </a:r>
                      <a:r>
                        <a:rPr lang="zh-CN" altLang="en-US">
                          <a:effectLst/>
                        </a:rPr>
                        <a:t>类型在浏览器中不受支持或者被关闭时作为替代的内容</a:t>
                      </a:r>
                    </a:p>
                  </a:txBody>
                  <a:tcPr marL="76200" marR="76200" marT="57150" marB="57150" anchor="ctr"/>
                </a:tc>
              </a:tr>
              <a:tr h="844233">
                <a:tc>
                  <a:txBody>
                    <a:bodyPr/>
                    <a:lstStyle/>
                    <a:p>
                      <a:pPr algn="l" fontAlgn="t"/>
                      <a:r>
                        <a:rPr lang="en-US" u="none" strike="noStrike">
                          <a:effectLst/>
                          <a:hlinkClick r:id="rId4" tooltip="HTML &lt;script&gt; 元素的作用是在HTML或XHTML文档中嵌入或引用可执行的脚本。没有async或defer属性的脚本和内联脚本会在浏览器继续解析剩余文档前被获取并立刻执行。"/>
                        </a:rPr>
                        <a:t>&lt;script&gt;</a:t>
                      </a:r>
                      <a:endParaRPr lang="en-US">
                        <a:effectLst/>
                      </a:endParaRPr>
                    </a:p>
                  </a:txBody>
                  <a:tcPr marL="76200" marR="76200" marT="57150" marB="57150"/>
                </a:tc>
                <a:tc>
                  <a:txBody>
                    <a:bodyPr/>
                    <a:lstStyle/>
                    <a:p>
                      <a:pPr algn="l"/>
                      <a:r>
                        <a:rPr lang="en-US" altLang="zh-CN" dirty="0">
                          <a:effectLst/>
                        </a:rPr>
                        <a:t>HTML &lt;script&gt; </a:t>
                      </a:r>
                      <a:r>
                        <a:rPr lang="zh-CN" altLang="en-US" dirty="0">
                          <a:effectLst/>
                        </a:rPr>
                        <a:t>元素的作用是在</a:t>
                      </a:r>
                      <a:r>
                        <a:rPr lang="en-US" altLang="zh-CN" dirty="0">
                          <a:effectLst/>
                        </a:rPr>
                        <a:t>HTML</a:t>
                      </a:r>
                      <a:r>
                        <a:rPr lang="zh-CN" altLang="en-US" dirty="0">
                          <a:effectLst/>
                        </a:rPr>
                        <a:t>或</a:t>
                      </a:r>
                      <a:r>
                        <a:rPr lang="en-US" altLang="zh-CN" dirty="0">
                          <a:effectLst/>
                        </a:rPr>
                        <a:t>XHTML</a:t>
                      </a:r>
                      <a:r>
                        <a:rPr lang="zh-CN" altLang="en-US" dirty="0">
                          <a:effectLst/>
                        </a:rPr>
                        <a:t>文档中嵌入或引用可执行的脚本。没有</a:t>
                      </a:r>
                      <a:r>
                        <a:rPr lang="en-US" altLang="zh-CN" dirty="0" err="1">
                          <a:effectLst/>
                        </a:rPr>
                        <a:t>async</a:t>
                      </a:r>
                      <a:r>
                        <a:rPr lang="zh-CN" altLang="en-US" dirty="0">
                          <a:effectLst/>
                        </a:rPr>
                        <a:t>或</a:t>
                      </a:r>
                      <a:r>
                        <a:rPr lang="en-US" altLang="zh-CN" dirty="0">
                          <a:effectLst/>
                        </a:rPr>
                        <a:t>defer</a:t>
                      </a:r>
                      <a:r>
                        <a:rPr lang="zh-CN" altLang="en-US" dirty="0">
                          <a:effectLst/>
                        </a:rPr>
                        <a:t>属性的脚本和内联脚本会在浏览器继续解析剩余文档前被获取并立刻执行。</a:t>
                      </a:r>
                    </a:p>
                  </a:txBody>
                  <a:tcPr marL="76200" marR="76200" marT="57150" marB="57150" anchor="ctr"/>
                </a:tc>
              </a:tr>
            </a:tbl>
          </a:graphicData>
        </a:graphic>
      </p:graphicFrame>
      <p:sp>
        <p:nvSpPr>
          <p:cNvPr id="6" name="矩形 5"/>
          <p:cNvSpPr/>
          <p:nvPr/>
        </p:nvSpPr>
        <p:spPr>
          <a:xfrm>
            <a:off x="616854" y="870859"/>
            <a:ext cx="11081659" cy="830997"/>
          </a:xfrm>
          <a:prstGeom prst="rect">
            <a:avLst/>
          </a:prstGeom>
        </p:spPr>
        <p:txBody>
          <a:bodyPr wrap="square">
            <a:spAutoFit/>
          </a:bodyPr>
          <a:lstStyle/>
          <a:p>
            <a:r>
              <a:rPr lang="zh-CN" altLang="en-US" sz="2400" dirty="0">
                <a:solidFill>
                  <a:schemeClr val="accent1"/>
                </a:solidFill>
                <a:latin typeface="+mn-ea"/>
              </a:rPr>
              <a:t>为了创建动态内容和 </a:t>
            </a:r>
            <a:r>
              <a:rPr lang="en-US" altLang="zh-CN" sz="2400" dirty="0">
                <a:solidFill>
                  <a:schemeClr val="accent1"/>
                </a:solidFill>
                <a:latin typeface="+mn-ea"/>
              </a:rPr>
              <a:t>Web </a:t>
            </a:r>
            <a:r>
              <a:rPr lang="zh-CN" altLang="en-US" sz="2400" dirty="0">
                <a:solidFill>
                  <a:schemeClr val="accent1"/>
                </a:solidFill>
                <a:latin typeface="+mn-ea"/>
              </a:rPr>
              <a:t>应用程序，</a:t>
            </a:r>
            <a:r>
              <a:rPr lang="en-US" altLang="zh-CN" sz="2400" dirty="0">
                <a:solidFill>
                  <a:schemeClr val="accent1"/>
                </a:solidFill>
                <a:latin typeface="+mn-ea"/>
              </a:rPr>
              <a:t>HTML </a:t>
            </a:r>
            <a:r>
              <a:rPr lang="zh-CN" altLang="en-US" sz="2400" dirty="0">
                <a:solidFill>
                  <a:schemeClr val="accent1"/>
                </a:solidFill>
                <a:latin typeface="+mn-ea"/>
              </a:rPr>
              <a:t>支持使用脚本语言，最突出的就是 </a:t>
            </a:r>
            <a:r>
              <a:rPr lang="en-US" altLang="zh-CN" sz="2400" dirty="0">
                <a:solidFill>
                  <a:schemeClr val="accent1"/>
                </a:solidFill>
                <a:latin typeface="+mn-ea"/>
              </a:rPr>
              <a:t>JavaScript</a:t>
            </a:r>
            <a:r>
              <a:rPr lang="zh-CN" altLang="en-US" sz="2400" dirty="0">
                <a:solidFill>
                  <a:schemeClr val="accent1"/>
                </a:solidFill>
                <a:latin typeface="+mn-ea"/>
              </a:rPr>
              <a:t>。某些元素支持此功能。</a:t>
            </a:r>
          </a:p>
        </p:txBody>
      </p:sp>
    </p:spTree>
    <p:extLst>
      <p:ext uri="{BB962C8B-B14F-4D97-AF65-F5344CB8AC3E}">
        <p14:creationId xmlns:p14="http://schemas.microsoft.com/office/powerpoint/2010/main" xmlns="" val="1286715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编辑</a:t>
            </a:r>
            <a:r>
              <a:rPr lang="zh-CN" altLang="en-US" dirty="0" smtClean="0"/>
              <a:t>标识</a:t>
            </a:r>
            <a:endParaRPr lang="en-US" dirty="0"/>
          </a:p>
        </p:txBody>
      </p:sp>
      <p:sp>
        <p:nvSpPr>
          <p:cNvPr id="3" name="内容占位符 2"/>
          <p:cNvSpPr>
            <a:spLocks noGrp="1"/>
          </p:cNvSpPr>
          <p:nvPr>
            <p:ph idx="1"/>
          </p:nvPr>
        </p:nvSpPr>
        <p:spPr/>
        <p:txBody>
          <a:bodyPr/>
          <a:lstStyle/>
          <a:p>
            <a:r>
              <a:rPr lang="zh-CN" altLang="en-US" dirty="0" smtClean="0"/>
              <a:t>这些元素能标识出某个文本被更改过的部分</a:t>
            </a:r>
            <a:endParaRPr lang="en-US" altLang="zh-CN"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1385033113"/>
              </p:ext>
            </p:extLst>
          </p:nvPr>
        </p:nvGraphicFramePr>
        <p:xfrm>
          <a:off x="660400" y="1844246"/>
          <a:ext cx="10820400" cy="110871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2" tooltip="HTML 删除文字元素（&lt;del&gt;）表示已经从文档中删除的文本范围。此元素通常是（但不必）呈现删除线的文本。"/>
                        </a:rPr>
                        <a:t>&lt;del&gt;</a:t>
                      </a:r>
                      <a:endParaRPr lang="en-US">
                        <a:effectLst/>
                      </a:endParaRPr>
                    </a:p>
                  </a:txBody>
                  <a:tcPr marL="76200" marR="76200" marT="57150" marB="57150"/>
                </a:tc>
                <a:tc>
                  <a:txBody>
                    <a:bodyPr/>
                    <a:lstStyle/>
                    <a:p>
                      <a:pPr algn="l"/>
                      <a:r>
                        <a:rPr lang="en-US" altLang="zh-CN">
                          <a:effectLst/>
                        </a:rPr>
                        <a:t>HTML </a:t>
                      </a:r>
                      <a:r>
                        <a:rPr lang="zh-CN" altLang="en-US">
                          <a:effectLst/>
                        </a:rPr>
                        <a:t>删除文字元素（</a:t>
                      </a:r>
                      <a:r>
                        <a:rPr lang="en-US" altLang="zh-CN">
                          <a:effectLst/>
                        </a:rPr>
                        <a:t>&lt;del&gt;</a:t>
                      </a:r>
                      <a:r>
                        <a:rPr lang="zh-CN" altLang="en-US">
                          <a:effectLst/>
                        </a:rPr>
                        <a:t>）表示已经从文档中删除的文本范围。此元素通常是（但不必）呈现删除线的文本。</a:t>
                      </a:r>
                    </a:p>
                  </a:txBody>
                  <a:tcPr marL="76200" marR="76200" marT="57150" marB="57150" anchor="ctr"/>
                </a:tc>
              </a:tr>
              <a:tr h="0">
                <a:tc>
                  <a:txBody>
                    <a:bodyPr/>
                    <a:lstStyle/>
                    <a:p>
                      <a:pPr algn="l" fontAlgn="t"/>
                      <a:r>
                        <a:rPr lang="en-US" u="none" strike="noStrike" dirty="0">
                          <a:effectLst/>
                          <a:hlinkClick r:id="rId3" tooltip="HTML &lt;ins&gt; 元素定义已经被插入文档中的文本。"/>
                        </a:rPr>
                        <a:t>&lt;ins&gt;</a:t>
                      </a:r>
                      <a:endParaRPr lang="en-US" dirty="0">
                        <a:effectLst/>
                      </a:endParaRPr>
                    </a:p>
                  </a:txBody>
                  <a:tcPr marL="76200" marR="76200" marT="57150" marB="57150"/>
                </a:tc>
                <a:tc>
                  <a:txBody>
                    <a:bodyPr/>
                    <a:lstStyle/>
                    <a:p>
                      <a:pPr algn="l"/>
                      <a:r>
                        <a:rPr lang="en-US" dirty="0">
                          <a:effectLst/>
                        </a:rPr>
                        <a:t>HTML &lt;ins&gt; </a:t>
                      </a:r>
                      <a:r>
                        <a:rPr lang="zh-CN" altLang="en-US" dirty="0">
                          <a:effectLst/>
                        </a:rPr>
                        <a:t>元素定义已经被插入文档中的文本。</a:t>
                      </a:r>
                    </a:p>
                  </a:txBody>
                  <a:tcPr marL="76200" marR="76200" marT="57150" marB="57150" anchor="ctr"/>
                </a:tc>
              </a:tr>
            </a:tbl>
          </a:graphicData>
        </a:graphic>
      </p:graphicFrame>
    </p:spTree>
    <p:extLst>
      <p:ext uri="{BB962C8B-B14F-4D97-AF65-F5344CB8AC3E}">
        <p14:creationId xmlns:p14="http://schemas.microsoft.com/office/powerpoint/2010/main" xmlns="" val="2658773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表格</a:t>
            </a:r>
            <a:r>
              <a:rPr lang="zh-CN" altLang="en-US" dirty="0"/>
              <a:t>元素</a:t>
            </a:r>
            <a:endParaRPr lang="en-US" dirty="0"/>
          </a:p>
        </p:txBody>
      </p:sp>
      <p:sp>
        <p:nvSpPr>
          <p:cNvPr id="3" name="内容占位符 2"/>
          <p:cNvSpPr>
            <a:spLocks noGrp="1"/>
          </p:cNvSpPr>
          <p:nvPr>
            <p:ph idx="1"/>
          </p:nvPr>
        </p:nvSpPr>
        <p:spPr/>
        <p:txBody>
          <a:bodyPr/>
          <a:lstStyle/>
          <a:p>
            <a:r>
              <a:rPr lang="zh-CN" altLang="en-US" b="0" dirty="0"/>
              <a:t>这里</a:t>
            </a:r>
            <a:r>
              <a:rPr lang="zh-CN" altLang="en-US" b="0" dirty="0" smtClean="0"/>
              <a:t>的元素</a:t>
            </a:r>
            <a:r>
              <a:rPr lang="zh-CN" altLang="en-US" b="0" dirty="0"/>
              <a:t>用于创建和处理表格数据</a:t>
            </a:r>
            <a:r>
              <a:rPr lang="zh-CN" altLang="en-US" b="0" dirty="0" smtClean="0"/>
              <a:t>。</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2618868568"/>
              </p:ext>
            </p:extLst>
          </p:nvPr>
        </p:nvGraphicFramePr>
        <p:xfrm>
          <a:off x="631369" y="1706751"/>
          <a:ext cx="10820400" cy="3425190"/>
        </p:xfrm>
        <a:graphic>
          <a:graphicData uri="http://schemas.openxmlformats.org/drawingml/2006/table">
            <a:tbl>
              <a:tblPr>
                <a:tableStyleId>{BC89EF96-8CEA-46FF-86C4-4CE0E7609802}</a:tableStyleId>
              </a:tblPr>
              <a:tblGrid>
                <a:gridCol w="1458688"/>
                <a:gridCol w="9361712"/>
              </a:tblGrid>
              <a:tr h="0">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0">
                <a:tc>
                  <a:txBody>
                    <a:bodyPr/>
                    <a:lstStyle/>
                    <a:p>
                      <a:pPr algn="l" fontAlgn="t"/>
                      <a:r>
                        <a:rPr lang="en-US" sz="1600" u="none" strike="noStrike" dirty="0">
                          <a:effectLst/>
                          <a:hlinkClick r:id="rId2" tooltip="HTML &lt;caption&gt; 元素 (or HTML 表格标题元素) 展示一个表格的标题， 它常常作为 &lt;table&gt; 的第一个子元素出现，同时显示在表格内容的最前面，但是，它同样可以被CSS样式化，所以，它同样可以出现在任何一个一个相对于表格的做任意位置。"/>
                        </a:rPr>
                        <a:t>&lt;caption&gt;</a:t>
                      </a:r>
                      <a:endParaRPr lang="en-US" sz="1600" dirty="0">
                        <a:effectLst/>
                      </a:endParaRPr>
                    </a:p>
                  </a:txBody>
                  <a:tcPr marL="76200" marR="76200" marT="57150" marB="57150"/>
                </a:tc>
                <a:tc>
                  <a:txBody>
                    <a:bodyPr/>
                    <a:lstStyle/>
                    <a:p>
                      <a:pPr algn="l"/>
                      <a:r>
                        <a:rPr lang="en-US" altLang="zh-CN" sz="1600">
                          <a:effectLst/>
                        </a:rPr>
                        <a:t>HTML &lt;caption&gt; </a:t>
                      </a:r>
                      <a:r>
                        <a:rPr lang="zh-CN" altLang="en-US" sz="1600">
                          <a:effectLst/>
                        </a:rPr>
                        <a:t>元素 </a:t>
                      </a:r>
                      <a:r>
                        <a:rPr lang="en-US" altLang="zh-CN" sz="1600">
                          <a:effectLst/>
                        </a:rPr>
                        <a:t>(or HTML </a:t>
                      </a:r>
                      <a:r>
                        <a:rPr lang="zh-CN" altLang="en-US" sz="1600">
                          <a:effectLst/>
                        </a:rPr>
                        <a:t>表格标题元素</a:t>
                      </a:r>
                      <a:r>
                        <a:rPr lang="en-US" altLang="zh-CN" sz="1600">
                          <a:effectLst/>
                        </a:rPr>
                        <a:t>) </a:t>
                      </a:r>
                      <a:r>
                        <a:rPr lang="zh-CN" altLang="en-US" sz="1600">
                          <a:effectLst/>
                        </a:rPr>
                        <a:t>展示一个表格的标题， 它常常作为 </a:t>
                      </a:r>
                      <a:r>
                        <a:rPr lang="en-US" altLang="zh-CN" sz="1600" u="none" strike="noStrike">
                          <a:effectLst/>
                          <a:hlinkClick r:id="rId3" tooltip="HTML中table标签 (&lt;table&gt;) 用来展示多行的数据。"/>
                        </a:rPr>
                        <a:t>&lt;table&gt;</a:t>
                      </a:r>
                      <a:r>
                        <a:rPr lang="zh-CN" altLang="en-US" sz="1600">
                          <a:effectLst/>
                        </a:rPr>
                        <a:t> 的第一个子元素出现，同时显示在表格内容的最前面，但是，它同样可以被</a:t>
                      </a:r>
                      <a:r>
                        <a:rPr lang="en-US" altLang="zh-CN" sz="1600">
                          <a:effectLst/>
                        </a:rPr>
                        <a:t>CSS</a:t>
                      </a:r>
                      <a:r>
                        <a:rPr lang="zh-CN" altLang="en-US" sz="1600">
                          <a:effectLst/>
                        </a:rPr>
                        <a:t>样式化，所以，它同样可以出现在任何一个一个相对于表格的做任意位置。</a:t>
                      </a:r>
                    </a:p>
                  </a:txBody>
                  <a:tcPr marL="76200" marR="76200" marT="57150" marB="57150" anchor="ctr"/>
                </a:tc>
              </a:tr>
              <a:tr h="0">
                <a:tc>
                  <a:txBody>
                    <a:bodyPr/>
                    <a:lstStyle/>
                    <a:p>
                      <a:pPr algn="l" fontAlgn="t"/>
                      <a:r>
                        <a:rPr lang="en-US" sz="1600" u="none" strike="noStrike">
                          <a:effectLst/>
                          <a:hlinkClick r:id="rId4" tooltip="The HTML Table Column Element (&lt;col&gt;) defines a column within a table and is used for defining common semantics on all common cells. It is generally found within a &lt;colgroup&gt; element."/>
                        </a:rPr>
                        <a:t>&lt;col&gt;</a:t>
                      </a:r>
                      <a:endParaRPr lang="en-US" sz="1600">
                        <a:effectLst/>
                      </a:endParaRPr>
                    </a:p>
                  </a:txBody>
                  <a:tcPr marL="76200" marR="76200" marT="57150" marB="57150"/>
                </a:tc>
                <a:tc>
                  <a:txBody>
                    <a:bodyPr/>
                    <a:lstStyle/>
                    <a:p>
                      <a:pPr algn="l"/>
                      <a:r>
                        <a:rPr lang="en-US" sz="1600">
                          <a:effectLst/>
                        </a:rPr>
                        <a:t>The HTML Table Column Element (&lt;col&gt;) defines a column within a table and is used for defining common semantics on all common cells. It is generally found within a </a:t>
                      </a:r>
                      <a:r>
                        <a:rPr lang="en-US" sz="1600" u="none" strike="noStrike">
                          <a:effectLst/>
                          <a:hlinkClick r:id="rId5" tooltip="The HTML Table Column Group Element (&lt;colgroup&gt;) defines a group of columns within a table."/>
                        </a:rPr>
                        <a:t>&lt;colgroup&gt;</a:t>
                      </a:r>
                      <a:r>
                        <a:rPr lang="en-US" sz="1600">
                          <a:effectLst/>
                        </a:rPr>
                        <a:t> element.</a:t>
                      </a:r>
                    </a:p>
                  </a:txBody>
                  <a:tcPr marL="76200" marR="76200" marT="57150" marB="57150" anchor="ctr"/>
                </a:tc>
              </a:tr>
              <a:tr h="0">
                <a:tc>
                  <a:txBody>
                    <a:bodyPr/>
                    <a:lstStyle/>
                    <a:p>
                      <a:pPr algn="l" fontAlgn="t"/>
                      <a:r>
                        <a:rPr lang="en-US" sz="1600" u="none" strike="noStrike">
                          <a:effectLst/>
                          <a:hlinkClick r:id="rId5" tooltip="The HTML Table Column Group Element (&lt;colgroup&gt;) defines a group of columns within a table."/>
                        </a:rPr>
                        <a:t>&lt;colgroup&gt;</a:t>
                      </a:r>
                      <a:endParaRPr lang="en-US" sz="1600">
                        <a:effectLst/>
                      </a:endParaRPr>
                    </a:p>
                  </a:txBody>
                  <a:tcPr marL="76200" marR="76200" marT="57150" marB="57150"/>
                </a:tc>
                <a:tc>
                  <a:txBody>
                    <a:bodyPr/>
                    <a:lstStyle/>
                    <a:p>
                      <a:pPr algn="l"/>
                      <a:r>
                        <a:rPr lang="en-US" sz="1600">
                          <a:effectLst/>
                        </a:rPr>
                        <a:t>The HTML Table Column Group Element (&lt;colgroup&gt;) defines a group of columns within a table.</a:t>
                      </a:r>
                    </a:p>
                  </a:txBody>
                  <a:tcPr marL="76200" marR="76200" marT="57150" marB="57150" anchor="ctr"/>
                </a:tc>
              </a:tr>
              <a:tr h="0">
                <a:tc>
                  <a:txBody>
                    <a:bodyPr/>
                    <a:lstStyle/>
                    <a:p>
                      <a:pPr algn="l" fontAlgn="t"/>
                      <a:r>
                        <a:rPr lang="en-US" sz="1600" u="none" strike="noStrike">
                          <a:effectLst/>
                          <a:hlinkClick r:id="rId3" tooltip="HTML中table标签 (&lt;table&gt;) 用来展示多行的数据。"/>
                        </a:rPr>
                        <a:t>&lt;table&gt;</a:t>
                      </a:r>
                      <a:endParaRPr lang="en-US" sz="1600">
                        <a:effectLst/>
                      </a:endParaRPr>
                    </a:p>
                  </a:txBody>
                  <a:tcPr marL="76200" marR="76200" marT="57150" marB="57150"/>
                </a:tc>
                <a:tc>
                  <a:txBody>
                    <a:bodyPr/>
                    <a:lstStyle/>
                    <a:p>
                      <a:pPr algn="l"/>
                      <a:r>
                        <a:rPr lang="en-US" sz="1600">
                          <a:effectLst/>
                        </a:rPr>
                        <a:t>HTML</a:t>
                      </a:r>
                      <a:r>
                        <a:rPr lang="zh-CN" altLang="en-US" sz="1600">
                          <a:effectLst/>
                        </a:rPr>
                        <a:t>中</a:t>
                      </a:r>
                      <a:r>
                        <a:rPr lang="en-US" sz="1600">
                          <a:effectLst/>
                        </a:rPr>
                        <a:t>table</a:t>
                      </a:r>
                      <a:r>
                        <a:rPr lang="zh-CN" altLang="en-US" sz="1600">
                          <a:effectLst/>
                        </a:rPr>
                        <a:t>标签 </a:t>
                      </a:r>
                      <a:r>
                        <a:rPr lang="en-US" altLang="zh-CN" sz="1600">
                          <a:effectLst/>
                        </a:rPr>
                        <a:t>(&lt;</a:t>
                      </a:r>
                      <a:r>
                        <a:rPr lang="en-US" sz="1600">
                          <a:effectLst/>
                        </a:rPr>
                        <a:t>table&gt;) </a:t>
                      </a:r>
                      <a:r>
                        <a:rPr lang="zh-CN" altLang="en-US" sz="1600">
                          <a:effectLst/>
                        </a:rPr>
                        <a:t>用来展示多行的数据。</a:t>
                      </a:r>
                    </a:p>
                  </a:txBody>
                  <a:tcPr marL="76200" marR="76200" marT="57150" marB="57150" anchor="ctr"/>
                </a:tc>
              </a:tr>
              <a:tr h="0">
                <a:tc>
                  <a:txBody>
                    <a:bodyPr/>
                    <a:lstStyle/>
                    <a:p>
                      <a:pPr algn="l" fontAlgn="t"/>
                      <a:r>
                        <a:rPr lang="en-US" sz="1600" u="none" strike="noStrike">
                          <a:effectLst/>
                          <a:hlinkClick r:id="rId6" tooltip="此页面仍未被本地化, 期待您的翻译!"/>
                        </a:rPr>
                        <a:t>&lt;tbody&gt;</a:t>
                      </a:r>
                      <a:endParaRPr lang="en-US" sz="1600">
                        <a:effectLst/>
                      </a:endParaRPr>
                    </a:p>
                  </a:txBody>
                  <a:tcPr marL="76200" marR="76200" marT="57150" marB="57150"/>
                </a:tc>
                <a:tc>
                  <a:txBody>
                    <a:bodyPr/>
                    <a:lstStyle/>
                    <a:p>
                      <a:pPr algn="l"/>
                      <a:endParaRPr lang="en-US" sz="1600" dirty="0">
                        <a:effectLst/>
                      </a:endParaRPr>
                    </a:p>
                  </a:txBody>
                  <a:tcPr marL="76200" marR="76200" marT="57150" marB="57150" anchor="ctr"/>
                </a:tc>
              </a:tr>
              <a:tr h="0">
                <a:tc>
                  <a:txBody>
                    <a:bodyPr/>
                    <a:lstStyle/>
                    <a:p>
                      <a:pPr algn="l" fontAlgn="t"/>
                      <a:r>
                        <a:rPr lang="en-US" sz="1600" u="none" strike="noStrike">
                          <a:effectLst/>
                          <a:hlinkClick r:id="rId7" tooltip="The Table cell HTML element (&lt;td&gt;) defines a cell of a table that contains data. It participates in the table model."/>
                        </a:rPr>
                        <a:t>&lt;td&gt;</a:t>
                      </a:r>
                      <a:endParaRPr lang="en-US" sz="1600">
                        <a:effectLst/>
                      </a:endParaRPr>
                    </a:p>
                  </a:txBody>
                  <a:tcPr marL="76200" marR="76200" marT="57150" marB="57150"/>
                </a:tc>
                <a:tc>
                  <a:txBody>
                    <a:bodyPr/>
                    <a:lstStyle/>
                    <a:p>
                      <a:pPr algn="l"/>
                      <a:r>
                        <a:rPr lang="en-US" sz="1600" dirty="0">
                          <a:effectLst/>
                        </a:rPr>
                        <a:t>The Table cell </a:t>
                      </a:r>
                      <a:r>
                        <a:rPr lang="en-US" sz="1600" u="none" strike="noStrike" dirty="0">
                          <a:effectLst/>
                          <a:hlinkClick r:id="rId8"/>
                        </a:rPr>
                        <a:t>HTML</a:t>
                      </a:r>
                      <a:r>
                        <a:rPr lang="en-US" sz="1600" dirty="0">
                          <a:effectLst/>
                        </a:rPr>
                        <a:t> element (&lt;td&gt;) defines a cell of a table that contains data. It participates in the table model.</a:t>
                      </a:r>
                    </a:p>
                  </a:txBody>
                  <a:tcPr marL="76200" marR="76200" marT="57150" marB="57150" anchor="ctr"/>
                </a:tc>
              </a:tr>
            </a:tbl>
          </a:graphicData>
        </a:graphic>
      </p:graphicFrame>
      <p:sp>
        <p:nvSpPr>
          <p:cNvPr id="5" name="Rectangle 1"/>
          <p:cNvSpPr>
            <a:spLocks noChangeArrowheads="1"/>
          </p:cNvSpPr>
          <p:nvPr/>
        </p:nvSpPr>
        <p:spPr bwMode="auto">
          <a:xfrm>
            <a:off x="660400" y="117633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49661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之概述</a:t>
            </a:r>
            <a:endParaRPr lang="zh-CN" altLang="en-US" sz="2000" dirty="0">
              <a:solidFill>
                <a:schemeClr val="tx1"/>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a:solidFill>
                  <a:srgbClr val="B2B2B2"/>
                </a:solidFill>
                <a:latin typeface="+mn-ea"/>
              </a:rPr>
              <a:t>HTML5</a:t>
            </a:r>
            <a:r>
              <a:rPr lang="zh-CN" altLang="en-US" sz="1400" dirty="0">
                <a:solidFill>
                  <a:srgbClr val="B2B2B2"/>
                </a:solidFill>
                <a:latin typeface="+mn-ea"/>
              </a:rPr>
              <a:t>之设备访问</a:t>
            </a:r>
          </a:p>
        </p:txBody>
      </p:sp>
    </p:spTree>
    <p:custDataLst>
      <p:tags r:id="rId1"/>
    </p:custDataLst>
    <p:extLst>
      <p:ext uri="{BB962C8B-B14F-4D97-AF65-F5344CB8AC3E}">
        <p14:creationId xmlns:p14="http://schemas.microsoft.com/office/powerpoint/2010/main" xmlns="" val="3570062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422854753"/>
              </p:ext>
            </p:extLst>
          </p:nvPr>
        </p:nvGraphicFramePr>
        <p:xfrm>
          <a:off x="660399" y="934186"/>
          <a:ext cx="10951030" cy="5184861"/>
        </p:xfrm>
        <a:graphic>
          <a:graphicData uri="http://schemas.openxmlformats.org/drawingml/2006/table">
            <a:tbl>
              <a:tblPr>
                <a:tableStyleId>{BC89EF96-8CEA-46FF-86C4-4CE0E7609802}</a:tableStyleId>
              </a:tblPr>
              <a:tblGrid>
                <a:gridCol w="1603830"/>
                <a:gridCol w="9347200"/>
              </a:tblGrid>
              <a:tr h="188301">
                <a:tc>
                  <a:txBody>
                    <a:bodyPr/>
                    <a:lstStyle/>
                    <a:p>
                      <a:pPr algn="l"/>
                      <a:r>
                        <a:rPr lang="zh-CN" altLang="en-US" sz="1400">
                          <a:effectLst/>
                        </a:rPr>
                        <a:t>元素</a:t>
                      </a:r>
                      <a:endParaRPr lang="zh-CN" altLang="en-US" sz="1400" b="1">
                        <a:effectLst/>
                        <a:latin typeface="Open Sans Light"/>
                      </a:endParaRPr>
                    </a:p>
                  </a:txBody>
                  <a:tcPr marL="54580" marR="54580" marT="13645" marB="27290" anchor="ctr"/>
                </a:tc>
                <a:tc>
                  <a:txBody>
                    <a:bodyPr/>
                    <a:lstStyle/>
                    <a:p>
                      <a:pPr algn="l"/>
                      <a:r>
                        <a:rPr lang="zh-CN" altLang="en-US" sz="1400">
                          <a:effectLst/>
                        </a:rPr>
                        <a:t>描述</a:t>
                      </a:r>
                      <a:endParaRPr lang="zh-CN" altLang="en-US" sz="1400" b="1">
                        <a:effectLst/>
                        <a:latin typeface="Open Sans Light"/>
                      </a:endParaRPr>
                    </a:p>
                  </a:txBody>
                  <a:tcPr marL="54580" marR="54580" marT="13645" marB="27290" anchor="ctr"/>
                </a:tc>
              </a:tr>
              <a:tr h="229236">
                <a:tc>
                  <a:txBody>
                    <a:bodyPr/>
                    <a:lstStyle/>
                    <a:p>
                      <a:pPr algn="l" fontAlgn="t"/>
                      <a:r>
                        <a:rPr lang="en-US" sz="1400" u="none" strike="noStrike">
                          <a:effectLst/>
                          <a:hlinkClick r:id="rId2" tooltip="HTML &lt;button&gt;元素 表示一个可点击的按钮。"/>
                        </a:rPr>
                        <a:t>&lt;button&gt;</a:t>
                      </a:r>
                      <a:endParaRPr lang="en-US" sz="1400">
                        <a:effectLst/>
                      </a:endParaRPr>
                    </a:p>
                  </a:txBody>
                  <a:tcPr marL="54580" marR="54580" marT="40935" marB="40935"/>
                </a:tc>
                <a:tc>
                  <a:txBody>
                    <a:bodyPr/>
                    <a:lstStyle/>
                    <a:p>
                      <a:pPr algn="l"/>
                      <a:r>
                        <a:rPr lang="en-US" sz="1400">
                          <a:effectLst/>
                        </a:rPr>
                        <a:t>HTML &lt;button&gt;</a:t>
                      </a:r>
                      <a:r>
                        <a:rPr lang="zh-CN" altLang="en-US" sz="1400">
                          <a:effectLst/>
                        </a:rPr>
                        <a:t>元素 表示一个可点击的按钮。</a:t>
                      </a:r>
                    </a:p>
                  </a:txBody>
                  <a:tcPr marL="54580" marR="54580" marT="40935" marB="40935" anchor="ctr"/>
                </a:tc>
              </a:tr>
              <a:tr h="376602">
                <a:tc>
                  <a:txBody>
                    <a:bodyPr/>
                    <a:lstStyle/>
                    <a:p>
                      <a:pPr algn="l" fontAlgn="t"/>
                      <a:r>
                        <a:rPr lang="en-US" sz="1400" u="none" strike="noStrike">
                          <a:effectLst/>
                          <a:hlinkClick r:id="rId3" tooltip="HTML Datalist 元素 (&lt;datalist&gt;) 包含了一组&lt;option&gt;元素,这些元素表示其它表单控件可选值."/>
                        </a:rPr>
                        <a:t>&lt;datalist&gt;</a:t>
                      </a:r>
                      <a:endParaRPr lang="en-US" sz="1400">
                        <a:effectLst/>
                      </a:endParaRPr>
                    </a:p>
                  </a:txBody>
                  <a:tcPr marL="54580" marR="54580" marT="40935" marB="40935"/>
                </a:tc>
                <a:tc>
                  <a:txBody>
                    <a:bodyPr/>
                    <a:lstStyle/>
                    <a:p>
                      <a:pPr algn="l"/>
                      <a:r>
                        <a:rPr lang="en-US" sz="1400">
                          <a:effectLst/>
                        </a:rPr>
                        <a:t>HTML Datalist </a:t>
                      </a:r>
                      <a:r>
                        <a:rPr lang="zh-CN" altLang="en-US" sz="1400">
                          <a:effectLst/>
                        </a:rPr>
                        <a:t>元素 </a:t>
                      </a:r>
                      <a:r>
                        <a:rPr lang="en-US" altLang="zh-CN" sz="1400">
                          <a:effectLst/>
                        </a:rPr>
                        <a:t>(&lt;</a:t>
                      </a:r>
                      <a:r>
                        <a:rPr lang="en-US" sz="1400">
                          <a:effectLst/>
                        </a:rPr>
                        <a:t>datalist&gt;) </a:t>
                      </a:r>
                      <a:r>
                        <a:rPr lang="zh-CN" altLang="en-US" sz="1400">
                          <a:effectLst/>
                        </a:rPr>
                        <a:t>包含了一组</a:t>
                      </a:r>
                      <a:r>
                        <a:rPr lang="en-US" altLang="zh-CN" sz="1400" u="none" strike="noStrike">
                          <a:effectLst/>
                          <a:hlinkClick r:id="rId4" tooltip="In a Web form, the HTML &lt;option&gt; element is used to create a control representing an item within a &lt;select&gt;, an &lt;optgroup&gt; or a &lt;datalist&gt; HTML5 element."/>
                        </a:rPr>
                        <a:t>&lt;</a:t>
                      </a:r>
                      <a:r>
                        <a:rPr lang="en-US" sz="1400" u="none" strike="noStrike">
                          <a:effectLst/>
                          <a:hlinkClick r:id="rId4" tooltip="In a Web form, the HTML &lt;option&gt; element is used to create a control representing an item within a &lt;select&gt;, an &lt;optgroup&gt; or a &lt;datalist&gt; HTML5 element."/>
                        </a:rPr>
                        <a:t>option&gt;</a:t>
                      </a:r>
                      <a:r>
                        <a:rPr lang="zh-CN" altLang="en-US" sz="1400">
                          <a:effectLst/>
                        </a:rPr>
                        <a:t>元素</a:t>
                      </a:r>
                      <a:r>
                        <a:rPr lang="en-US" altLang="zh-CN" sz="1400">
                          <a:effectLst/>
                        </a:rPr>
                        <a:t>,</a:t>
                      </a:r>
                      <a:r>
                        <a:rPr lang="zh-CN" altLang="en-US" sz="1400">
                          <a:effectLst/>
                        </a:rPr>
                        <a:t>这些元素表示其它表单控件可选值</a:t>
                      </a:r>
                      <a:r>
                        <a:rPr lang="en-US" altLang="zh-CN" sz="1400">
                          <a:effectLst/>
                        </a:rPr>
                        <a:t>.</a:t>
                      </a:r>
                    </a:p>
                  </a:txBody>
                  <a:tcPr marL="54580" marR="54580" marT="40935" marB="40935" anchor="ctr"/>
                </a:tc>
              </a:tr>
              <a:tr h="229236">
                <a:tc>
                  <a:txBody>
                    <a:bodyPr/>
                    <a:lstStyle/>
                    <a:p>
                      <a:pPr algn="l" fontAlgn="t"/>
                      <a:r>
                        <a:rPr lang="en-US" sz="1400" u="none" strike="noStrike" dirty="0">
                          <a:effectLst/>
                          <a:hlinkClick r:id="rId5" tooltip="此页面仍未被本地化, 期待您的翻译!"/>
                        </a:rPr>
                        <a:t>&lt;</a:t>
                      </a:r>
                      <a:r>
                        <a:rPr lang="en-US" sz="1400" u="none" strike="noStrike" dirty="0" err="1">
                          <a:effectLst/>
                          <a:hlinkClick r:id="rId5" tooltip="此页面仍未被本地化, 期待您的翻译!"/>
                        </a:rPr>
                        <a:t>fieldset</a:t>
                      </a:r>
                      <a:r>
                        <a:rPr lang="en-US" sz="1400" u="none" strike="noStrike" dirty="0">
                          <a:effectLst/>
                          <a:hlinkClick r:id="rId5" tooltip="此页面仍未被本地化, 期待您的翻译!"/>
                        </a:rPr>
                        <a:t>&gt;</a:t>
                      </a:r>
                      <a:endParaRPr lang="en-US" sz="1400" dirty="0">
                        <a:effectLst/>
                      </a:endParaRPr>
                    </a:p>
                  </a:txBody>
                  <a:tcPr marL="54580" marR="54580" marT="40935" marB="40935"/>
                </a:tc>
                <a:tc>
                  <a:txBody>
                    <a:bodyPr/>
                    <a:lstStyle/>
                    <a:p>
                      <a:pPr algn="l"/>
                      <a:endParaRPr lang="en-US" sz="1400" dirty="0">
                        <a:effectLst/>
                      </a:endParaRPr>
                    </a:p>
                  </a:txBody>
                  <a:tcPr marL="54580" marR="54580" marT="40935" marB="40935" anchor="ctr"/>
                </a:tc>
              </a:tr>
              <a:tr h="376602">
                <a:tc>
                  <a:txBody>
                    <a:bodyPr/>
                    <a:lstStyle/>
                    <a:p>
                      <a:pPr algn="l" fontAlgn="t"/>
                      <a:r>
                        <a:rPr lang="en-US" sz="1400" u="none" strike="noStrike" dirty="0">
                          <a:effectLst/>
                          <a:hlinkClick r:id="rId6" tooltip="HTML &lt;form&gt; 元素 表示了文档中的一个区域，这个区域包含有交互控制元件，用来向web服务器提交信息。"/>
                        </a:rPr>
                        <a:t>&lt;form&gt;</a:t>
                      </a:r>
                      <a:endParaRPr lang="en-US" sz="1400" dirty="0">
                        <a:effectLst/>
                      </a:endParaRPr>
                    </a:p>
                  </a:txBody>
                  <a:tcPr marL="54580" marR="54580" marT="40935" marB="40935"/>
                </a:tc>
                <a:tc>
                  <a:txBody>
                    <a:bodyPr/>
                    <a:lstStyle/>
                    <a:p>
                      <a:pPr algn="l"/>
                      <a:r>
                        <a:rPr lang="en-US" altLang="zh-CN" sz="1400">
                          <a:effectLst/>
                        </a:rPr>
                        <a:t>HTML &lt;form&gt; </a:t>
                      </a:r>
                      <a:r>
                        <a:rPr lang="zh-CN" altLang="en-US" sz="1400">
                          <a:effectLst/>
                        </a:rPr>
                        <a:t>元素 表示了文档中的一个区域，这个区域包含有交互控制元件，用来向</a:t>
                      </a:r>
                      <a:r>
                        <a:rPr lang="en-US" altLang="zh-CN" sz="1400">
                          <a:effectLst/>
                        </a:rPr>
                        <a:t>web</a:t>
                      </a:r>
                      <a:r>
                        <a:rPr lang="zh-CN" altLang="en-US" sz="1400">
                          <a:effectLst/>
                        </a:rPr>
                        <a:t>服务器提交信息。</a:t>
                      </a:r>
                    </a:p>
                  </a:txBody>
                  <a:tcPr marL="54580" marR="54580" marT="40935" marB="40935" anchor="ctr"/>
                </a:tc>
              </a:tr>
              <a:tr h="229236">
                <a:tc>
                  <a:txBody>
                    <a:bodyPr/>
                    <a:lstStyle/>
                    <a:p>
                      <a:pPr algn="l" fontAlgn="t"/>
                      <a:r>
                        <a:rPr lang="en-US" sz="1400" u="none" strike="noStrike">
                          <a:effectLst/>
                          <a:hlinkClick r:id="rId7" tooltip="input (&lt;input&gt;) 元素用来创建基于web表单的可交互控件."/>
                        </a:rPr>
                        <a:t>&lt;input&gt;</a:t>
                      </a:r>
                      <a:endParaRPr lang="en-US" sz="1400">
                        <a:effectLst/>
                      </a:endParaRPr>
                    </a:p>
                  </a:txBody>
                  <a:tcPr marL="54580" marR="54580" marT="40935" marB="40935"/>
                </a:tc>
                <a:tc>
                  <a:txBody>
                    <a:bodyPr/>
                    <a:lstStyle/>
                    <a:p>
                      <a:pPr algn="l"/>
                      <a:r>
                        <a:rPr lang="en-US" sz="1400">
                          <a:effectLst/>
                        </a:rPr>
                        <a:t>input (&lt;input&gt;) </a:t>
                      </a:r>
                      <a:r>
                        <a:rPr lang="zh-CN" altLang="en-US" sz="1400">
                          <a:effectLst/>
                        </a:rPr>
                        <a:t>元素用来创建基于</a:t>
                      </a:r>
                      <a:r>
                        <a:rPr lang="en-US" sz="1400">
                          <a:effectLst/>
                        </a:rPr>
                        <a:t>web</a:t>
                      </a:r>
                      <a:r>
                        <a:rPr lang="zh-CN" altLang="en-US" sz="1400">
                          <a:effectLst/>
                        </a:rPr>
                        <a:t>表单的可交互控件</a:t>
                      </a:r>
                      <a:r>
                        <a:rPr lang="en-US" altLang="zh-CN" sz="1400">
                          <a:effectLst/>
                        </a:rPr>
                        <a:t>.</a:t>
                      </a:r>
                    </a:p>
                  </a:txBody>
                  <a:tcPr marL="54580" marR="54580" marT="40935" marB="40935" anchor="ctr"/>
                </a:tc>
              </a:tr>
              <a:tr h="523968">
                <a:tc>
                  <a:txBody>
                    <a:bodyPr/>
                    <a:lstStyle/>
                    <a:p>
                      <a:pPr algn="l" fontAlgn="t"/>
                      <a:r>
                        <a:rPr lang="en-US" sz="1400" u="none" strike="noStrike">
                          <a:effectLst/>
                          <a:hlinkClick r:id="rId8" tooltip="HTML &lt;label&gt; 元素 表示用户界面的一个条目的标题。它通常关联一个控件，或者是将控件放置在label元素内，或者是用作其属性。这样的控制称作label元素的labeled control 。"/>
                        </a:rPr>
                        <a:t>&lt;label&gt;</a:t>
                      </a:r>
                      <a:endParaRPr lang="en-US" sz="1400">
                        <a:effectLst/>
                      </a:endParaRPr>
                    </a:p>
                  </a:txBody>
                  <a:tcPr marL="54580" marR="54580" marT="40935" marB="40935"/>
                </a:tc>
                <a:tc>
                  <a:txBody>
                    <a:bodyPr/>
                    <a:lstStyle/>
                    <a:p>
                      <a:pPr algn="l"/>
                      <a:r>
                        <a:rPr lang="en-US" altLang="zh-CN" sz="1400">
                          <a:effectLst/>
                        </a:rPr>
                        <a:t>HTML &lt;label&gt; </a:t>
                      </a:r>
                      <a:r>
                        <a:rPr lang="zh-CN" altLang="en-US" sz="1400">
                          <a:effectLst/>
                        </a:rPr>
                        <a:t>元素 表示用户界面的一个条目的标题。它通常关联一个控件，或者是将控件放置在</a:t>
                      </a:r>
                      <a:r>
                        <a:rPr lang="en-US" altLang="zh-CN" sz="1400">
                          <a:effectLst/>
                        </a:rPr>
                        <a:t>label</a:t>
                      </a:r>
                      <a:r>
                        <a:rPr lang="zh-CN" altLang="en-US" sz="1400">
                          <a:effectLst/>
                        </a:rPr>
                        <a:t>元素内，或者是用作其属性。这样的控制称作</a:t>
                      </a:r>
                      <a:r>
                        <a:rPr lang="en-US" altLang="zh-CN" sz="1400">
                          <a:effectLst/>
                        </a:rPr>
                        <a:t>label</a:t>
                      </a:r>
                      <a:r>
                        <a:rPr lang="zh-CN" altLang="en-US" sz="1400">
                          <a:effectLst/>
                        </a:rPr>
                        <a:t>元素的</a:t>
                      </a:r>
                      <a:r>
                        <a:rPr lang="en-US" altLang="zh-CN" sz="1400">
                          <a:effectLst/>
                        </a:rPr>
                        <a:t>labeled control</a:t>
                      </a:r>
                      <a:r>
                        <a:rPr lang="zh-CN" altLang="en-US" sz="1400">
                          <a:effectLst/>
                        </a:rPr>
                        <a:t> 。</a:t>
                      </a:r>
                    </a:p>
                  </a:txBody>
                  <a:tcPr marL="54580" marR="54580" marT="40935" marB="40935" anchor="ctr"/>
                </a:tc>
              </a:tr>
              <a:tr h="523968">
                <a:tc>
                  <a:txBody>
                    <a:bodyPr/>
                    <a:lstStyle/>
                    <a:p>
                      <a:pPr algn="l" fontAlgn="t"/>
                      <a:r>
                        <a:rPr lang="en-US" sz="1400" u="none" strike="noStrike">
                          <a:effectLst/>
                          <a:hlinkClick r:id="rId9" tooltip="HTML的元素（也称为HTML的域说明元素（or HMTL&#10;  Legend Field Element））代表一个用于表示它的父元素&lt;fieldset&gt;的内容的标题。"/>
                        </a:rPr>
                        <a:t>&lt;legend&gt;</a:t>
                      </a:r>
                      <a:endParaRPr lang="en-US" sz="1400">
                        <a:effectLst/>
                      </a:endParaRPr>
                    </a:p>
                  </a:txBody>
                  <a:tcPr marL="54580" marR="54580" marT="40935" marB="40935"/>
                </a:tc>
                <a:tc>
                  <a:txBody>
                    <a:bodyPr/>
                    <a:lstStyle/>
                    <a:p>
                      <a:pPr algn="l"/>
                      <a:r>
                        <a:rPr lang="en-US" sz="1400">
                          <a:effectLst/>
                        </a:rPr>
                        <a:t>HTML</a:t>
                      </a:r>
                      <a:r>
                        <a:rPr lang="zh-CN" altLang="en-US" sz="1400">
                          <a:effectLst/>
                        </a:rPr>
                        <a:t>的</a:t>
                      </a:r>
                      <a:r>
                        <a:rPr lang="en-US" altLang="zh-CN" sz="1400">
                          <a:effectLst/>
                        </a:rPr>
                        <a:t>&lt;</a:t>
                      </a:r>
                      <a:r>
                        <a:rPr lang="en-US" sz="1400">
                          <a:effectLst/>
                        </a:rPr>
                        <a:t>legend&gt;</a:t>
                      </a:r>
                      <a:r>
                        <a:rPr lang="zh-CN" altLang="en-US" sz="1400">
                          <a:effectLst/>
                        </a:rPr>
                        <a:t>元素（也称为</a:t>
                      </a:r>
                      <a:r>
                        <a:rPr lang="en-US" sz="1400">
                          <a:effectLst/>
                        </a:rPr>
                        <a:t>HTML</a:t>
                      </a:r>
                      <a:r>
                        <a:rPr lang="zh-CN" altLang="en-US" sz="1400">
                          <a:effectLst/>
                        </a:rPr>
                        <a:t>的域说明元素（</a:t>
                      </a:r>
                      <a:r>
                        <a:rPr lang="en-US" sz="1400">
                          <a:effectLst/>
                        </a:rPr>
                        <a:t>or HMTL</a:t>
                      </a:r>
                      <a:br>
                        <a:rPr lang="en-US" sz="1400">
                          <a:effectLst/>
                        </a:rPr>
                      </a:br>
                      <a:r>
                        <a:rPr lang="en-US" sz="1400">
                          <a:effectLst/>
                        </a:rPr>
                        <a:t> Legend Field Element））</a:t>
                      </a:r>
                      <a:r>
                        <a:rPr lang="zh-CN" altLang="en-US" sz="1400">
                          <a:effectLst/>
                        </a:rPr>
                        <a:t>代表一个用于表示它的父元素</a:t>
                      </a:r>
                      <a:r>
                        <a:rPr lang="en-US" altLang="zh-CN" sz="1400" u="none" strike="noStrike">
                          <a:effectLst/>
                          <a:hlinkClick r:id="rId5" tooltip="This article hasn't been written yet. Please consider contributing!"/>
                        </a:rPr>
                        <a:t>&lt;</a:t>
                      </a:r>
                      <a:r>
                        <a:rPr lang="en-US" sz="1400" u="none" strike="noStrike">
                          <a:effectLst/>
                          <a:hlinkClick r:id="rId5" tooltip="This article hasn't been written yet. Please consider contributing!"/>
                        </a:rPr>
                        <a:t>fieldset&gt;</a:t>
                      </a:r>
                      <a:r>
                        <a:rPr lang="zh-CN" altLang="en-US" sz="1400">
                          <a:effectLst/>
                        </a:rPr>
                        <a:t>的内容的标题。</a:t>
                      </a:r>
                      <a:r>
                        <a:rPr lang="en-US" altLang="zh-CN" sz="1400">
                          <a:effectLst/>
                        </a:rPr>
                        <a:t>&lt;/</a:t>
                      </a:r>
                      <a:r>
                        <a:rPr lang="en-US" sz="1400">
                          <a:effectLst/>
                        </a:rPr>
                        <a:t>legend&gt;</a:t>
                      </a:r>
                    </a:p>
                  </a:txBody>
                  <a:tcPr marL="54580" marR="54580" marT="40935" marB="40935" anchor="ctr"/>
                </a:tc>
              </a:tr>
              <a:tr h="523968">
                <a:tc>
                  <a:txBody>
                    <a:bodyPr/>
                    <a:lstStyle/>
                    <a:p>
                      <a:pPr algn="l" fontAlgn="t"/>
                      <a:r>
                        <a:rPr lang="en-US" sz="1400" u="none" strike="noStrike" dirty="0">
                          <a:effectLst/>
                          <a:hlinkClick r:id="rId4" tooltip="In a Web form, the HTML &lt;option&gt; element is used to create a control representing an item within a &lt;select&gt;, an &lt;optgroup&gt; or a &lt;datalist&gt; HTML5 element."/>
                        </a:rPr>
                        <a:t>&lt;option&gt;</a:t>
                      </a:r>
                      <a:endParaRPr lang="en-US" sz="1400" dirty="0">
                        <a:effectLst/>
                      </a:endParaRPr>
                    </a:p>
                  </a:txBody>
                  <a:tcPr marL="54580" marR="54580" marT="40935" marB="40935"/>
                </a:tc>
                <a:tc>
                  <a:txBody>
                    <a:bodyPr/>
                    <a:lstStyle/>
                    <a:p>
                      <a:pPr algn="l"/>
                      <a:r>
                        <a:rPr lang="en-US" sz="1400">
                          <a:effectLst/>
                        </a:rPr>
                        <a:t>In a Web form, the HTML &lt;option&gt; element is used to create a control representing an item within a </a:t>
                      </a:r>
                      <a:r>
                        <a:rPr lang="en-US" sz="1400" u="none" strike="noStrike">
                          <a:effectLst/>
                          <a:hlinkClick r:id="rId10" tooltip="HTML select (&lt;select&gt;) 元素是一种表单控件，可创建选项菜单。菜单内的选项为&lt;option&gt; , 可以由 &lt;optgroup&gt; 元素分组。选项可以被用户预先选择。"/>
                        </a:rPr>
                        <a:t>&lt;select&gt;</a:t>
                      </a:r>
                      <a:r>
                        <a:rPr lang="en-US" sz="1400">
                          <a:effectLst/>
                        </a:rPr>
                        <a:t>, an </a:t>
                      </a:r>
                      <a:r>
                        <a:rPr lang="en-US" sz="1400" u="none" strike="noStrike">
                          <a:effectLst/>
                          <a:hlinkClick r:id="rId11" tooltip="This article hasn't been written yet. Please consider contributing!"/>
                        </a:rPr>
                        <a:t>&lt;optgroup&gt;</a:t>
                      </a:r>
                      <a:r>
                        <a:rPr lang="en-US" sz="1400">
                          <a:effectLst/>
                        </a:rPr>
                        <a:t> or a </a:t>
                      </a:r>
                      <a:r>
                        <a:rPr lang="en-US" sz="1400" u="none" strike="noStrike">
                          <a:effectLst/>
                          <a:hlinkClick r:id="rId3" tooltip="HTML Datalist 元素 (&lt;datalist&gt;) 包含了一组&lt;option&gt;元素,这些元素表示其它表单控件可选值."/>
                        </a:rPr>
                        <a:t>&lt;datalist&gt;</a:t>
                      </a:r>
                      <a:r>
                        <a:rPr lang="en-US" sz="1400">
                          <a:effectLst/>
                        </a:rPr>
                        <a:t>HTML5 element.</a:t>
                      </a:r>
                    </a:p>
                  </a:txBody>
                  <a:tcPr marL="54580" marR="54580" marT="40935" marB="40935" anchor="ctr"/>
                </a:tc>
              </a:tr>
              <a:tr h="229236">
                <a:tc>
                  <a:txBody>
                    <a:bodyPr/>
                    <a:lstStyle/>
                    <a:p>
                      <a:pPr algn="l" fontAlgn="t"/>
                      <a:r>
                        <a:rPr lang="en-US" sz="1400" u="none" strike="noStrike">
                          <a:effectLst/>
                          <a:hlinkClick r:id="rId12" tooltip="HTML 标签定义一个用户的操作或者计算的结果。"/>
                        </a:rPr>
                        <a:t>&lt;output&gt;</a:t>
                      </a:r>
                      <a:endParaRPr lang="en-US" sz="1400">
                        <a:effectLst/>
                      </a:endParaRPr>
                    </a:p>
                  </a:txBody>
                  <a:tcPr marL="54580" marR="54580" marT="40935" marB="40935"/>
                </a:tc>
                <a:tc>
                  <a:txBody>
                    <a:bodyPr/>
                    <a:lstStyle/>
                    <a:p>
                      <a:pPr algn="l"/>
                      <a:r>
                        <a:rPr lang="en-US" altLang="zh-CN" sz="1400">
                          <a:effectLst/>
                        </a:rPr>
                        <a:t>HTML </a:t>
                      </a:r>
                      <a:r>
                        <a:rPr lang="zh-CN" altLang="en-US" sz="1400">
                          <a:effectLst/>
                        </a:rPr>
                        <a:t>标签定义一个用户的操作或者计算的结果。</a:t>
                      </a:r>
                    </a:p>
                  </a:txBody>
                  <a:tcPr marL="54580" marR="54580" marT="40935" marB="40935" anchor="ctr"/>
                </a:tc>
              </a:tr>
              <a:tr h="523968">
                <a:tc>
                  <a:txBody>
                    <a:bodyPr/>
                    <a:lstStyle/>
                    <a:p>
                      <a:pPr algn="l" fontAlgn="t"/>
                      <a:r>
                        <a:rPr lang="en-US" sz="1400" u="none" strike="noStrike" dirty="0">
                          <a:effectLst/>
                          <a:hlinkClick r:id="rId13" tooltip="HTML中的progress (&lt;progress&gt;) 元素用来显示一项任务的完成进度.虽然规范中没有规定该元素具体如何显示,浏览器开发商可以自己决定,但通常情况下,该元素都显示为一个进度条形式."/>
                        </a:rPr>
                        <a:t>&lt;progress&gt;</a:t>
                      </a:r>
                      <a:endParaRPr lang="en-US" sz="1400" dirty="0">
                        <a:effectLst/>
                      </a:endParaRPr>
                    </a:p>
                  </a:txBody>
                  <a:tcPr marL="54580" marR="54580" marT="40935" marB="40935"/>
                </a:tc>
                <a:tc>
                  <a:txBody>
                    <a:bodyPr/>
                    <a:lstStyle/>
                    <a:p>
                      <a:pPr algn="l"/>
                      <a:r>
                        <a:rPr lang="en-US" altLang="zh-CN" sz="1400">
                          <a:effectLst/>
                        </a:rPr>
                        <a:t>HTML</a:t>
                      </a:r>
                      <a:r>
                        <a:rPr lang="zh-CN" altLang="en-US" sz="1400">
                          <a:effectLst/>
                        </a:rPr>
                        <a:t>中的</a:t>
                      </a:r>
                      <a:r>
                        <a:rPr lang="en-US" altLang="zh-CN" sz="1400">
                          <a:effectLst/>
                        </a:rPr>
                        <a:t>progress</a:t>
                      </a:r>
                      <a:r>
                        <a:rPr lang="zh-CN" altLang="en-US" sz="1400">
                          <a:effectLst/>
                        </a:rPr>
                        <a:t> </a:t>
                      </a:r>
                      <a:r>
                        <a:rPr lang="en-US" altLang="zh-CN" sz="1400">
                          <a:effectLst/>
                        </a:rPr>
                        <a:t>(&lt;progress&gt;) </a:t>
                      </a:r>
                      <a:r>
                        <a:rPr lang="zh-CN" altLang="en-US" sz="1400">
                          <a:effectLst/>
                        </a:rPr>
                        <a:t>元素用来显示一项任务的完成进度</a:t>
                      </a:r>
                      <a:r>
                        <a:rPr lang="en-US" altLang="zh-CN" sz="1400">
                          <a:effectLst/>
                        </a:rPr>
                        <a:t>.</a:t>
                      </a:r>
                      <a:r>
                        <a:rPr lang="zh-CN" altLang="en-US" sz="1400">
                          <a:effectLst/>
                        </a:rPr>
                        <a:t>虽然规范中没有规定该元素具体如何显示</a:t>
                      </a:r>
                      <a:r>
                        <a:rPr lang="en-US" altLang="zh-CN" sz="1400">
                          <a:effectLst/>
                        </a:rPr>
                        <a:t>,</a:t>
                      </a:r>
                      <a:r>
                        <a:rPr lang="zh-CN" altLang="en-US" sz="1400">
                          <a:effectLst/>
                        </a:rPr>
                        <a:t>浏览器开发商可以自己决定</a:t>
                      </a:r>
                      <a:r>
                        <a:rPr lang="en-US" altLang="zh-CN" sz="1400">
                          <a:effectLst/>
                        </a:rPr>
                        <a:t>,</a:t>
                      </a:r>
                      <a:r>
                        <a:rPr lang="zh-CN" altLang="en-US" sz="1400">
                          <a:effectLst/>
                        </a:rPr>
                        <a:t>但通常情况下</a:t>
                      </a:r>
                      <a:r>
                        <a:rPr lang="en-US" altLang="zh-CN" sz="1400">
                          <a:effectLst/>
                        </a:rPr>
                        <a:t>,</a:t>
                      </a:r>
                      <a:r>
                        <a:rPr lang="zh-CN" altLang="en-US" sz="1400">
                          <a:effectLst/>
                        </a:rPr>
                        <a:t>该元素都显示为一个进度条形式</a:t>
                      </a:r>
                      <a:r>
                        <a:rPr lang="en-US" altLang="zh-CN" sz="1400">
                          <a:effectLst/>
                        </a:rPr>
                        <a:t>.</a:t>
                      </a:r>
                    </a:p>
                  </a:txBody>
                  <a:tcPr marL="54580" marR="54580" marT="40935" marB="40935" anchor="ctr"/>
                </a:tc>
              </a:tr>
              <a:tr h="523968">
                <a:tc>
                  <a:txBody>
                    <a:bodyPr/>
                    <a:lstStyle/>
                    <a:p>
                      <a:pPr algn="l" fontAlgn="t"/>
                      <a:r>
                        <a:rPr lang="en-US" sz="1400" u="none" strike="noStrike" dirty="0">
                          <a:effectLst/>
                          <a:hlinkClick r:id="rId10" tooltip="HTML select (&lt;select&gt;) 元素是一种表单控件，可创建选项菜单。菜单内的选项为&lt;option&gt; , 可以由 &lt;optgroup&gt; 元素分组。选项可以被用户预先选择。"/>
                        </a:rPr>
                        <a:t>&lt;select&gt;</a:t>
                      </a:r>
                      <a:endParaRPr lang="en-US" sz="1400" dirty="0">
                        <a:effectLst/>
                      </a:endParaRPr>
                    </a:p>
                  </a:txBody>
                  <a:tcPr marL="54580" marR="54580" marT="40935" marB="40935"/>
                </a:tc>
                <a:tc>
                  <a:txBody>
                    <a:bodyPr/>
                    <a:lstStyle/>
                    <a:p>
                      <a:pPr algn="l"/>
                      <a:r>
                        <a:rPr lang="en-US" altLang="zh-CN" sz="1400">
                          <a:effectLst/>
                        </a:rPr>
                        <a:t>HTML select</a:t>
                      </a:r>
                      <a:r>
                        <a:rPr lang="zh-CN" altLang="en-US" sz="1400">
                          <a:effectLst/>
                        </a:rPr>
                        <a:t> </a:t>
                      </a:r>
                      <a:r>
                        <a:rPr lang="en-US" altLang="zh-CN" sz="1400">
                          <a:effectLst/>
                        </a:rPr>
                        <a:t>(&lt;select&gt;) </a:t>
                      </a:r>
                      <a:r>
                        <a:rPr lang="zh-CN" altLang="en-US" sz="1400">
                          <a:effectLst/>
                        </a:rPr>
                        <a:t>元素是一种表单控件，可创建选项菜单。菜单内的选项为</a:t>
                      </a:r>
                      <a:r>
                        <a:rPr lang="en-US" altLang="zh-CN" sz="1400" u="none" strike="noStrike">
                          <a:effectLst/>
                          <a:hlinkClick r:id="rId4" tooltip="This article hasn't been written yet. Please consider contributing!"/>
                        </a:rPr>
                        <a:t>&lt;option&gt;</a:t>
                      </a:r>
                      <a:r>
                        <a:rPr lang="zh-CN" altLang="en-US" sz="1400">
                          <a:effectLst/>
                        </a:rPr>
                        <a:t> </a:t>
                      </a:r>
                      <a:r>
                        <a:rPr lang="en-US" altLang="zh-CN" sz="1400">
                          <a:effectLst/>
                        </a:rPr>
                        <a:t>, </a:t>
                      </a:r>
                      <a:r>
                        <a:rPr lang="zh-CN" altLang="en-US" sz="1400">
                          <a:effectLst/>
                        </a:rPr>
                        <a:t>可以由 </a:t>
                      </a:r>
                      <a:r>
                        <a:rPr lang="en-US" altLang="zh-CN" sz="1400" u="none" strike="noStrike">
                          <a:effectLst/>
                          <a:hlinkClick r:id="rId11" tooltip="This article hasn't been written yet. Please consider contributing!"/>
                        </a:rPr>
                        <a:t>&lt;optgroup&gt;</a:t>
                      </a:r>
                      <a:r>
                        <a:rPr lang="zh-CN" altLang="en-US" sz="1400">
                          <a:effectLst/>
                        </a:rPr>
                        <a:t> 元素分组。选项可以被用户预先选择。</a:t>
                      </a:r>
                    </a:p>
                  </a:txBody>
                  <a:tcPr marL="54580" marR="54580" marT="40935" marB="40935" anchor="ctr"/>
                </a:tc>
              </a:tr>
              <a:tr h="376602">
                <a:tc>
                  <a:txBody>
                    <a:bodyPr/>
                    <a:lstStyle/>
                    <a:p>
                      <a:pPr algn="l" fontAlgn="t"/>
                      <a:r>
                        <a:rPr lang="en-US" sz="1400" u="none" strike="noStrike" dirty="0">
                          <a:effectLst/>
                          <a:hlinkClick r:id="rId14" tooltip="The HTML &lt;textarea&gt; element represents a multi-line plain-text editing control."/>
                        </a:rPr>
                        <a:t>&lt;</a:t>
                      </a:r>
                      <a:r>
                        <a:rPr lang="en-US" sz="1400" u="none" strike="noStrike" dirty="0" err="1">
                          <a:effectLst/>
                          <a:hlinkClick r:id="rId14" tooltip="The HTML &lt;textarea&gt; element represents a multi-line plain-text editing control."/>
                        </a:rPr>
                        <a:t>textarea</a:t>
                      </a:r>
                      <a:r>
                        <a:rPr lang="en-US" sz="1400" u="none" strike="noStrike" dirty="0">
                          <a:effectLst/>
                          <a:hlinkClick r:id="rId14" tooltip="The HTML &lt;textarea&gt; element represents a multi-line plain-text editing control."/>
                        </a:rPr>
                        <a:t>&gt;</a:t>
                      </a:r>
                      <a:endParaRPr lang="en-US" sz="1400" dirty="0">
                        <a:effectLst/>
                      </a:endParaRPr>
                    </a:p>
                  </a:txBody>
                  <a:tcPr marL="54580" marR="54580" marT="40935" marB="40935"/>
                </a:tc>
                <a:tc>
                  <a:txBody>
                    <a:bodyPr/>
                    <a:lstStyle/>
                    <a:p>
                      <a:pPr algn="l"/>
                      <a:r>
                        <a:rPr lang="en-US" sz="1400" dirty="0">
                          <a:effectLst/>
                        </a:rPr>
                        <a:t>The HTML &lt;</a:t>
                      </a:r>
                      <a:r>
                        <a:rPr lang="en-US" sz="1400" dirty="0" err="1">
                          <a:effectLst/>
                        </a:rPr>
                        <a:t>textarea</a:t>
                      </a:r>
                      <a:r>
                        <a:rPr lang="en-US" sz="1400" dirty="0">
                          <a:effectLst/>
                        </a:rPr>
                        <a:t>&gt; element represents a multi-line plain-text editing control.</a:t>
                      </a:r>
                    </a:p>
                  </a:txBody>
                  <a:tcPr marL="54580" marR="54580" marT="40935" marB="40935" anchor="ctr"/>
                </a:tc>
              </a:tr>
            </a:tbl>
          </a:graphicData>
        </a:graphic>
      </p:graphicFrame>
    </p:spTree>
    <p:extLst>
      <p:ext uri="{BB962C8B-B14F-4D97-AF65-F5344CB8AC3E}">
        <p14:creationId xmlns:p14="http://schemas.microsoft.com/office/powerpoint/2010/main" xmlns="" val="1115772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过时的和弃用的</a:t>
            </a:r>
            <a:r>
              <a:rPr lang="zh-CN" altLang="en-US" dirty="0" smtClean="0"/>
              <a:t>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293656811"/>
              </p:ext>
            </p:extLst>
          </p:nvPr>
        </p:nvGraphicFramePr>
        <p:xfrm>
          <a:off x="660399" y="1132113"/>
          <a:ext cx="8550015" cy="3495047"/>
        </p:xfrm>
        <a:graphic>
          <a:graphicData uri="http://schemas.openxmlformats.org/drawingml/2006/table">
            <a:tbl>
              <a:tblPr>
                <a:tableStyleId>{BC89EF96-8CEA-46FF-86C4-4CE0E7609802}</a:tableStyleId>
              </a:tblPr>
              <a:tblGrid>
                <a:gridCol w="1197430"/>
                <a:gridCol w="7352585"/>
              </a:tblGrid>
              <a:tr h="153672">
                <a:tc>
                  <a:txBody>
                    <a:bodyPr/>
                    <a:lstStyle/>
                    <a:p>
                      <a:pPr algn="l"/>
                      <a:r>
                        <a:rPr lang="zh-CN" altLang="en-US" sz="1400" dirty="0">
                          <a:effectLst/>
                        </a:rPr>
                        <a:t>元素</a:t>
                      </a:r>
                      <a:endParaRPr lang="zh-CN" altLang="en-US" sz="1400" b="1" dirty="0">
                        <a:effectLst/>
                        <a:latin typeface="Open Sans Light"/>
                      </a:endParaRPr>
                    </a:p>
                  </a:txBody>
                  <a:tcPr marL="44223" marR="44223" marT="11056" marB="22111" anchor="ctr"/>
                </a:tc>
                <a:tc>
                  <a:txBody>
                    <a:bodyPr/>
                    <a:lstStyle/>
                    <a:p>
                      <a:pPr algn="l"/>
                      <a:r>
                        <a:rPr lang="zh-CN" altLang="en-US" sz="1400">
                          <a:effectLst/>
                        </a:rPr>
                        <a:t>描述</a:t>
                      </a:r>
                      <a:endParaRPr lang="zh-CN" altLang="en-US" sz="1400" b="1">
                        <a:effectLst/>
                        <a:latin typeface="Open Sans Light"/>
                      </a:endParaRPr>
                    </a:p>
                  </a:txBody>
                  <a:tcPr marL="44223" marR="44223" marT="11056" marB="22111" anchor="ctr"/>
                </a:tc>
              </a:tr>
              <a:tr h="301896">
                <a:tc>
                  <a:txBody>
                    <a:bodyPr/>
                    <a:lstStyle/>
                    <a:p>
                      <a:pPr algn="l" fontAlgn="t"/>
                      <a:r>
                        <a:rPr lang="en-US" sz="1400" u="none" strike="noStrike">
                          <a:effectLst/>
                          <a:hlinkClick r:id="rId2" tooltip="HTML 元素 Acronym  (&lt;acronym&gt;) 允许作者明确地声明一个字符序列组成了一个单词的缩写."/>
                        </a:rPr>
                        <a:t>&lt;acronym&gt;</a:t>
                      </a:r>
                      <a:endParaRPr lang="en-US" sz="1400">
                        <a:effectLst/>
                      </a:endParaRPr>
                    </a:p>
                  </a:txBody>
                  <a:tcPr marL="44223" marR="44223" marT="33167" marB="33167"/>
                </a:tc>
                <a:tc>
                  <a:txBody>
                    <a:bodyPr/>
                    <a:lstStyle/>
                    <a:p>
                      <a:pPr algn="l"/>
                      <a:r>
                        <a:rPr lang="en-US" altLang="zh-CN" sz="1400">
                          <a:effectLst/>
                        </a:rPr>
                        <a:t>HTML </a:t>
                      </a:r>
                      <a:r>
                        <a:rPr lang="zh-CN" altLang="en-US" sz="1400">
                          <a:effectLst/>
                        </a:rPr>
                        <a:t>元素 </a:t>
                      </a:r>
                      <a:r>
                        <a:rPr lang="en-US" altLang="zh-CN" sz="1400">
                          <a:effectLst/>
                        </a:rPr>
                        <a:t>Acronym  (&lt;acronym&gt;) </a:t>
                      </a:r>
                      <a:r>
                        <a:rPr lang="zh-CN" altLang="en-US" sz="1400">
                          <a:effectLst/>
                        </a:rPr>
                        <a:t>允许作者明确地声明一个字符序列组成了一个单词的缩写</a:t>
                      </a:r>
                      <a:r>
                        <a:rPr lang="en-US" altLang="zh-CN" sz="1400">
                          <a:effectLst/>
                        </a:rPr>
                        <a:t>.</a:t>
                      </a:r>
                    </a:p>
                  </a:txBody>
                  <a:tcPr marL="44223" marR="44223" marT="33167" marB="33167" anchor="ctr"/>
                </a:tc>
              </a:tr>
              <a:tr h="186536">
                <a:tc>
                  <a:txBody>
                    <a:bodyPr/>
                    <a:lstStyle/>
                    <a:p>
                      <a:pPr algn="l" fontAlgn="t"/>
                      <a:r>
                        <a:rPr lang="en-US" sz="1400" u="none" strike="noStrike" dirty="0">
                          <a:effectLst/>
                          <a:hlinkClick r:id="rId3" tooltip="此页面仍未被本地化, 期待您的翻译!"/>
                        </a:rPr>
                        <a:t>&lt;applet&gt;</a:t>
                      </a:r>
                      <a:endParaRPr lang="en-US" sz="1400" dirty="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4" tooltip="此页面仍未被本地化, 期待您的翻译!"/>
                        </a:rPr>
                        <a:t>&lt;basefont&gt;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5" tooltip="此页面仍未被本地化, 期待您的翻译!"/>
                        </a:rPr>
                        <a:t>&lt;big&gt;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6" tooltip="此页面仍未被本地化, 期待您的翻译!"/>
                        </a:rPr>
                        <a:t>&lt;blink&gt;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7" tooltip="此页面仍未被本地化, 期待您的翻译!"/>
                        </a:rPr>
                        <a:t>&lt;center&gt;</a:t>
                      </a:r>
                      <a:endParaRPr lang="en-US" sz="1400" dirty="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8" tooltip="此页面仍未被本地化, 期待您的翻译!"/>
                        </a:rPr>
                        <a:t>&lt;content&gt;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9" tooltip="此页面仍未被本地化, 期待您的翻译!"/>
                        </a:rPr>
                        <a:t>&lt;dir&gt;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dirty="0">
                          <a:effectLst/>
                          <a:hlinkClick r:id="rId10" tooltip="此页面仍未被本地化, 期待您的翻译!"/>
                        </a:rPr>
                        <a:t>&lt;font&gt;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600" u="none" strike="noStrike" dirty="0">
                          <a:effectLst/>
                          <a:hlinkClick r:id="rId11" tooltip="此页面仍未被本地化, 期待您的翻译!"/>
                        </a:rPr>
                        <a:t>&lt;frame&gt;</a:t>
                      </a:r>
                      <a:endParaRPr lang="en-US" sz="1600" dirty="0">
                        <a:effectLst/>
                      </a:endParaRPr>
                    </a:p>
                  </a:txBody>
                  <a:tcPr marL="73797" marR="73797" marT="55348" marB="55348"/>
                </a:tc>
                <a:tc>
                  <a:txBody>
                    <a:bodyPr/>
                    <a:lstStyle/>
                    <a:p>
                      <a:pPr algn="l"/>
                      <a:endParaRPr lang="en-US" sz="1600" dirty="0">
                        <a:effectLst/>
                      </a:endParaRPr>
                    </a:p>
                  </a:txBody>
                  <a:tcPr marL="73797" marR="73797" marT="55348" marB="55348" anchor="ctr"/>
                </a:tc>
              </a:tr>
              <a:tr h="186536">
                <a:tc>
                  <a:txBody>
                    <a:bodyPr/>
                    <a:lstStyle/>
                    <a:p>
                      <a:pPr algn="l" fontAlgn="t"/>
                      <a:r>
                        <a:rPr lang="en-US" sz="1600" u="none" strike="noStrike" dirty="0">
                          <a:effectLst/>
                          <a:hlinkClick r:id="rId12" tooltip="此页面仍未被本地化, 期待您的翻译!"/>
                        </a:rPr>
                        <a:t>&lt;frameset&gt;</a:t>
                      </a:r>
                      <a:endParaRPr lang="en-US" sz="1600" dirty="0">
                        <a:effectLst/>
                      </a:endParaRPr>
                    </a:p>
                  </a:txBody>
                  <a:tcPr marL="73797" marR="73797" marT="55348" marB="55348"/>
                </a:tc>
                <a:tc>
                  <a:txBody>
                    <a:bodyPr/>
                    <a:lstStyle/>
                    <a:p>
                      <a:pPr algn="l"/>
                      <a:endParaRPr lang="en-US" sz="1600" dirty="0">
                        <a:effectLst/>
                      </a:endParaRPr>
                    </a:p>
                  </a:txBody>
                  <a:tcPr marL="73797" marR="73797" marT="55348" marB="55348" anchor="ctr"/>
                </a:tc>
              </a:tr>
            </a:tbl>
          </a:graphicData>
        </a:graphic>
      </p:graphicFrame>
    </p:spTree>
    <p:extLst>
      <p:ext uri="{BB962C8B-B14F-4D97-AF65-F5344CB8AC3E}">
        <p14:creationId xmlns:p14="http://schemas.microsoft.com/office/powerpoint/2010/main" xmlns="" val="2420110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过时的和弃用的</a:t>
            </a:r>
            <a:r>
              <a:rPr lang="zh-CN" altLang="en-US" dirty="0" smtClean="0"/>
              <a:t>元素</a:t>
            </a:r>
            <a:r>
              <a:rPr lang="en-US" altLang="zh-CN" dirty="0" smtClean="0"/>
              <a:t>(</a:t>
            </a:r>
            <a:r>
              <a:rPr lang="zh-CN" altLang="en-US" dirty="0" smtClean="0"/>
              <a:t>续</a:t>
            </a:r>
            <a:r>
              <a:rPr lang="en-US" altLang="zh-CN" dirty="0" smtClean="0"/>
              <a:t>)</a:t>
            </a:r>
            <a:endParaRPr lang="en-U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2298760651"/>
              </p:ext>
            </p:extLst>
          </p:nvPr>
        </p:nvGraphicFramePr>
        <p:xfrm>
          <a:off x="831034" y="1120776"/>
          <a:ext cx="10479132" cy="4276256"/>
        </p:xfrm>
        <a:graphic>
          <a:graphicData uri="http://schemas.openxmlformats.org/drawingml/2006/table">
            <a:tbl>
              <a:tblPr>
                <a:tableStyleId>{BC89EF96-8CEA-46FF-86C4-4CE0E7609802}</a:tableStyleId>
              </a:tblPr>
              <a:tblGrid>
                <a:gridCol w="2783023"/>
                <a:gridCol w="7696109"/>
              </a:tblGrid>
              <a:tr h="907699">
                <a:tc>
                  <a:txBody>
                    <a:bodyPr/>
                    <a:lstStyle/>
                    <a:p>
                      <a:pPr algn="l" fontAlgn="t"/>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&lt;</a:t>
                      </a:r>
                      <a:r>
                        <a:rPr lang="en-US" sz="1600" u="none" strike="noStrike" dirty="0" err="1">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keygen</a:t>
                      </a:r>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&gt;</a:t>
                      </a:r>
                      <a:endParaRPr lang="en-US" sz="1600" dirty="0">
                        <a:effectLst/>
                      </a:endParaRPr>
                    </a:p>
                  </a:txBody>
                  <a:tcPr marL="73797" marR="73797" marT="55348" marB="55348"/>
                </a:tc>
                <a:tc>
                  <a:txBody>
                    <a:bodyPr/>
                    <a:lstStyle/>
                    <a:p>
                      <a:pPr algn="l"/>
                      <a:r>
                        <a:rPr lang="en-US" altLang="zh-CN" sz="1600" dirty="0">
                          <a:effectLst/>
                        </a:rPr>
                        <a:t>HTML &lt;</a:t>
                      </a:r>
                      <a:r>
                        <a:rPr lang="en-US" altLang="zh-CN" sz="1600" dirty="0" err="1">
                          <a:effectLst/>
                        </a:rPr>
                        <a:t>keygen</a:t>
                      </a:r>
                      <a:r>
                        <a:rPr lang="en-US" altLang="zh-CN" sz="1600" dirty="0">
                          <a:effectLst/>
                        </a:rPr>
                        <a:t>&gt; </a:t>
                      </a:r>
                      <a:r>
                        <a:rPr lang="zh-CN" altLang="en-US" sz="1600" dirty="0">
                          <a:effectLst/>
                        </a:rPr>
                        <a:t>元素是为了方便生成密钥材料和提交作为 </a:t>
                      </a:r>
                      <a:r>
                        <a:rPr lang="en-US" altLang="zh-CN" sz="1600" u="none" strike="noStrike" dirty="0">
                          <a:effectLst/>
                          <a:hlinkClick r:id="rId3"/>
                        </a:rPr>
                        <a:t>HTML form</a:t>
                      </a:r>
                      <a:r>
                        <a:rPr lang="zh-CN" altLang="en-US" sz="1600" dirty="0">
                          <a:effectLst/>
                        </a:rPr>
                        <a:t> 的一部分的公钥</a:t>
                      </a:r>
                      <a:r>
                        <a:rPr lang="en-US" altLang="zh-CN" sz="1600" dirty="0">
                          <a:effectLst/>
                        </a:rPr>
                        <a:t>.</a:t>
                      </a:r>
                      <a:r>
                        <a:rPr lang="zh-CN" altLang="en-US" sz="1600" dirty="0">
                          <a:effectLst/>
                        </a:rPr>
                        <a:t>这种机制被用于设计基于 </a:t>
                      </a:r>
                      <a:r>
                        <a:rPr lang="en-US" altLang="zh-CN" sz="1600" dirty="0">
                          <a:effectLst/>
                        </a:rPr>
                        <a:t>Web </a:t>
                      </a:r>
                      <a:r>
                        <a:rPr lang="zh-CN" altLang="en-US" sz="1600" dirty="0">
                          <a:effectLst/>
                        </a:rPr>
                        <a:t>的证书管理系统。按照预想，</a:t>
                      </a:r>
                      <a:r>
                        <a:rPr lang="en-US" altLang="zh-CN" sz="1600" dirty="0">
                          <a:effectLst/>
                        </a:rPr>
                        <a:t>&lt;</a:t>
                      </a:r>
                      <a:r>
                        <a:rPr lang="en-US" altLang="zh-CN" sz="1600" dirty="0" err="1">
                          <a:effectLst/>
                        </a:rPr>
                        <a:t>keygen</a:t>
                      </a:r>
                      <a:r>
                        <a:rPr lang="en-US" altLang="zh-CN" sz="1600" dirty="0">
                          <a:effectLst/>
                        </a:rPr>
                        <a:t>&gt; </a:t>
                      </a:r>
                      <a:r>
                        <a:rPr lang="zh-CN" altLang="en-US" sz="1600" dirty="0">
                          <a:effectLst/>
                        </a:rPr>
                        <a:t>元素将用于 </a:t>
                      </a:r>
                      <a:r>
                        <a:rPr lang="en-US" altLang="zh-CN" sz="1600" dirty="0">
                          <a:effectLst/>
                        </a:rPr>
                        <a:t>HTML </a:t>
                      </a:r>
                      <a:r>
                        <a:rPr lang="zh-CN" altLang="en-US" sz="1600" dirty="0">
                          <a:effectLst/>
                        </a:rPr>
                        <a:t>表单与其他的所需信息一起构造一个证书请求，该处理的结果将是一个带有签名的证书。</a:t>
                      </a:r>
                    </a:p>
                  </a:txBody>
                  <a:tcPr marL="73797" marR="73797" marT="55348" marB="55348" anchor="ctr"/>
                </a:tc>
              </a:tr>
              <a:tr h="309946">
                <a:tc>
                  <a:txBody>
                    <a:bodyPr/>
                    <a:lstStyle/>
                    <a:p>
                      <a:pPr algn="l" fontAlgn="t"/>
                      <a:r>
                        <a:rPr lang="en-US" sz="1600" u="none" strike="noStrike" dirty="0">
                          <a:effectLst/>
                          <a:hlinkClick r:id="rId4" tooltip="此页面仍未被本地化, 期待您的翻译!"/>
                        </a:rPr>
                        <a:t>&lt;listing&gt;</a:t>
                      </a:r>
                      <a:endParaRPr lang="en-US" sz="1600" dirty="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5" tooltip="此页面仍未被本地化, 期待您的翻译!"/>
                        </a:rPr>
                        <a:t>&lt;marquee&gt;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6" tooltip="此页面仍未被本地化, 期待您的翻译!"/>
                        </a:rPr>
                        <a:t>&lt;noembed&gt;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7" tooltip="此页面仍未被本地化, 期待您的翻译!"/>
                        </a:rPr>
                        <a:t>&lt;plaintext&gt;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8" tooltip="此页面仍未被本地化, 期待您的翻译!"/>
                        </a:rPr>
                        <a:t>&lt;spacer&gt;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9" tooltip="此页面仍未被本地化, 期待您的翻译!"/>
                        </a:rPr>
                        <a:t>&lt;strike&gt;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10" tooltip="此页面仍未被本地化, 期待您的翻译!"/>
                        </a:rPr>
                        <a:t>&lt;tt&gt;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708448">
                <a:tc>
                  <a:txBody>
                    <a:bodyPr/>
                    <a:lstStyle/>
                    <a:p>
                      <a:pPr algn="l" fontAlgn="t"/>
                      <a:r>
                        <a:rPr lang="en-US" sz="1600" u="none" strike="noStrike" dirty="0">
                          <a:effectLst/>
                          <a:hlinkClick r:id="rId11" tooltip="标签之间的内容不会被当作文档内容解析，而会被用等宽字体直接呈现。HTML2规范建议，本标签中的内容应该具有足够容纳每行80个字母的宽度。"/>
                        </a:rPr>
                        <a:t>&lt;</a:t>
                      </a:r>
                      <a:r>
                        <a:rPr lang="en-US" sz="1600" u="none" strike="noStrike" dirty="0" err="1">
                          <a:effectLst/>
                          <a:hlinkClick r:id="rId11" tooltip="标签之间的内容不会被当作文档内容解析，而会被用等宽字体直接呈现。HTML2规范建议，本标签中的内容应该具有足够容纳每行80个字母的宽度。"/>
                        </a:rPr>
                        <a:t>xmp</a:t>
                      </a:r>
                      <a:r>
                        <a:rPr lang="en-US" sz="1600" u="none" strike="noStrike" dirty="0">
                          <a:effectLst/>
                          <a:hlinkClick r:id="rId11" tooltip="标签之间的内容不会被当作文档内容解析，而会被用等宽字体直接呈现。HTML2规范建议，本标签中的内容应该具有足够容纳每行80个字母的宽度。"/>
                        </a:rPr>
                        <a:t>&gt;</a:t>
                      </a:r>
                      <a:endParaRPr lang="en-US" sz="1600" dirty="0">
                        <a:effectLst/>
                      </a:endParaRPr>
                    </a:p>
                  </a:txBody>
                  <a:tcPr marL="73797" marR="73797" marT="55348" marB="55348"/>
                </a:tc>
                <a:tc>
                  <a:txBody>
                    <a:bodyPr/>
                    <a:lstStyle/>
                    <a:p>
                      <a:pPr algn="l"/>
                      <a:r>
                        <a:rPr lang="en-US" altLang="zh-CN" sz="1600" dirty="0">
                          <a:effectLst/>
                        </a:rPr>
                        <a:t>&lt;</a:t>
                      </a:r>
                      <a:r>
                        <a:rPr lang="en-US" altLang="zh-CN" sz="1600" dirty="0" err="1">
                          <a:effectLst/>
                        </a:rPr>
                        <a:t>xmp</a:t>
                      </a:r>
                      <a:r>
                        <a:rPr lang="en-US" altLang="zh-CN" sz="1600" dirty="0">
                          <a:effectLst/>
                        </a:rPr>
                        <a:t>&gt;</a:t>
                      </a:r>
                      <a:r>
                        <a:rPr lang="zh-CN" altLang="en-US" sz="1600" dirty="0">
                          <a:effectLst/>
                        </a:rPr>
                        <a:t>标签之间的内容不会被当作文档内容解析，而会被用等宽字体直接呈现。</a:t>
                      </a:r>
                      <a:r>
                        <a:rPr lang="en-US" altLang="zh-CN" sz="1600" dirty="0">
                          <a:effectLst/>
                        </a:rPr>
                        <a:t>HTML2</a:t>
                      </a:r>
                      <a:r>
                        <a:rPr lang="zh-CN" altLang="en-US" sz="1600" dirty="0">
                          <a:effectLst/>
                        </a:rPr>
                        <a:t>规范建议，本标签中的内容应该具有足够容纳每行</a:t>
                      </a:r>
                      <a:r>
                        <a:rPr lang="en-US" altLang="zh-CN" sz="1600" dirty="0">
                          <a:effectLst/>
                        </a:rPr>
                        <a:t>80</a:t>
                      </a:r>
                      <a:r>
                        <a:rPr lang="zh-CN" altLang="en-US" sz="1600" dirty="0">
                          <a:effectLst/>
                        </a:rPr>
                        <a:t>个字母的宽度。</a:t>
                      </a:r>
                    </a:p>
                  </a:txBody>
                  <a:tcPr marL="73797" marR="73797" marT="55348" marB="55348" anchor="ctr"/>
                </a:tc>
              </a:tr>
            </a:tbl>
          </a:graphicData>
        </a:graphic>
      </p:graphicFrame>
    </p:spTree>
    <p:extLst>
      <p:ext uri="{BB962C8B-B14F-4D97-AF65-F5344CB8AC3E}">
        <p14:creationId xmlns:p14="http://schemas.microsoft.com/office/powerpoint/2010/main" xmlns="" val="3832472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a:t>
            </a:r>
            <a:r>
              <a:rPr lang="en-US" altLang="zh-CN" sz="2000">
                <a:solidFill>
                  <a:schemeClr val="tx1"/>
                </a:solidFill>
                <a:latin typeface="+mn-ea"/>
              </a:rPr>
              <a:t>Section &amp; </a:t>
            </a:r>
            <a:r>
              <a:rPr lang="zh-CN" altLang="en-US" sz="2000">
                <a:solidFill>
                  <a:schemeClr val="tx1"/>
                </a:solidFill>
                <a:latin typeface="+mn-ea"/>
              </a:rPr>
              <a:t>外观布局概要</a:t>
            </a:r>
            <a:endParaRPr lang="zh-CN" altLang="en-US" sz="2000" dirty="0">
              <a:solidFill>
                <a:schemeClr val="tx1"/>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smtClean="0">
                <a:solidFill>
                  <a:srgbClr val="B2B2B2"/>
                </a:solidFill>
                <a:latin typeface="+mn-ea"/>
              </a:rPr>
              <a:t>HTML5</a:t>
            </a:r>
            <a:r>
              <a:rPr lang="zh-CN" altLang="en-US" sz="1400" dirty="0" smtClean="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3506723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HTML4</a:t>
            </a:r>
            <a:r>
              <a:rPr lang="zh-CN" altLang="en-US" dirty="0"/>
              <a:t>的文档结构</a:t>
            </a:r>
          </a:p>
        </p:txBody>
      </p:sp>
      <p:sp>
        <p:nvSpPr>
          <p:cNvPr id="3" name="内容占位符 2"/>
          <p:cNvSpPr>
            <a:spLocks noGrp="1"/>
          </p:cNvSpPr>
          <p:nvPr>
            <p:ph idx="1"/>
          </p:nvPr>
        </p:nvSpPr>
        <p:spPr/>
        <p:txBody>
          <a:bodyPr/>
          <a:lstStyle/>
          <a:p>
            <a:pPr marL="0" indent="0">
              <a:buNone/>
            </a:pPr>
            <a:r>
              <a:rPr lang="zh-CN" altLang="en-US" b="0" dirty="0"/>
              <a:t>文档结构，即，</a:t>
            </a:r>
            <a:r>
              <a:rPr lang="en-US" altLang="zh-CN" b="0" dirty="0"/>
              <a:t>&lt;body&gt;</a:t>
            </a:r>
            <a:r>
              <a:rPr lang="zh-CN" altLang="en-US" b="0" dirty="0"/>
              <a:t>标记之间内容的语义结构，对呈现页面给用户是重要的。</a:t>
            </a:r>
            <a:r>
              <a:rPr lang="en-US" altLang="zh-CN" b="0" dirty="0"/>
              <a:t>HTML4</a:t>
            </a:r>
            <a:r>
              <a:rPr lang="zh-CN" altLang="en-US" b="0" dirty="0"/>
              <a:t>用文档中章节和子章节的概念去描述文档结构。一个章节由一个包含着标题元素（</a:t>
            </a:r>
            <a:r>
              <a:rPr lang="en-US" altLang="zh-CN" b="0" dirty="0"/>
              <a:t>h1-h6</a:t>
            </a:r>
            <a:r>
              <a:rPr lang="zh-CN" altLang="en-US" b="0" dirty="0"/>
              <a:t>）的</a:t>
            </a:r>
            <a:r>
              <a:rPr lang="en-US" altLang="zh-CN" b="0" dirty="0"/>
              <a:t>div</a:t>
            </a:r>
            <a:r>
              <a:rPr lang="zh-CN" altLang="en-US" b="0" dirty="0"/>
              <a:t>元素表示。这些</a:t>
            </a:r>
            <a:r>
              <a:rPr lang="en-US" altLang="zh-CN" b="0" dirty="0"/>
              <a:t>html</a:t>
            </a:r>
            <a:r>
              <a:rPr lang="zh-CN" altLang="en-US" b="0" dirty="0"/>
              <a:t>划分元素（</a:t>
            </a:r>
            <a:r>
              <a:rPr lang="en-US" altLang="zh-CN" b="0" dirty="0"/>
              <a:t>HTML Dividing Elements</a:t>
            </a:r>
            <a:r>
              <a:rPr lang="zh-CN" altLang="en-US" b="0" dirty="0"/>
              <a:t>）和标题元素（</a:t>
            </a:r>
            <a:r>
              <a:rPr lang="en-US" altLang="zh-CN" b="0" dirty="0"/>
              <a:t>HTML Heading Elements</a:t>
            </a:r>
            <a:r>
              <a:rPr lang="zh-CN" altLang="en-US" b="0" dirty="0"/>
              <a:t>）形成了文档的结构和纲要</a:t>
            </a:r>
            <a:r>
              <a:rPr lang="zh-CN" altLang="en-US" b="0" dirty="0" smtClean="0"/>
              <a:t>。</a:t>
            </a:r>
            <a:endParaRPr lang="en-US" altLang="zh-CN" b="0" dirty="0" smtClean="0"/>
          </a:p>
          <a:p>
            <a:pPr marL="0" indent="0">
              <a:buNone/>
            </a:pPr>
            <a:endParaRPr lang="en-US" dirty="0"/>
          </a:p>
        </p:txBody>
      </p:sp>
    </p:spTree>
    <p:extLst>
      <p:ext uri="{BB962C8B-B14F-4D97-AF65-F5344CB8AC3E}">
        <p14:creationId xmlns:p14="http://schemas.microsoft.com/office/powerpoint/2010/main" xmlns="" val="2704156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a:t>
            </a:r>
            <a:endParaRPr lang="en-US" dirty="0"/>
          </a:p>
        </p:txBody>
      </p:sp>
      <p:pic>
        <p:nvPicPr>
          <p:cNvPr id="6" name="内容占位符 5"/>
          <p:cNvPicPr>
            <a:picLocks noGrp="1" noChangeAspect="1"/>
          </p:cNvPicPr>
          <p:nvPr>
            <p:ph idx="1"/>
          </p:nvPr>
        </p:nvPicPr>
        <p:blipFill>
          <a:blip r:embed="rId2"/>
          <a:stretch>
            <a:fillRect/>
          </a:stretch>
        </p:blipFill>
        <p:spPr>
          <a:xfrm>
            <a:off x="804398" y="1853733"/>
            <a:ext cx="5543550" cy="2047875"/>
          </a:xfrm>
          <a:prstGeom prst="rect">
            <a:avLst/>
          </a:prstGeom>
        </p:spPr>
      </p:pic>
      <p:sp>
        <p:nvSpPr>
          <p:cNvPr id="7" name="矩形 6"/>
          <p:cNvSpPr/>
          <p:nvPr/>
        </p:nvSpPr>
        <p:spPr>
          <a:xfrm>
            <a:off x="804398" y="1348299"/>
            <a:ext cx="4021037" cy="369332"/>
          </a:xfrm>
          <a:prstGeom prst="rect">
            <a:avLst/>
          </a:prstGeom>
        </p:spPr>
        <p:txBody>
          <a:bodyPr wrap="none">
            <a:spAutoFit/>
          </a:bodyPr>
          <a:lstStyle/>
          <a:p>
            <a:r>
              <a:rPr lang="en-US" dirty="0">
                <a:hlinkClick r:id="rId3"/>
              </a:rPr>
              <a:t>https://jsfiddle.net/chunchill/9n5qpqde/</a:t>
            </a:r>
            <a:endParaRPr lang="en-US" dirty="0"/>
          </a:p>
        </p:txBody>
      </p:sp>
      <p:pic>
        <p:nvPicPr>
          <p:cNvPr id="8" name="图片 7"/>
          <p:cNvPicPr>
            <a:picLocks noChangeAspect="1"/>
          </p:cNvPicPr>
          <p:nvPr/>
        </p:nvPicPr>
        <p:blipFill>
          <a:blip r:embed="rId4"/>
          <a:stretch>
            <a:fillRect/>
          </a:stretch>
        </p:blipFill>
        <p:spPr>
          <a:xfrm>
            <a:off x="6540874" y="1717631"/>
            <a:ext cx="5295900" cy="2457450"/>
          </a:xfrm>
          <a:prstGeom prst="rect">
            <a:avLst/>
          </a:prstGeom>
        </p:spPr>
      </p:pic>
    </p:spTree>
    <p:extLst>
      <p:ext uri="{BB962C8B-B14F-4D97-AF65-F5344CB8AC3E}">
        <p14:creationId xmlns:p14="http://schemas.microsoft.com/office/powerpoint/2010/main" xmlns="" val="2022371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2</a:t>
            </a:r>
            <a:endParaRPr lang="en-US" dirty="0"/>
          </a:p>
        </p:txBody>
      </p:sp>
      <p:sp>
        <p:nvSpPr>
          <p:cNvPr id="3" name="内容占位符 2"/>
          <p:cNvSpPr>
            <a:spLocks noGrp="1"/>
          </p:cNvSpPr>
          <p:nvPr>
            <p:ph idx="1"/>
          </p:nvPr>
        </p:nvSpPr>
        <p:spPr/>
        <p:txBody>
          <a:bodyPr/>
          <a:lstStyle/>
          <a:p>
            <a:r>
              <a:rPr lang="en-US" altLang="en-US" b="0" dirty="0" smtClean="0"/>
              <a:t>HTML div</a:t>
            </a:r>
            <a:r>
              <a:rPr lang="zh-CN" altLang="en-US" b="0" dirty="0" smtClean="0"/>
              <a:t>元素并不强制性地定义一个章节。一个</a:t>
            </a:r>
            <a:r>
              <a:rPr lang="en-US" altLang="en-US" b="0" dirty="0" smtClean="0"/>
              <a:t>HTML </a:t>
            </a:r>
            <a:r>
              <a:rPr lang="zh-CN" altLang="en-US" b="0" dirty="0" smtClean="0"/>
              <a:t>标题元素（ </a:t>
            </a:r>
            <a:r>
              <a:rPr lang="en-US" altLang="en-US" b="0" dirty="0" smtClean="0"/>
              <a:t>HTML Heading Element）</a:t>
            </a:r>
            <a:r>
              <a:rPr lang="zh-CN" altLang="en-US" b="0" dirty="0" smtClean="0"/>
              <a:t>的出现就足以意味着新的章节</a:t>
            </a:r>
            <a:r>
              <a:rPr lang="en-US" altLang="zh-CN" b="0" dirty="0" smtClean="0"/>
              <a:t>. </a:t>
            </a:r>
            <a:r>
              <a:rPr lang="zh-CN" altLang="en-US" b="0" dirty="0" smtClean="0"/>
              <a:t>因此</a:t>
            </a:r>
            <a:r>
              <a:rPr lang="en-US" altLang="zh-CN" b="0" dirty="0" smtClean="0"/>
              <a:t>,</a:t>
            </a:r>
            <a:endParaRPr lang="en-US" dirty="0"/>
          </a:p>
        </p:txBody>
      </p:sp>
      <p:pic>
        <p:nvPicPr>
          <p:cNvPr id="6" name="图片 5"/>
          <p:cNvPicPr>
            <a:picLocks noChangeAspect="1"/>
          </p:cNvPicPr>
          <p:nvPr/>
        </p:nvPicPr>
        <p:blipFill>
          <a:blip r:embed="rId2"/>
          <a:stretch>
            <a:fillRect/>
          </a:stretch>
        </p:blipFill>
        <p:spPr>
          <a:xfrm>
            <a:off x="660399" y="2425233"/>
            <a:ext cx="5457825" cy="1819275"/>
          </a:xfrm>
          <a:prstGeom prst="rect">
            <a:avLst/>
          </a:prstGeom>
        </p:spPr>
      </p:pic>
      <p:pic>
        <p:nvPicPr>
          <p:cNvPr id="7" name="图片 6"/>
          <p:cNvPicPr>
            <a:picLocks noChangeAspect="1"/>
          </p:cNvPicPr>
          <p:nvPr/>
        </p:nvPicPr>
        <p:blipFill>
          <a:blip r:embed="rId3"/>
          <a:stretch>
            <a:fillRect/>
          </a:stretch>
        </p:blipFill>
        <p:spPr>
          <a:xfrm>
            <a:off x="6217023" y="2438680"/>
            <a:ext cx="5314950" cy="3305175"/>
          </a:xfrm>
          <a:prstGeom prst="rect">
            <a:avLst/>
          </a:prstGeom>
        </p:spPr>
      </p:pic>
      <p:sp>
        <p:nvSpPr>
          <p:cNvPr id="8" name="矩形 7"/>
          <p:cNvSpPr/>
          <p:nvPr/>
        </p:nvSpPr>
        <p:spPr>
          <a:xfrm>
            <a:off x="660399" y="2055901"/>
            <a:ext cx="3969741" cy="369332"/>
          </a:xfrm>
          <a:prstGeom prst="rect">
            <a:avLst/>
          </a:prstGeom>
        </p:spPr>
        <p:txBody>
          <a:bodyPr wrap="none">
            <a:spAutoFit/>
          </a:bodyPr>
          <a:lstStyle/>
          <a:p>
            <a:r>
              <a:rPr lang="en-US" dirty="0">
                <a:hlinkClick r:id="rId4"/>
              </a:rPr>
              <a:t>https://jsfiddle.net/chunchill/dk125u8z/</a:t>
            </a:r>
            <a:endParaRPr lang="en-US" dirty="0"/>
          </a:p>
        </p:txBody>
      </p:sp>
    </p:spTree>
    <p:extLst>
      <p:ext uri="{BB962C8B-B14F-4D97-AF65-F5344CB8AC3E}">
        <p14:creationId xmlns:p14="http://schemas.microsoft.com/office/powerpoint/2010/main" xmlns="" val="1996692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HTML5</a:t>
            </a:r>
            <a:r>
              <a:rPr lang="zh-CN" altLang="en-US" dirty="0"/>
              <a:t>解决的</a:t>
            </a:r>
            <a:r>
              <a:rPr lang="zh-CN" altLang="en-US" dirty="0" smtClean="0"/>
              <a:t>问题</a:t>
            </a:r>
            <a:endParaRPr lang="en-US" dirty="0"/>
          </a:p>
        </p:txBody>
      </p:sp>
      <p:sp>
        <p:nvSpPr>
          <p:cNvPr id="3" name="内容占位符 2"/>
          <p:cNvSpPr>
            <a:spLocks noGrp="1"/>
          </p:cNvSpPr>
          <p:nvPr>
            <p:ph idx="1"/>
          </p:nvPr>
        </p:nvSpPr>
        <p:spPr/>
        <p:txBody>
          <a:bodyPr>
            <a:normAutofit fontScale="92500"/>
          </a:bodyPr>
          <a:lstStyle/>
          <a:p>
            <a:pPr algn="l"/>
            <a:r>
              <a:rPr lang="en-US" altLang="zh-CN" b="0" dirty="0"/>
              <a:t>HTML 4 </a:t>
            </a:r>
            <a:r>
              <a:rPr lang="zh-CN" altLang="en-US" b="0" dirty="0"/>
              <a:t>的文档</a:t>
            </a:r>
            <a:r>
              <a:rPr lang="zh-CN" altLang="en-US" b="0" dirty="0" smtClean="0"/>
              <a:t>结构</a:t>
            </a:r>
            <a:r>
              <a:rPr altLang="en-US" b="0" dirty="0" smtClean="0"/>
              <a:t>不表意，</a:t>
            </a:r>
            <a:r>
              <a:rPr lang="zh-CN" altLang="en-US" b="0" dirty="0" smtClean="0"/>
              <a:t>造成了很多问题：</a:t>
            </a:r>
            <a:r>
              <a:rPr lang="zh-CN" altLang="en-US" b="0" dirty="0"/>
              <a:t/>
            </a:r>
            <a:br>
              <a:rPr lang="zh-CN" altLang="en-US" b="0" dirty="0"/>
            </a:br>
            <a:endParaRPr lang="en-US" altLang="zh-CN" b="0" dirty="0"/>
          </a:p>
          <a:p>
            <a:pPr>
              <a:buFont typeface="Wingdings" panose="05000000000000000000" pitchFamily="2" charset="2"/>
              <a:buChar char="Ø"/>
            </a:pPr>
            <a:r>
              <a:rPr lang="zh-CN" altLang="en-US" b="0" dirty="0"/>
              <a:t>定义语义性章节的</a:t>
            </a:r>
            <a:r>
              <a:rPr lang="en-US" altLang="zh-CN" b="0" dirty="0"/>
              <a:t>&lt;div&gt; </a:t>
            </a:r>
            <a:r>
              <a:rPr lang="zh-CN" altLang="en-US" b="0" dirty="0"/>
              <a:t>元素的用法</a:t>
            </a:r>
            <a:r>
              <a:rPr lang="en-US" altLang="zh-CN" b="0" dirty="0"/>
              <a:t>,</a:t>
            </a:r>
            <a:r>
              <a:rPr lang="zh-CN" altLang="en-US" b="0" dirty="0"/>
              <a:t>如果没有为</a:t>
            </a:r>
            <a:r>
              <a:rPr lang="en-US" altLang="zh-CN" b="0" dirty="0"/>
              <a:t>class</a:t>
            </a:r>
            <a:r>
              <a:rPr lang="zh-CN" altLang="en-US" b="0" dirty="0"/>
              <a:t>属性赋以特殊的值</a:t>
            </a:r>
            <a:r>
              <a:rPr lang="zh-CN" altLang="en-US" b="0" dirty="0" smtClean="0"/>
              <a:t>，</a:t>
            </a:r>
            <a:r>
              <a:rPr altLang="en-US" b="0" dirty="0" smtClean="0"/>
              <a:t>无法理解其含义</a:t>
            </a:r>
            <a:r>
              <a:rPr lang="zh-CN" altLang="en-US" b="0" dirty="0" smtClean="0"/>
              <a:t> </a:t>
            </a:r>
            <a:r>
              <a:rPr lang="en-US" altLang="zh-CN" b="0" dirty="0" smtClean="0"/>
              <a:t>(</a:t>
            </a:r>
            <a:r>
              <a:rPr lang="zh-CN" altLang="en-US" b="0" dirty="0" smtClean="0"/>
              <a:t>是</a:t>
            </a:r>
            <a:r>
              <a:rPr lang="zh-CN" altLang="en-US" b="0" dirty="0"/>
              <a:t>章节还是子章节</a:t>
            </a:r>
            <a:r>
              <a:rPr lang="en-US" altLang="zh-CN" b="0" dirty="0"/>
              <a:t>?" </a:t>
            </a:r>
            <a:r>
              <a:rPr b="0" dirty="0" smtClean="0"/>
              <a:t>或者</a:t>
            </a:r>
            <a:r>
              <a:rPr lang="zh-CN" altLang="en-US" b="0" dirty="0" smtClean="0"/>
              <a:t>仅仅为了</a:t>
            </a:r>
            <a:r>
              <a:rPr altLang="en-US" b="0" dirty="0" smtClean="0"/>
              <a:t>加</a:t>
            </a:r>
            <a:r>
              <a:rPr lang="zh-CN" altLang="en-US" b="0" dirty="0" smtClean="0"/>
              <a:t>样式</a:t>
            </a:r>
            <a:r>
              <a:rPr lang="en-US" altLang="zh-CN" b="0" dirty="0" smtClean="0"/>
              <a:t>?")</a:t>
            </a:r>
            <a:r>
              <a:rPr lang="zh-CN" altLang="en-US" b="0" dirty="0"/>
              <a:t>。换句话说</a:t>
            </a:r>
            <a:r>
              <a:rPr lang="en-US" altLang="zh-CN" b="0" dirty="0"/>
              <a:t>, HTML4</a:t>
            </a:r>
            <a:r>
              <a:rPr lang="zh-CN" altLang="en-US" b="0" dirty="0"/>
              <a:t>规范在章节的定义和章节的范围都不精确。 </a:t>
            </a:r>
            <a:r>
              <a:rPr altLang="en-US" b="0" dirty="0" smtClean="0"/>
              <a:t>对此，</a:t>
            </a:r>
            <a:r>
              <a:rPr lang="en-US" altLang="zh-CN" b="0" dirty="0" smtClean="0"/>
              <a:t>HTML5</a:t>
            </a:r>
            <a:r>
              <a:rPr b="0" dirty="0" smtClean="0"/>
              <a:t>推荐</a:t>
            </a:r>
            <a:r>
              <a:rPr lang="en-US" altLang="zh-CN" b="0" dirty="0" smtClean="0"/>
              <a:t>section</a:t>
            </a:r>
            <a:r>
              <a:rPr lang="zh-CN" altLang="en-US" b="0" dirty="0"/>
              <a:t>元素（</a:t>
            </a:r>
            <a:r>
              <a:rPr lang="en-US" altLang="zh-CN" b="0" dirty="0"/>
              <a:t>&lt;section&gt;</a:t>
            </a:r>
            <a:r>
              <a:rPr lang="zh-CN" altLang="en-US" b="0" dirty="0"/>
              <a:t>）。</a:t>
            </a:r>
          </a:p>
          <a:p>
            <a:pPr>
              <a:buFont typeface="Wingdings" panose="05000000000000000000" pitchFamily="2" charset="2"/>
              <a:buChar char="Ø"/>
            </a:pPr>
            <a:r>
              <a:rPr altLang="en-US" b="0" dirty="0" smtClean="0"/>
              <a:t>当出现文档嵌套时，逻辑不清。</a:t>
            </a:r>
            <a:r>
              <a:rPr lang="zh-CN" altLang="en-US" b="0" dirty="0" smtClean="0"/>
              <a:t>新</a:t>
            </a:r>
            <a:r>
              <a:rPr lang="zh-CN" altLang="en-US" b="0" dirty="0"/>
              <a:t>引入的元素</a:t>
            </a:r>
            <a:r>
              <a:rPr lang="en-US" altLang="zh-CN" b="0" dirty="0"/>
              <a:t>(&lt;article&gt;, &lt;section&gt;, &lt;</a:t>
            </a:r>
            <a:r>
              <a:rPr lang="en-US" altLang="zh-CN" b="0" dirty="0" err="1"/>
              <a:t>nav</a:t>
            </a:r>
            <a:r>
              <a:rPr lang="en-US" altLang="zh-CN" b="0" dirty="0"/>
              <a:t>&gt; </a:t>
            </a:r>
            <a:r>
              <a:rPr lang="zh-CN" altLang="en-US" b="0" dirty="0"/>
              <a:t>和 </a:t>
            </a:r>
            <a:r>
              <a:rPr lang="en-US" altLang="zh-CN" b="0" dirty="0"/>
              <a:t>&lt;aside&gt;) </a:t>
            </a:r>
            <a:r>
              <a:rPr lang="zh-CN" altLang="en-US" b="0" dirty="0"/>
              <a:t>总是距离其最近的祖先章节的子章节</a:t>
            </a:r>
            <a:r>
              <a:rPr lang="en-US" altLang="zh-CN" b="0" dirty="0"/>
              <a:t>, </a:t>
            </a:r>
            <a:r>
              <a:rPr lang="zh-CN" altLang="en-US" b="0" dirty="0"/>
              <a:t>与子文档章节内部的标题没有关系</a:t>
            </a:r>
            <a:r>
              <a:rPr lang="en-US" altLang="zh-CN" b="0" dirty="0"/>
              <a:t>.</a:t>
            </a:r>
          </a:p>
          <a:p>
            <a:pPr>
              <a:buFont typeface="Wingdings" panose="05000000000000000000" pitchFamily="2" charset="2"/>
              <a:buChar char="Ø"/>
            </a:pPr>
            <a:r>
              <a:rPr altLang="en-US" b="0" dirty="0" smtClean="0"/>
              <a:t>与文档不直接相关的节点会产生混淆（广告位或者注释部分），新的</a:t>
            </a:r>
            <a:r>
              <a:rPr lang="en-US" altLang="zh-CN" b="0" dirty="0" smtClean="0"/>
              <a:t>&lt;</a:t>
            </a:r>
            <a:r>
              <a:rPr lang="en-US" altLang="zh-CN" b="0" dirty="0"/>
              <a:t>aside&gt;</a:t>
            </a:r>
            <a:r>
              <a:rPr lang="zh-CN" altLang="en-US" b="0" dirty="0"/>
              <a:t>使得这样的节点不会插入到主纲要中。 </a:t>
            </a:r>
          </a:p>
          <a:p>
            <a:pPr>
              <a:buFont typeface="Wingdings" panose="05000000000000000000" pitchFamily="2" charset="2"/>
              <a:buChar char="Ø"/>
            </a:pPr>
            <a:r>
              <a:rPr lang="en-US" altLang="zh-CN" b="0" dirty="0" smtClean="0"/>
              <a:t>HTML4</a:t>
            </a:r>
            <a:r>
              <a:rPr lang="zh-CN" altLang="en-US" b="0" dirty="0"/>
              <a:t>中任何的部分都是文档大纲的一部分</a:t>
            </a:r>
            <a:r>
              <a:rPr lang="en-US" altLang="zh-CN" b="0" dirty="0" smtClean="0"/>
              <a:t>,</a:t>
            </a:r>
            <a:r>
              <a:rPr b="0" dirty="0" smtClean="0"/>
              <a:t>有些与网站相关、与文档不相关的内容</a:t>
            </a:r>
            <a:r>
              <a:rPr lang="en-US" altLang="zh-CN" b="0" dirty="0" err="1" smtClean="0"/>
              <a:t>logos,menus,copyright</a:t>
            </a:r>
            <a:r>
              <a:rPr b="0" dirty="0" smtClean="0"/>
              <a:t>会与文档内容混淆</a:t>
            </a:r>
            <a:r>
              <a:rPr lang="zh-CN" altLang="en-US" b="0" dirty="0" smtClean="0"/>
              <a:t>。</a:t>
            </a:r>
            <a:r>
              <a:rPr lang="zh-CN" altLang="en-US" b="0" dirty="0"/>
              <a:t>为了这个目的</a:t>
            </a:r>
            <a:r>
              <a:rPr lang="en-US" altLang="zh-CN" b="0" dirty="0"/>
              <a:t>, HTML5 </a:t>
            </a:r>
            <a:r>
              <a:rPr lang="zh-CN" altLang="en-US" b="0" dirty="0"/>
              <a:t>引入了三个特殊的节段 元素： </a:t>
            </a:r>
            <a:r>
              <a:rPr lang="en-US" altLang="zh-CN" b="0" dirty="0" smtClean="0"/>
              <a:t>&lt;</a:t>
            </a:r>
            <a:r>
              <a:rPr lang="en-US" altLang="zh-CN" b="0" dirty="0" err="1"/>
              <a:t>nav</a:t>
            </a:r>
            <a:r>
              <a:rPr lang="en-US" altLang="zh-CN" b="0" dirty="0"/>
              <a:t>&gt; </a:t>
            </a:r>
            <a:r>
              <a:rPr lang="en-US" altLang="zh-CN" b="0" dirty="0" smtClean="0"/>
              <a:t>,&lt;footer&gt;,&lt;header</a:t>
            </a:r>
            <a:r>
              <a:rPr lang="en-US" altLang="zh-CN" b="0" dirty="0"/>
              <a:t>&gt; </a:t>
            </a:r>
            <a:r>
              <a:rPr lang="zh-CN" altLang="en-US" b="0" dirty="0"/>
              <a:t>。</a:t>
            </a:r>
            <a:endParaRPr lang="en-US" altLang="zh-CN" b="0" dirty="0" smtClean="0"/>
          </a:p>
        </p:txBody>
      </p:sp>
    </p:spTree>
    <p:extLst>
      <p:ext uri="{BB962C8B-B14F-4D97-AF65-F5344CB8AC3E}">
        <p14:creationId xmlns:p14="http://schemas.microsoft.com/office/powerpoint/2010/main" xmlns="" val="331186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在</a:t>
            </a:r>
            <a:r>
              <a:rPr lang="en-US" altLang="zh-CN" b="0" dirty="0"/>
              <a:t>HTML5</a:t>
            </a:r>
            <a:r>
              <a:rPr lang="zh-CN" altLang="en-US" b="0" dirty="0"/>
              <a:t>中定义</a:t>
            </a:r>
            <a:r>
              <a:rPr lang="zh-CN" altLang="en-US" b="0" dirty="0" smtClean="0"/>
              <a:t>章节</a:t>
            </a:r>
            <a:endParaRPr lang="en-US" dirty="0"/>
          </a:p>
        </p:txBody>
      </p:sp>
      <p:pic>
        <p:nvPicPr>
          <p:cNvPr id="4" name="内容占位符 3"/>
          <p:cNvPicPr>
            <a:picLocks noGrp="1" noChangeAspect="1"/>
          </p:cNvPicPr>
          <p:nvPr>
            <p:ph idx="1"/>
          </p:nvPr>
        </p:nvPicPr>
        <p:blipFill>
          <a:blip r:embed="rId2"/>
          <a:stretch>
            <a:fillRect/>
          </a:stretch>
        </p:blipFill>
        <p:spPr>
          <a:xfrm>
            <a:off x="296770" y="1448314"/>
            <a:ext cx="6115050" cy="3448050"/>
          </a:xfrm>
          <a:prstGeom prst="rect">
            <a:avLst/>
          </a:prstGeom>
        </p:spPr>
      </p:pic>
      <p:pic>
        <p:nvPicPr>
          <p:cNvPr id="5" name="图片 4"/>
          <p:cNvPicPr>
            <a:picLocks noChangeAspect="1"/>
          </p:cNvPicPr>
          <p:nvPr/>
        </p:nvPicPr>
        <p:blipFill>
          <a:blip r:embed="rId3"/>
          <a:stretch>
            <a:fillRect/>
          </a:stretch>
        </p:blipFill>
        <p:spPr>
          <a:xfrm>
            <a:off x="6447865" y="1286950"/>
            <a:ext cx="5676900" cy="2819400"/>
          </a:xfrm>
          <a:prstGeom prst="rect">
            <a:avLst/>
          </a:prstGeom>
        </p:spPr>
      </p:pic>
      <p:sp>
        <p:nvSpPr>
          <p:cNvPr id="6" name="矩形 5"/>
          <p:cNvSpPr/>
          <p:nvPr/>
        </p:nvSpPr>
        <p:spPr>
          <a:xfrm>
            <a:off x="555751" y="917618"/>
            <a:ext cx="3980449" cy="369332"/>
          </a:xfrm>
          <a:prstGeom prst="rect">
            <a:avLst/>
          </a:prstGeom>
        </p:spPr>
        <p:txBody>
          <a:bodyPr wrap="none">
            <a:spAutoFit/>
          </a:bodyPr>
          <a:lstStyle/>
          <a:p>
            <a:r>
              <a:rPr lang="en-US" dirty="0">
                <a:hlinkClick r:id="rId4"/>
              </a:rPr>
              <a:t>https://jsfiddle.net/chunchill/owe7r4z7/</a:t>
            </a:r>
            <a:endParaRPr lang="en-US" dirty="0"/>
          </a:p>
        </p:txBody>
      </p:sp>
      <p:sp>
        <p:nvSpPr>
          <p:cNvPr id="7" name="矩形 6"/>
          <p:cNvSpPr/>
          <p:nvPr/>
        </p:nvSpPr>
        <p:spPr>
          <a:xfrm>
            <a:off x="555751" y="5057728"/>
            <a:ext cx="8610049" cy="369332"/>
          </a:xfrm>
          <a:prstGeom prst="rect">
            <a:avLst/>
          </a:prstGeom>
        </p:spPr>
        <p:txBody>
          <a:bodyPr wrap="none">
            <a:spAutoFit/>
          </a:bodyPr>
          <a:lstStyle/>
          <a:p>
            <a:r>
              <a:rPr lang="zh-CN" altLang="en-US" dirty="0">
                <a:solidFill>
                  <a:srgbClr val="4D4E53"/>
                </a:solidFill>
                <a:latin typeface="Open Sans"/>
              </a:rPr>
              <a:t>这个</a:t>
            </a:r>
            <a:r>
              <a:rPr lang="en-US" altLang="zh-CN" dirty="0">
                <a:solidFill>
                  <a:srgbClr val="4D4E53"/>
                </a:solidFill>
                <a:latin typeface="Open Sans"/>
              </a:rPr>
              <a:t>HTML</a:t>
            </a:r>
            <a:r>
              <a:rPr lang="zh-CN" altLang="en-US" dirty="0">
                <a:solidFill>
                  <a:srgbClr val="4D4E53"/>
                </a:solidFill>
                <a:latin typeface="Open Sans"/>
              </a:rPr>
              <a:t>片段定义了两个顶级节</a:t>
            </a:r>
            <a:r>
              <a:rPr lang="zh-CN" altLang="en-US" dirty="0" smtClean="0">
                <a:solidFill>
                  <a:srgbClr val="4D4E53"/>
                </a:solidFill>
                <a:latin typeface="Open Sans"/>
              </a:rPr>
              <a:t>段，</a:t>
            </a:r>
            <a:r>
              <a:rPr lang="en-US" altLang="zh-CN" dirty="0" smtClean="0">
                <a:solidFill>
                  <a:srgbClr val="4D4E53"/>
                </a:solidFill>
                <a:latin typeface="Open Sans"/>
              </a:rPr>
              <a:t>Section</a:t>
            </a:r>
            <a:r>
              <a:rPr lang="zh-CN" altLang="en-US" dirty="0" smtClean="0">
                <a:solidFill>
                  <a:srgbClr val="4D4E53"/>
                </a:solidFill>
                <a:latin typeface="Open Sans"/>
              </a:rPr>
              <a:t>和</a:t>
            </a:r>
            <a:r>
              <a:rPr lang="en-US" altLang="zh-CN" dirty="0" smtClean="0">
                <a:solidFill>
                  <a:srgbClr val="4D4E53"/>
                </a:solidFill>
                <a:latin typeface="Open Sans"/>
              </a:rPr>
              <a:t>footer,</a:t>
            </a:r>
            <a:r>
              <a:rPr lang="zh-CN" altLang="en-US" dirty="0"/>
              <a:t> 第一个节段有三个子节段</a:t>
            </a:r>
            <a:r>
              <a:rPr lang="zh-CN" altLang="en-US" dirty="0" smtClean="0">
                <a:solidFill>
                  <a:srgbClr val="4D4E53"/>
                </a:solidFill>
                <a:latin typeface="Open Sans"/>
              </a:rPr>
              <a:t>：</a:t>
            </a:r>
            <a:endParaRPr lang="en-US" dirty="0"/>
          </a:p>
        </p:txBody>
      </p:sp>
    </p:spTree>
    <p:extLst>
      <p:ext uri="{BB962C8B-B14F-4D97-AF65-F5344CB8AC3E}">
        <p14:creationId xmlns:p14="http://schemas.microsoft.com/office/powerpoint/2010/main" xmlns="" val="3029526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HTML5</a:t>
            </a:r>
            <a:r>
              <a:rPr lang="zh-CN" altLang="en-US" dirty="0" smtClean="0"/>
              <a:t>中定义标题</a:t>
            </a:r>
            <a:endParaRPr lang="en-US" dirty="0"/>
          </a:p>
        </p:txBody>
      </p:sp>
      <p:pic>
        <p:nvPicPr>
          <p:cNvPr id="4" name="内容占位符 3"/>
          <p:cNvPicPr>
            <a:picLocks noGrp="1" noChangeAspect="1"/>
          </p:cNvPicPr>
          <p:nvPr>
            <p:ph idx="1"/>
          </p:nvPr>
        </p:nvPicPr>
        <p:blipFill>
          <a:blip r:embed="rId2"/>
          <a:stretch>
            <a:fillRect/>
          </a:stretch>
        </p:blipFill>
        <p:spPr>
          <a:xfrm>
            <a:off x="660399" y="1533478"/>
            <a:ext cx="6076950" cy="3143250"/>
          </a:xfrm>
          <a:prstGeom prst="rect">
            <a:avLst/>
          </a:prstGeom>
        </p:spPr>
      </p:pic>
      <p:pic>
        <p:nvPicPr>
          <p:cNvPr id="5" name="图片 4"/>
          <p:cNvPicPr>
            <a:picLocks noChangeAspect="1"/>
          </p:cNvPicPr>
          <p:nvPr/>
        </p:nvPicPr>
        <p:blipFill>
          <a:blip r:embed="rId3"/>
          <a:stretch>
            <a:fillRect/>
          </a:stretch>
        </p:blipFill>
        <p:spPr>
          <a:xfrm>
            <a:off x="6953250" y="1533478"/>
            <a:ext cx="5143500" cy="3333750"/>
          </a:xfrm>
          <a:prstGeom prst="rect">
            <a:avLst/>
          </a:prstGeom>
        </p:spPr>
      </p:pic>
    </p:spTree>
    <p:extLst>
      <p:ext uri="{BB962C8B-B14F-4D97-AF65-F5344CB8AC3E}">
        <p14:creationId xmlns:p14="http://schemas.microsoft.com/office/powerpoint/2010/main" xmlns="" val="4235990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HTTP</a:t>
            </a:r>
            <a:r>
              <a:rPr lang="zh-CN" altLang="en-US" dirty="0" smtClean="0"/>
              <a:t>协议</a:t>
            </a:r>
          </a:p>
        </p:txBody>
      </p:sp>
      <p:sp>
        <p:nvSpPr>
          <p:cNvPr id="2" name="Content Placeholder 1"/>
          <p:cNvSpPr>
            <a:spLocks noGrp="1"/>
          </p:cNvSpPr>
          <p:nvPr>
            <p:ph idx="1"/>
          </p:nvPr>
        </p:nvSpPr>
        <p:spPr/>
        <p:txBody>
          <a:bodyPr>
            <a:normAutofit/>
          </a:bodyPr>
          <a:lstStyle/>
          <a:p>
            <a:r>
              <a:rPr lang="zh-CN" altLang="en-US" dirty="0"/>
              <a:t>客户</a:t>
            </a:r>
            <a:r>
              <a:rPr lang="en-US" altLang="zh-CN" dirty="0"/>
              <a:t>/</a:t>
            </a:r>
            <a:r>
              <a:rPr lang="zh-CN" altLang="en-US" dirty="0"/>
              <a:t>服务器</a:t>
            </a:r>
            <a:r>
              <a:rPr lang="zh-CN" altLang="en-US" dirty="0" smtClean="0"/>
              <a:t>模式</a:t>
            </a:r>
            <a:endParaRPr lang="en-US" altLang="zh-CN" dirty="0" smtClean="0"/>
          </a:p>
          <a:p>
            <a:pPr lvl="2"/>
            <a:r>
              <a:rPr lang="zh-CN" altLang="en-US" dirty="0"/>
              <a:t>客户向服务器请求</a:t>
            </a:r>
            <a:r>
              <a:rPr lang="zh-CN" altLang="en-US" dirty="0" smtClean="0"/>
              <a:t>服务</a:t>
            </a:r>
            <a:endParaRPr lang="en-US" altLang="zh-CN" dirty="0" smtClean="0"/>
          </a:p>
          <a:p>
            <a:r>
              <a:rPr lang="zh-CN" altLang="en-US" dirty="0" smtClean="0"/>
              <a:t>简单快速</a:t>
            </a:r>
            <a:endParaRPr lang="en-US" altLang="zh-CN" dirty="0" smtClean="0"/>
          </a:p>
          <a:p>
            <a:pPr lvl="2"/>
            <a:r>
              <a:rPr lang="zh-CN" altLang="en-US" dirty="0" smtClean="0"/>
              <a:t>请求方法常用的有</a:t>
            </a:r>
            <a:r>
              <a:rPr lang="en-US" altLang="zh-CN" dirty="0" smtClean="0"/>
              <a:t>GET</a:t>
            </a:r>
            <a:r>
              <a:rPr lang="zh-CN" altLang="en-US" dirty="0" smtClean="0"/>
              <a:t>、</a:t>
            </a:r>
            <a:r>
              <a:rPr lang="en-US" altLang="zh-CN" dirty="0" smtClean="0"/>
              <a:t>POST</a:t>
            </a:r>
          </a:p>
          <a:p>
            <a:pPr lvl="2"/>
            <a:r>
              <a:rPr lang="zh-CN" altLang="en-US" dirty="0" smtClean="0"/>
              <a:t>由于</a:t>
            </a:r>
            <a:r>
              <a:rPr lang="en-US" altLang="zh-CN" dirty="0" smtClean="0"/>
              <a:t>HTTP</a:t>
            </a:r>
            <a:r>
              <a:rPr lang="zh-CN" altLang="en-US" dirty="0" smtClean="0"/>
              <a:t>协议简单，使得</a:t>
            </a:r>
            <a:r>
              <a:rPr lang="en-US" altLang="zh-CN" dirty="0" smtClean="0"/>
              <a:t>HTTP</a:t>
            </a:r>
            <a:r>
              <a:rPr lang="zh-CN" altLang="en-US" dirty="0" smtClean="0"/>
              <a:t>服务器的程序规模小，因而通信速度很快</a:t>
            </a:r>
            <a:endParaRPr lang="en-US" altLang="zh-CN" dirty="0"/>
          </a:p>
          <a:p>
            <a:r>
              <a:rPr lang="zh-CN" altLang="en-US" dirty="0" smtClean="0"/>
              <a:t>灵活</a:t>
            </a:r>
            <a:endParaRPr lang="en-US" altLang="zh-CN" dirty="0" smtClean="0"/>
          </a:p>
          <a:p>
            <a:pPr lvl="2"/>
            <a:r>
              <a:rPr lang="zh-CN" altLang="en-US" dirty="0" smtClean="0"/>
              <a:t>允许</a:t>
            </a:r>
            <a:r>
              <a:rPr lang="zh-CN" altLang="en-US" dirty="0"/>
              <a:t>传输任意类型的数据</a:t>
            </a:r>
            <a:r>
              <a:rPr lang="zh-CN" altLang="en-US" dirty="0" smtClean="0"/>
              <a:t>对象</a:t>
            </a:r>
            <a:endParaRPr lang="en-US" altLang="zh-CN" dirty="0" smtClean="0"/>
          </a:p>
          <a:p>
            <a:pPr lvl="2"/>
            <a:r>
              <a:rPr lang="zh-CN" altLang="en-US" dirty="0" smtClean="0"/>
              <a:t>传输</a:t>
            </a:r>
            <a:r>
              <a:rPr lang="zh-CN" altLang="en-US" dirty="0"/>
              <a:t>的类型由</a:t>
            </a:r>
            <a:r>
              <a:rPr lang="en-US" altLang="zh-CN" dirty="0"/>
              <a:t>Content-Type</a:t>
            </a:r>
            <a:r>
              <a:rPr lang="zh-CN" altLang="en-US" dirty="0"/>
              <a:t>加以标记</a:t>
            </a:r>
            <a:endParaRPr lang="en-US" altLang="zh-CN" dirty="0"/>
          </a:p>
          <a:p>
            <a:r>
              <a:rPr lang="zh-CN" altLang="en-US" dirty="0"/>
              <a:t>无</a:t>
            </a:r>
            <a:r>
              <a:rPr lang="zh-CN" altLang="en-US" dirty="0" smtClean="0"/>
              <a:t>连接</a:t>
            </a:r>
            <a:endParaRPr lang="en-US" altLang="zh-CN" dirty="0" smtClean="0"/>
          </a:p>
          <a:p>
            <a:pPr lvl="2"/>
            <a:r>
              <a:rPr lang="zh-CN" altLang="en-US" dirty="0" smtClean="0"/>
              <a:t>每次</a:t>
            </a:r>
            <a:r>
              <a:rPr lang="zh-CN" altLang="en-US" dirty="0"/>
              <a:t>连接只处理一个请求</a:t>
            </a:r>
            <a:endParaRPr lang="en-US" altLang="zh-CN" dirty="0" smtClean="0"/>
          </a:p>
          <a:p>
            <a:pPr lvl="2"/>
            <a:r>
              <a:rPr lang="zh-CN" altLang="en-US" dirty="0"/>
              <a:t>服务器处理完客户的请求，即断开连接</a:t>
            </a:r>
            <a:endParaRPr lang="en-US" altLang="zh-CN" dirty="0" smtClean="0"/>
          </a:p>
          <a:p>
            <a:r>
              <a:rPr lang="zh-CN" altLang="en-US" dirty="0" smtClean="0"/>
              <a:t>无</a:t>
            </a:r>
            <a:r>
              <a:rPr lang="zh-CN" altLang="en-US" dirty="0"/>
              <a:t>状态</a:t>
            </a:r>
            <a:endParaRPr lang="en-US" altLang="zh-CN" dirty="0"/>
          </a:p>
          <a:p>
            <a:pPr lvl="2"/>
            <a:r>
              <a:rPr lang="zh-CN" altLang="en-US" dirty="0" smtClean="0"/>
              <a:t>记忆</a:t>
            </a:r>
            <a:r>
              <a:rPr lang="zh-CN" altLang="en-US" dirty="0"/>
              <a:t>能力。缺少状态意味着如果后续处理需要前面的信息，则它必须重传，这样可能导致每次连接传送的数据量增大</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xmlns="" val="3266121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地址和发表时间</a:t>
            </a:r>
            <a:endParaRPr lang="en-US" dirty="0"/>
          </a:p>
        </p:txBody>
      </p:sp>
      <p:sp>
        <p:nvSpPr>
          <p:cNvPr id="3" name="内容占位符 2"/>
          <p:cNvSpPr>
            <a:spLocks noGrp="1"/>
          </p:cNvSpPr>
          <p:nvPr>
            <p:ph idx="1"/>
          </p:nvPr>
        </p:nvSpPr>
        <p:spPr/>
        <p:txBody>
          <a:bodyPr>
            <a:normAutofit/>
          </a:bodyPr>
          <a:lstStyle/>
          <a:p>
            <a:r>
              <a:rPr lang="zh-CN" altLang="en-US" sz="1800" dirty="0" smtClean="0"/>
              <a:t>文档作者</a:t>
            </a:r>
            <a:r>
              <a:rPr lang="zh-CN" altLang="en-US" sz="1800" dirty="0"/>
              <a:t>的名字和</a:t>
            </a:r>
            <a:r>
              <a:rPr lang="zh-CN" altLang="en-US" sz="1800" dirty="0" smtClean="0"/>
              <a:t>地址</a:t>
            </a:r>
            <a:r>
              <a:rPr altLang="en-US" sz="1800" dirty="0" smtClean="0"/>
              <a:t>，</a:t>
            </a:r>
            <a:r>
              <a:rPr lang="zh-CN" altLang="en-US" sz="1800" dirty="0" smtClean="0"/>
              <a:t>通过</a:t>
            </a:r>
            <a:r>
              <a:rPr lang="en-US" altLang="zh-CN" sz="1800" dirty="0"/>
              <a:t>&lt;</a:t>
            </a:r>
            <a:r>
              <a:rPr lang="en-US" sz="1800" dirty="0"/>
              <a:t>address&gt;</a:t>
            </a:r>
            <a:r>
              <a:rPr lang="zh-CN" altLang="en-US" sz="1800" dirty="0"/>
              <a:t>元素来</a:t>
            </a:r>
            <a:r>
              <a:rPr lang="zh-CN" altLang="en-US" sz="1800" dirty="0" smtClean="0"/>
              <a:t>表示</a:t>
            </a:r>
            <a:endParaRPr lang="en-US" altLang="zh-CN" sz="1800" dirty="0" smtClean="0"/>
          </a:p>
          <a:p>
            <a:endParaRPr lang="en-US" altLang="zh-CN" sz="1800" dirty="0" smtClean="0"/>
          </a:p>
          <a:p>
            <a:pPr>
              <a:buFont typeface="Wingdings" pitchFamily="2" charset="2"/>
              <a:buChar char="ü"/>
            </a:pPr>
            <a:r>
              <a:rPr sz="1800" dirty="0" smtClean="0"/>
              <a:t>明确的语意信息，对搜索引擎友好</a:t>
            </a:r>
            <a:endParaRPr lang="en-US" sz="1800" dirty="0" smtClean="0"/>
          </a:p>
          <a:p>
            <a:pPr>
              <a:buFont typeface="Wingdings" pitchFamily="2" charset="2"/>
              <a:buChar char="ü"/>
            </a:pPr>
            <a:r>
              <a:rPr sz="1800" dirty="0" smtClean="0"/>
              <a:t>可嵌套而不混乱</a:t>
            </a:r>
            <a:endParaRPr lang="en-US" altLang="zh-CN" sz="1800" dirty="0" smtClean="0"/>
          </a:p>
          <a:p>
            <a:pPr>
              <a:buNone/>
            </a:pPr>
            <a:r>
              <a:rPr lang="en-US" altLang="zh-CN" sz="1800" dirty="0" smtClean="0"/>
              <a:t>	</a:t>
            </a:r>
          </a:p>
          <a:p>
            <a:r>
              <a:rPr sz="1800" dirty="0" smtClean="0"/>
              <a:t>文档的发布时间，通过</a:t>
            </a:r>
            <a:r>
              <a:rPr lang="en-US" altLang="zh-CN" sz="1800" dirty="0" smtClean="0"/>
              <a:t>&lt;time&gt;</a:t>
            </a:r>
            <a:r>
              <a:rPr sz="1800" dirty="0" smtClean="0"/>
              <a:t>来表示</a:t>
            </a:r>
            <a:endParaRPr lang="en-US" altLang="zh-CN" sz="1800" dirty="0" smtClean="0"/>
          </a:p>
          <a:p>
            <a:endParaRPr lang="zh-CN" altLang="en-US" sz="1800" dirty="0"/>
          </a:p>
          <a:p>
            <a:endParaRPr lang="en-US" altLang="zh-CN" sz="1800" dirty="0" smtClean="0"/>
          </a:p>
          <a:p>
            <a:endParaRPr lang="en-US" altLang="zh-CN" sz="1800" dirty="0" smtClean="0"/>
          </a:p>
          <a:p>
            <a:endParaRPr lang="en-US" altLang="zh-CN" sz="1800" dirty="0" smtClean="0"/>
          </a:p>
          <a:p>
            <a:pPr lvl="2">
              <a:buNone/>
            </a:pPr>
            <a:r>
              <a:rPr lang="en-US" altLang="zh-CN" sz="1800" dirty="0" smtClean="0"/>
              <a:t>			</a:t>
            </a:r>
          </a:p>
          <a:p>
            <a:pPr lvl="2">
              <a:buNone/>
            </a:pPr>
            <a:endParaRPr lang="en-US" altLang="zh-CN" sz="1800" dirty="0" smtClean="0"/>
          </a:p>
          <a:p>
            <a:pPr lvl="2">
              <a:buNone/>
            </a:pPr>
            <a:endParaRPr lang="en-US" altLang="zh-CN" sz="1800" dirty="0" smtClean="0"/>
          </a:p>
          <a:p>
            <a:pPr lvl="2">
              <a:buFont typeface="Wingdings" pitchFamily="2" charset="2"/>
              <a:buChar char="l"/>
            </a:pPr>
            <a:endParaRPr lang="zh-CN" altLang="en-US" sz="900" dirty="0" smtClean="0"/>
          </a:p>
        </p:txBody>
      </p:sp>
      <p:pic>
        <p:nvPicPr>
          <p:cNvPr id="7" name="图片 6" descr="Capture.JPG"/>
          <p:cNvPicPr>
            <a:picLocks noChangeAspect="1"/>
          </p:cNvPicPr>
          <p:nvPr/>
        </p:nvPicPr>
        <p:blipFill>
          <a:blip r:embed="rId2"/>
          <a:stretch>
            <a:fillRect/>
          </a:stretch>
        </p:blipFill>
        <p:spPr>
          <a:xfrm>
            <a:off x="1081797" y="4021683"/>
            <a:ext cx="10878847" cy="1628490"/>
          </a:xfrm>
          <a:prstGeom prst="rect">
            <a:avLst/>
          </a:prstGeom>
        </p:spPr>
      </p:pic>
    </p:spTree>
    <p:extLst>
      <p:ext uri="{BB962C8B-B14F-4D97-AF65-F5344CB8AC3E}">
        <p14:creationId xmlns:p14="http://schemas.microsoft.com/office/powerpoint/2010/main" xmlns="" val="551108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不</a:t>
            </a:r>
            <a:r>
              <a:rPr lang="zh-CN" altLang="en-US" dirty="0"/>
              <a:t>支持</a:t>
            </a:r>
            <a:r>
              <a:rPr lang="en-US" altLang="zh-CN" dirty="0"/>
              <a:t>HTML5</a:t>
            </a:r>
            <a:r>
              <a:rPr lang="zh-CN" altLang="en-US" dirty="0"/>
              <a:t>的</a:t>
            </a:r>
            <a:r>
              <a:rPr lang="zh-CN" altLang="en-US" dirty="0" smtClean="0"/>
              <a:t>浏览器</a:t>
            </a:r>
            <a:endParaRPr lang="en-US" dirty="0"/>
          </a:p>
        </p:txBody>
      </p:sp>
      <p:sp>
        <p:nvSpPr>
          <p:cNvPr id="3" name="内容占位符 2"/>
          <p:cNvSpPr>
            <a:spLocks noGrp="1"/>
          </p:cNvSpPr>
          <p:nvPr>
            <p:ph idx="1"/>
          </p:nvPr>
        </p:nvSpPr>
        <p:spPr/>
        <p:txBody>
          <a:bodyPr/>
          <a:lstStyle/>
          <a:p>
            <a:pPr marL="0" indent="0">
              <a:buFont typeface="Wingdings" pitchFamily="2" charset="2"/>
              <a:buChar char="l"/>
            </a:pPr>
            <a:r>
              <a:rPr lang="en-US" altLang="zh-CN" b="0" dirty="0" smtClean="0"/>
              <a:t> </a:t>
            </a:r>
            <a:r>
              <a:rPr b="0" dirty="0" smtClean="0"/>
              <a:t>章节</a:t>
            </a:r>
            <a:r>
              <a:rPr lang="zh-CN" altLang="en-US" b="0" dirty="0" smtClean="0"/>
              <a:t>元素在不</a:t>
            </a:r>
            <a:r>
              <a:rPr lang="zh-CN" altLang="en-US" b="0" dirty="0"/>
              <a:t>支持</a:t>
            </a:r>
            <a:r>
              <a:rPr lang="en-US" altLang="zh-CN" b="0" dirty="0"/>
              <a:t>HTML5</a:t>
            </a:r>
            <a:r>
              <a:rPr lang="zh-CN" altLang="en-US" b="0" dirty="0"/>
              <a:t>的浏览器</a:t>
            </a:r>
            <a:r>
              <a:rPr lang="zh-CN" altLang="en-US" b="0" dirty="0" smtClean="0"/>
              <a:t>中</a:t>
            </a:r>
            <a:r>
              <a:rPr altLang="en-US" b="0" dirty="0" smtClean="0"/>
              <a:t>如何使用？</a:t>
            </a:r>
            <a:endParaRPr lang="en-US" altLang="zh-CN" b="0" dirty="0" smtClean="0"/>
          </a:p>
          <a:p>
            <a:pPr marL="0" indent="0">
              <a:buFont typeface="Wingdings" pitchFamily="2" charset="2"/>
              <a:buChar char="l"/>
            </a:pPr>
            <a:r>
              <a:rPr lang="zh-CN" altLang="en-US" b="0" dirty="0" smtClean="0"/>
              <a:t> 尽管</a:t>
            </a:r>
            <a:r>
              <a:rPr lang="zh-CN" altLang="en-US" b="0" dirty="0"/>
              <a:t>不支持</a:t>
            </a:r>
            <a:r>
              <a:rPr lang="zh-CN" altLang="en-US" b="0" dirty="0" smtClean="0"/>
              <a:t>，</a:t>
            </a:r>
            <a:r>
              <a:rPr altLang="en-US" b="0" dirty="0" smtClean="0"/>
              <a:t>也不会出现报错</a:t>
            </a:r>
            <a:r>
              <a:rPr lang="zh-CN" altLang="en-US" b="0" dirty="0" smtClean="0"/>
              <a:t>。</a:t>
            </a:r>
            <a:endParaRPr lang="en-US" altLang="zh-CN" b="0" dirty="0" smtClean="0"/>
          </a:p>
          <a:p>
            <a:pPr marL="0" indent="0">
              <a:buFont typeface="Wingdings" pitchFamily="2" charset="2"/>
              <a:buChar char="l"/>
            </a:pPr>
            <a:r>
              <a:rPr altLang="en-US" b="0" dirty="0" smtClean="0"/>
              <a:t> 但需要做</a:t>
            </a:r>
            <a:r>
              <a:rPr lang="en-US" altLang="zh-CN" b="0" dirty="0" smtClean="0"/>
              <a:t>CSS</a:t>
            </a:r>
            <a:r>
              <a:rPr b="0" dirty="0" smtClean="0"/>
              <a:t>样式调整</a:t>
            </a:r>
            <a:r>
              <a:rPr lang="zh-CN" altLang="en-US" b="0" dirty="0" smtClean="0"/>
              <a:t>，</a:t>
            </a:r>
            <a:r>
              <a:rPr lang="zh-CN" altLang="en-US" b="0" dirty="0"/>
              <a:t>因为未知元素</a:t>
            </a:r>
            <a:r>
              <a:rPr lang="zh-CN" altLang="en-US" b="0" dirty="0" smtClean="0"/>
              <a:t>默认</a:t>
            </a:r>
            <a:r>
              <a:rPr altLang="en-US" b="0" dirty="0" smtClean="0"/>
              <a:t>的</a:t>
            </a:r>
            <a:r>
              <a:rPr lang="zh-CN" altLang="en-US" b="0" dirty="0" smtClean="0"/>
              <a:t>样式</a:t>
            </a:r>
            <a:r>
              <a:rPr altLang="en-US" b="0" dirty="0" smtClean="0"/>
              <a:t>是 </a:t>
            </a:r>
            <a:r>
              <a:rPr lang="en-US" altLang="zh-CN" b="0" dirty="0" err="1" smtClean="0"/>
              <a:t>display:inline</a:t>
            </a:r>
            <a:r>
              <a:rPr b="0" dirty="0" smtClean="0"/>
              <a:t>；</a:t>
            </a:r>
            <a:endParaRPr lang="en-US" b="0" dirty="0" smtClean="0"/>
          </a:p>
          <a:p>
            <a:pPr marL="0" indent="0">
              <a:buFont typeface="Wingdings" pitchFamily="2" charset="2"/>
              <a:buChar char="l"/>
            </a:pPr>
            <a:r>
              <a:rPr lang="en-US" altLang="zh-CN" b="0" dirty="0" smtClean="0"/>
              <a:t> Display</a:t>
            </a:r>
            <a:r>
              <a:rPr b="0" dirty="0" smtClean="0"/>
              <a:t>属性讲解</a:t>
            </a:r>
            <a:endParaRPr lang="en-US" dirty="0"/>
          </a:p>
        </p:txBody>
      </p:sp>
      <p:pic>
        <p:nvPicPr>
          <p:cNvPr id="5" name="图片 4"/>
          <p:cNvPicPr>
            <a:picLocks noChangeAspect="1"/>
          </p:cNvPicPr>
          <p:nvPr/>
        </p:nvPicPr>
        <p:blipFill>
          <a:blip r:embed="rId2"/>
          <a:stretch>
            <a:fillRect/>
          </a:stretch>
        </p:blipFill>
        <p:spPr>
          <a:xfrm>
            <a:off x="851467" y="4514252"/>
            <a:ext cx="10371663" cy="1564621"/>
          </a:xfrm>
          <a:prstGeom prst="rect">
            <a:avLst/>
          </a:prstGeom>
        </p:spPr>
      </p:pic>
      <p:pic>
        <p:nvPicPr>
          <p:cNvPr id="6" name="图片 5" descr="83.jpg"/>
          <p:cNvPicPr>
            <a:picLocks noChangeAspect="1"/>
          </p:cNvPicPr>
          <p:nvPr/>
        </p:nvPicPr>
        <p:blipFill>
          <a:blip r:embed="rId3"/>
          <a:stretch>
            <a:fillRect/>
          </a:stretch>
        </p:blipFill>
        <p:spPr>
          <a:xfrm>
            <a:off x="9798880" y="3671625"/>
            <a:ext cx="2393120" cy="2988481"/>
          </a:xfrm>
          <a:prstGeom prst="rect">
            <a:avLst/>
          </a:prstGeom>
        </p:spPr>
      </p:pic>
    </p:spTree>
    <p:extLst>
      <p:ext uri="{BB962C8B-B14F-4D97-AF65-F5344CB8AC3E}">
        <p14:creationId xmlns:p14="http://schemas.microsoft.com/office/powerpoint/2010/main" xmlns="" val="36594459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神奇的</a:t>
            </a:r>
            <a:r>
              <a:rPr lang="en-US" altLang="zh-CN" dirty="0" err="1" smtClean="0"/>
              <a:t>ie</a:t>
            </a:r>
            <a:r>
              <a:rPr lang="zh-CN" altLang="en-US" dirty="0" smtClean="0"/>
              <a:t>浏览器</a:t>
            </a:r>
            <a:endParaRPr lang="en-US" dirty="0"/>
          </a:p>
        </p:txBody>
      </p:sp>
      <p:sp>
        <p:nvSpPr>
          <p:cNvPr id="3" name="内容占位符 2"/>
          <p:cNvSpPr>
            <a:spLocks noGrp="1"/>
          </p:cNvSpPr>
          <p:nvPr>
            <p:ph idx="1"/>
          </p:nvPr>
        </p:nvSpPr>
        <p:spPr/>
        <p:txBody>
          <a:bodyPr>
            <a:normAutofit/>
          </a:bodyPr>
          <a:lstStyle/>
          <a:p>
            <a:r>
              <a:rPr lang="en-US" altLang="zh-CN" sz="1600" dirty="0" smtClean="0"/>
              <a:t>Ie8</a:t>
            </a:r>
            <a:r>
              <a:rPr sz="1600" dirty="0" smtClean="0"/>
              <a:t>及更早版本的</a:t>
            </a:r>
            <a:r>
              <a:rPr lang="zh-CN" altLang="en-US" sz="1600" dirty="0" smtClean="0"/>
              <a:t>浏览器</a:t>
            </a:r>
            <a:r>
              <a:rPr altLang="en-US" sz="1600" dirty="0" smtClean="0"/>
              <a:t>中，对于</a:t>
            </a:r>
            <a:r>
              <a:rPr lang="zh-CN" altLang="en-US" sz="1600" dirty="0" smtClean="0"/>
              <a:t>不</a:t>
            </a:r>
            <a:r>
              <a:rPr lang="zh-CN" altLang="en-US" sz="1600" dirty="0"/>
              <a:t>支持的</a:t>
            </a:r>
            <a:r>
              <a:rPr lang="zh-CN" altLang="en-US" sz="1600" dirty="0" smtClean="0"/>
              <a:t>元素</a:t>
            </a:r>
            <a:r>
              <a:rPr altLang="en-US" sz="1600" dirty="0" smtClean="0"/>
              <a:t>，无法给它加样式</a:t>
            </a:r>
            <a:r>
              <a:rPr lang="zh-CN" altLang="en-US" sz="1600" dirty="0" smtClean="0"/>
              <a:t>。</a:t>
            </a:r>
            <a:endParaRPr lang="en-US" altLang="zh-CN" sz="1600" dirty="0" smtClean="0"/>
          </a:p>
          <a:p>
            <a:r>
              <a:rPr sz="1600" dirty="0" smtClean="0"/>
              <a:t>解决办法：</a:t>
            </a:r>
            <a:endParaRPr lang="en-US" sz="1600" dirty="0"/>
          </a:p>
        </p:txBody>
      </p:sp>
      <p:pic>
        <p:nvPicPr>
          <p:cNvPr id="4" name="图片 3"/>
          <p:cNvPicPr>
            <a:picLocks noChangeAspect="1"/>
          </p:cNvPicPr>
          <p:nvPr/>
        </p:nvPicPr>
        <p:blipFill>
          <a:blip r:embed="rId2"/>
          <a:stretch>
            <a:fillRect/>
          </a:stretch>
        </p:blipFill>
        <p:spPr>
          <a:xfrm>
            <a:off x="1083047" y="2098607"/>
            <a:ext cx="7765117" cy="3341645"/>
          </a:xfrm>
          <a:prstGeom prst="rect">
            <a:avLst/>
          </a:prstGeom>
        </p:spPr>
      </p:pic>
    </p:spTree>
    <p:extLst>
      <p:ext uri="{BB962C8B-B14F-4D97-AF65-F5344CB8AC3E}">
        <p14:creationId xmlns:p14="http://schemas.microsoft.com/office/powerpoint/2010/main" xmlns="" val="3425436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神奇的</a:t>
            </a:r>
            <a:r>
              <a:rPr lang="en-US" altLang="zh-CN" dirty="0" err="1" smtClean="0"/>
              <a:t>ie</a:t>
            </a:r>
            <a:r>
              <a:rPr lang="zh-CN" altLang="en-US" dirty="0" smtClean="0"/>
              <a:t>浏览器</a:t>
            </a:r>
            <a:endParaRPr lang="en-US" dirty="0"/>
          </a:p>
        </p:txBody>
      </p:sp>
      <p:sp>
        <p:nvSpPr>
          <p:cNvPr id="3" name="内容占位符 2"/>
          <p:cNvSpPr>
            <a:spLocks noGrp="1"/>
          </p:cNvSpPr>
          <p:nvPr>
            <p:ph idx="1"/>
          </p:nvPr>
        </p:nvSpPr>
        <p:spPr/>
        <p:txBody>
          <a:bodyPr/>
          <a:lstStyle/>
          <a:p>
            <a:r>
              <a:rPr lang="zh-CN" altLang="en-US" dirty="0" smtClean="0"/>
              <a:t>如果</a:t>
            </a:r>
            <a:r>
              <a:rPr altLang="en-US" dirty="0" smtClean="0"/>
              <a:t>用户恰好</a:t>
            </a:r>
            <a:r>
              <a:rPr lang="zh-CN" altLang="en-US" dirty="0" smtClean="0"/>
              <a:t>禁用了</a:t>
            </a:r>
            <a:r>
              <a:rPr lang="en-US" altLang="zh-CN" dirty="0" smtClean="0"/>
              <a:t>JS</a:t>
            </a:r>
            <a:r>
              <a:rPr lang="zh-CN" altLang="en-US" dirty="0" smtClean="0"/>
              <a:t>，则</a:t>
            </a:r>
            <a:r>
              <a:rPr altLang="en-US" dirty="0" smtClean="0"/>
              <a:t>会导致样式出错</a:t>
            </a:r>
            <a:endParaRPr lang="en-US" altLang="en-US" dirty="0" smtClean="0"/>
          </a:p>
          <a:p>
            <a:r>
              <a:rPr altLang="en-US" dirty="0" smtClean="0"/>
              <a:t>此时应该通过</a:t>
            </a:r>
            <a:r>
              <a:rPr lang="en-US" altLang="zh-CN" dirty="0" smtClean="0"/>
              <a:t>&lt;</a:t>
            </a:r>
            <a:r>
              <a:rPr lang="en-US" altLang="zh-CN" dirty="0" err="1"/>
              <a:t>noscript</a:t>
            </a:r>
            <a:r>
              <a:rPr lang="en-US" altLang="zh-CN" dirty="0" smtClean="0"/>
              <a:t>&gt;</a:t>
            </a:r>
            <a:r>
              <a:rPr dirty="0" smtClean="0"/>
              <a:t>提示错误</a:t>
            </a:r>
            <a:r>
              <a:rPr lang="zh-CN" altLang="en-US" dirty="0" smtClean="0"/>
              <a:t>。</a:t>
            </a:r>
            <a:endParaRPr lang="en-US" dirty="0"/>
          </a:p>
        </p:txBody>
      </p:sp>
      <p:pic>
        <p:nvPicPr>
          <p:cNvPr id="5" name="图片 4"/>
          <p:cNvPicPr>
            <a:picLocks noChangeAspect="1"/>
          </p:cNvPicPr>
          <p:nvPr/>
        </p:nvPicPr>
        <p:blipFill>
          <a:blip r:embed="rId2"/>
          <a:stretch>
            <a:fillRect/>
          </a:stretch>
        </p:blipFill>
        <p:spPr>
          <a:xfrm>
            <a:off x="660399" y="3200400"/>
            <a:ext cx="8096250" cy="1371600"/>
          </a:xfrm>
          <a:prstGeom prst="rect">
            <a:avLst/>
          </a:prstGeom>
        </p:spPr>
      </p:pic>
    </p:spTree>
    <p:extLst>
      <p:ext uri="{BB962C8B-B14F-4D97-AF65-F5344CB8AC3E}">
        <p14:creationId xmlns:p14="http://schemas.microsoft.com/office/powerpoint/2010/main" xmlns="" val="155618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6</a:t>
            </a:r>
            <a:endParaRPr lang="en-US" dirty="0"/>
          </a:p>
        </p:txBody>
      </p:sp>
      <p:pic>
        <p:nvPicPr>
          <p:cNvPr id="4" name="内容占位符 3"/>
          <p:cNvPicPr>
            <a:picLocks noGrp="1" noChangeAspect="1"/>
          </p:cNvPicPr>
          <p:nvPr>
            <p:ph idx="1"/>
          </p:nvPr>
        </p:nvPicPr>
        <p:blipFill>
          <a:blip r:embed="rId2"/>
          <a:stretch>
            <a:fillRect/>
          </a:stretch>
        </p:blipFill>
        <p:spPr>
          <a:xfrm>
            <a:off x="660399" y="1237923"/>
            <a:ext cx="6625394" cy="4342606"/>
          </a:xfrm>
          <a:prstGeom prst="rect">
            <a:avLst/>
          </a:prstGeom>
        </p:spPr>
      </p:pic>
    </p:spTree>
    <p:extLst>
      <p:ext uri="{BB962C8B-B14F-4D97-AF65-F5344CB8AC3E}">
        <p14:creationId xmlns:p14="http://schemas.microsoft.com/office/powerpoint/2010/main" xmlns="" val="39747782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之表单</a:t>
            </a:r>
            <a:endParaRPr lang="zh-CN" altLang="en-US" sz="2000" dirty="0">
              <a:solidFill>
                <a:schemeClr val="tx1"/>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3406386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INPUT</a:t>
            </a:r>
            <a:r>
              <a:rPr lang="zh-CN" altLang="en-US" dirty="0" smtClean="0"/>
              <a:t>元素之</a:t>
            </a:r>
            <a:r>
              <a:rPr lang="en-US" altLang="zh-CN" dirty="0" smtClean="0"/>
              <a:t>Type</a:t>
            </a:r>
            <a:endParaRPr lang="en-US" dirty="0"/>
          </a:p>
        </p:txBody>
      </p:sp>
      <p:sp>
        <p:nvSpPr>
          <p:cNvPr id="3" name="内容占位符 2"/>
          <p:cNvSpPr>
            <a:spLocks noGrp="1"/>
          </p:cNvSpPr>
          <p:nvPr>
            <p:ph idx="1"/>
          </p:nvPr>
        </p:nvSpPr>
        <p:spPr/>
        <p:txBody>
          <a:bodyPr>
            <a:normAutofit fontScale="92500" lnSpcReduction="20000"/>
          </a:bodyPr>
          <a:lstStyle/>
          <a:p>
            <a:r>
              <a:rPr lang="en-US" dirty="0"/>
              <a:t>color: </a:t>
            </a:r>
            <a:r>
              <a:rPr lang="zh-CN" altLang="en-US" dirty="0" smtClean="0"/>
              <a:t>用于</a:t>
            </a:r>
            <a:r>
              <a:rPr lang="zh-CN" altLang="en-US" dirty="0"/>
              <a:t>指定颜色的控件。</a:t>
            </a:r>
          </a:p>
          <a:p>
            <a:r>
              <a:rPr lang="en-US" dirty="0"/>
              <a:t>date: </a:t>
            </a:r>
            <a:r>
              <a:rPr lang="zh-CN" altLang="en-US" dirty="0" smtClean="0"/>
              <a:t>输入日期（</a:t>
            </a:r>
            <a:r>
              <a:rPr lang="zh-CN" altLang="en-US" dirty="0"/>
              <a:t>年，月，日，不包括时间）。</a:t>
            </a:r>
          </a:p>
          <a:p>
            <a:r>
              <a:rPr lang="en-US" dirty="0" err="1"/>
              <a:t>datetime</a:t>
            </a:r>
            <a:r>
              <a:rPr lang="en-US" dirty="0"/>
              <a:t>: </a:t>
            </a:r>
            <a:r>
              <a:rPr dirty="0" smtClean="0"/>
              <a:t>输入</a:t>
            </a:r>
            <a:r>
              <a:rPr lang="zh-CN" altLang="en-US" dirty="0" smtClean="0"/>
              <a:t>日期时间（</a:t>
            </a:r>
            <a:r>
              <a:rPr lang="zh-CN" altLang="en-US" dirty="0"/>
              <a:t>时，分，秒及几分之一秒）。</a:t>
            </a:r>
          </a:p>
          <a:p>
            <a:r>
              <a:rPr lang="en-US" dirty="0" smtClean="0"/>
              <a:t>email</a:t>
            </a:r>
            <a:r>
              <a:rPr lang="en-US" dirty="0"/>
              <a:t>: </a:t>
            </a:r>
            <a:r>
              <a:rPr lang="zh-CN" altLang="en-US" dirty="0" smtClean="0"/>
              <a:t>用于</a:t>
            </a:r>
            <a:r>
              <a:rPr lang="zh-CN" altLang="en-US" dirty="0"/>
              <a:t>编辑 </a:t>
            </a:r>
            <a:r>
              <a:rPr lang="en-US" dirty="0" smtClean="0"/>
              <a:t>e-mail</a:t>
            </a:r>
            <a:endParaRPr lang="zh-CN" altLang="en-US" dirty="0"/>
          </a:p>
          <a:p>
            <a:r>
              <a:rPr lang="en-US" dirty="0"/>
              <a:t>file: </a:t>
            </a:r>
            <a:r>
              <a:rPr lang="zh-CN" altLang="en-US" dirty="0"/>
              <a:t>此控件可以让用户选择文件。使用 </a:t>
            </a:r>
            <a:r>
              <a:rPr lang="en-US" dirty="0"/>
              <a:t>accept </a:t>
            </a:r>
            <a:r>
              <a:rPr lang="zh-CN" altLang="en-US" dirty="0"/>
              <a:t>属性可以定义控件可以选择的文件类型。</a:t>
            </a:r>
          </a:p>
          <a:p>
            <a:r>
              <a:rPr lang="en-US" dirty="0"/>
              <a:t>hidden：</a:t>
            </a:r>
            <a:r>
              <a:rPr lang="zh-CN" altLang="en-US" dirty="0"/>
              <a:t>不显示在页面上的控件，但它的值会被提交到服务器。</a:t>
            </a:r>
          </a:p>
          <a:p>
            <a:r>
              <a:rPr lang="en-US" dirty="0"/>
              <a:t>image: </a:t>
            </a:r>
            <a:r>
              <a:rPr lang="zh-CN" altLang="en-US" dirty="0"/>
              <a:t>图片提交</a:t>
            </a:r>
            <a:r>
              <a:rPr lang="zh-CN" altLang="en-US" dirty="0" smtClean="0"/>
              <a:t>按钮</a:t>
            </a:r>
            <a:r>
              <a:rPr altLang="en-US" dirty="0" smtClean="0"/>
              <a:t>，支持</a:t>
            </a:r>
            <a:r>
              <a:rPr lang="en-US" dirty="0" smtClean="0"/>
              <a:t>height </a:t>
            </a:r>
            <a:r>
              <a:rPr lang="zh-CN" altLang="en-US" dirty="0"/>
              <a:t>和 </a:t>
            </a:r>
            <a:r>
              <a:rPr lang="en-US" dirty="0"/>
              <a:t>width </a:t>
            </a:r>
            <a:r>
              <a:rPr lang="zh-CN" altLang="en-US" dirty="0" smtClean="0"/>
              <a:t>属性。</a:t>
            </a:r>
            <a:endParaRPr lang="zh-CN" altLang="en-US" dirty="0"/>
          </a:p>
          <a:p>
            <a:r>
              <a:rPr lang="en-US" dirty="0"/>
              <a:t>month: </a:t>
            </a:r>
            <a:r>
              <a:rPr lang="zh-CN" altLang="en-US" dirty="0" smtClean="0"/>
              <a:t>用于</a:t>
            </a:r>
            <a:r>
              <a:rPr lang="zh-CN" altLang="en-US" dirty="0"/>
              <a:t>输入</a:t>
            </a:r>
            <a:r>
              <a:rPr lang="zh-CN" altLang="en-US" dirty="0" smtClean="0"/>
              <a:t>年月。</a:t>
            </a:r>
            <a:endParaRPr lang="zh-CN" altLang="en-US" dirty="0"/>
          </a:p>
          <a:p>
            <a:r>
              <a:rPr lang="en-US" dirty="0"/>
              <a:t>number: </a:t>
            </a:r>
            <a:r>
              <a:rPr lang="zh-CN" altLang="en-US" dirty="0" smtClean="0"/>
              <a:t>用于</a:t>
            </a:r>
            <a:r>
              <a:rPr lang="zh-CN" altLang="en-US" dirty="0"/>
              <a:t>输入浮点数的控件。</a:t>
            </a:r>
          </a:p>
          <a:p>
            <a:r>
              <a:rPr lang="en-US" dirty="0"/>
              <a:t>password：</a:t>
            </a:r>
            <a:r>
              <a:rPr lang="zh-CN" altLang="en-US" dirty="0"/>
              <a:t>一个值被遮盖的单行文本字段。使用 </a:t>
            </a:r>
            <a:r>
              <a:rPr lang="en-US" dirty="0" err="1"/>
              <a:t>maxlength</a:t>
            </a:r>
            <a:r>
              <a:rPr lang="en-US" dirty="0"/>
              <a:t> </a:t>
            </a:r>
            <a:r>
              <a:rPr lang="zh-CN" altLang="en-US" dirty="0"/>
              <a:t>指定可以输入的值的最大长度 。</a:t>
            </a:r>
          </a:p>
          <a:p>
            <a:endParaRPr lang="en-US" dirty="0"/>
          </a:p>
        </p:txBody>
      </p:sp>
    </p:spTree>
    <p:extLst>
      <p:ext uri="{BB962C8B-B14F-4D97-AF65-F5344CB8AC3E}">
        <p14:creationId xmlns:p14="http://schemas.microsoft.com/office/powerpoint/2010/main" xmlns="" val="2004592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INPUT</a:t>
            </a:r>
            <a:r>
              <a:rPr lang="zh-CN" altLang="en-US" dirty="0"/>
              <a:t>元素之</a:t>
            </a:r>
            <a:r>
              <a:rPr lang="en-US" altLang="zh-CN" dirty="0" smtClean="0"/>
              <a:t>Type</a:t>
            </a:r>
            <a:endParaRPr lang="en-US" dirty="0"/>
          </a:p>
        </p:txBody>
      </p:sp>
      <p:sp>
        <p:nvSpPr>
          <p:cNvPr id="3" name="内容占位符 2"/>
          <p:cNvSpPr>
            <a:spLocks noGrp="1"/>
          </p:cNvSpPr>
          <p:nvPr>
            <p:ph idx="1"/>
          </p:nvPr>
        </p:nvSpPr>
        <p:spPr/>
        <p:txBody>
          <a:bodyPr>
            <a:normAutofit fontScale="92500" lnSpcReduction="10000"/>
          </a:bodyPr>
          <a:lstStyle/>
          <a:p>
            <a:r>
              <a:rPr lang="en-US" dirty="0"/>
              <a:t>radio：</a:t>
            </a:r>
            <a:r>
              <a:rPr lang="zh-CN" altLang="en-US" dirty="0"/>
              <a:t>单选</a:t>
            </a:r>
            <a:r>
              <a:rPr lang="zh-CN" altLang="en-US" dirty="0" smtClean="0"/>
              <a:t>按钮</a:t>
            </a:r>
            <a:endParaRPr lang="zh-CN" altLang="en-US" dirty="0"/>
          </a:p>
          <a:p>
            <a:r>
              <a:rPr lang="en-US" dirty="0"/>
              <a:t>range: HTML5 </a:t>
            </a:r>
            <a:r>
              <a:rPr lang="zh-CN" altLang="en-US" dirty="0"/>
              <a:t>用于</a:t>
            </a:r>
            <a:r>
              <a:rPr lang="zh-CN" altLang="en-US" dirty="0" smtClean="0"/>
              <a:t>输入值</a:t>
            </a:r>
            <a:r>
              <a:rPr altLang="en-US" dirty="0" smtClean="0"/>
              <a:t>的</a:t>
            </a:r>
            <a:r>
              <a:rPr lang="zh-CN" altLang="en-US" dirty="0" smtClean="0"/>
              <a:t>控件</a:t>
            </a:r>
            <a:r>
              <a:rPr lang="zh-CN" altLang="en-US" dirty="0"/>
              <a:t>。如果未指定相应的属性，控件使用如下缺省值：</a:t>
            </a:r>
          </a:p>
          <a:p>
            <a:pPr marL="781050" lvl="2" indent="-285750"/>
            <a:r>
              <a:rPr lang="en-US" dirty="0" smtClean="0"/>
              <a:t>min</a:t>
            </a:r>
            <a:endParaRPr lang="en-US" dirty="0"/>
          </a:p>
          <a:p>
            <a:pPr marL="781050" lvl="2" indent="-285750"/>
            <a:r>
              <a:rPr lang="en-US" dirty="0" smtClean="0"/>
              <a:t>max</a:t>
            </a:r>
            <a:endParaRPr lang="en-US" dirty="0"/>
          </a:p>
          <a:p>
            <a:pPr marL="781050" lvl="2" indent="-285750"/>
            <a:r>
              <a:rPr lang="en-US" dirty="0" smtClean="0"/>
              <a:t>value</a:t>
            </a:r>
            <a:endParaRPr lang="zh-CN" altLang="en-US" dirty="0"/>
          </a:p>
          <a:p>
            <a:pPr marL="781050" lvl="2" indent="-285750"/>
            <a:r>
              <a:rPr lang="en-US" dirty="0" smtClean="0"/>
              <a:t>step</a:t>
            </a:r>
            <a:endParaRPr lang="en-US" dirty="0"/>
          </a:p>
          <a:p>
            <a:r>
              <a:rPr lang="en-US" dirty="0"/>
              <a:t>reset: </a:t>
            </a:r>
            <a:r>
              <a:rPr lang="zh-CN" altLang="en-US" dirty="0" smtClean="0"/>
              <a:t>将</a:t>
            </a:r>
            <a:r>
              <a:rPr lang="zh-CN" altLang="en-US" dirty="0"/>
              <a:t>表单所内容</a:t>
            </a:r>
            <a:r>
              <a:rPr lang="zh-CN" altLang="en-US" dirty="0" smtClean="0"/>
              <a:t>设置</a:t>
            </a:r>
            <a:r>
              <a:rPr altLang="en-US" dirty="0" smtClean="0"/>
              <a:t>为默认值</a:t>
            </a:r>
            <a:r>
              <a:rPr lang="zh-CN" altLang="en-US" dirty="0" smtClean="0"/>
              <a:t>。</a:t>
            </a:r>
            <a:endParaRPr lang="zh-CN" altLang="en-US" dirty="0"/>
          </a:p>
          <a:p>
            <a:r>
              <a:rPr lang="en-US" dirty="0"/>
              <a:t>submit: </a:t>
            </a:r>
            <a:r>
              <a:rPr lang="zh-CN" altLang="en-US" dirty="0"/>
              <a:t>提交表单按钮。</a:t>
            </a:r>
          </a:p>
          <a:p>
            <a:r>
              <a:rPr lang="en-US" dirty="0" err="1"/>
              <a:t>tel</a:t>
            </a:r>
            <a:r>
              <a:rPr lang="en-US" dirty="0"/>
              <a:t>: </a:t>
            </a:r>
            <a:r>
              <a:rPr lang="zh-CN" altLang="en-US" dirty="0" smtClean="0"/>
              <a:t>输入电话号码</a:t>
            </a:r>
            <a:endParaRPr lang="zh-CN" altLang="en-US" dirty="0"/>
          </a:p>
          <a:p>
            <a:r>
              <a:rPr lang="en-US" dirty="0"/>
              <a:t>text: </a:t>
            </a:r>
            <a:r>
              <a:rPr lang="zh-CN" altLang="en-US" dirty="0" smtClean="0"/>
              <a:t>单行</a:t>
            </a:r>
            <a:r>
              <a:rPr altLang="en-US" dirty="0" smtClean="0"/>
              <a:t>文字</a:t>
            </a:r>
            <a:endParaRPr lang="zh-CN" altLang="en-US" dirty="0"/>
          </a:p>
          <a:p>
            <a:r>
              <a:rPr lang="en-US" dirty="0"/>
              <a:t>time: HTML5 </a:t>
            </a:r>
            <a:r>
              <a:rPr lang="zh-CN" altLang="en-US" dirty="0"/>
              <a:t>用于输入不含时区的时间控件。</a:t>
            </a:r>
          </a:p>
          <a:p>
            <a:r>
              <a:rPr lang="en-US" dirty="0"/>
              <a:t>url: HTML5 </a:t>
            </a:r>
            <a:r>
              <a:rPr lang="zh-CN" altLang="en-US" dirty="0"/>
              <a:t>用于编辑</a:t>
            </a:r>
            <a:r>
              <a:rPr lang="en-US" dirty="0"/>
              <a:t>URL</a:t>
            </a:r>
            <a:r>
              <a:rPr lang="zh-CN" altLang="en-US" dirty="0"/>
              <a:t>的</a:t>
            </a:r>
            <a:r>
              <a:rPr lang="zh-CN" altLang="en-US" dirty="0" smtClean="0"/>
              <a:t>字段</a:t>
            </a:r>
            <a:endParaRPr lang="zh-CN" altLang="en-US" dirty="0"/>
          </a:p>
          <a:p>
            <a:r>
              <a:rPr lang="en-US" dirty="0"/>
              <a:t>week: HTML5 </a:t>
            </a:r>
            <a:r>
              <a:rPr lang="zh-CN" altLang="en-US" dirty="0"/>
              <a:t>用于输入一个由星期</a:t>
            </a:r>
            <a:r>
              <a:rPr lang="en-US" altLang="zh-CN" dirty="0"/>
              <a:t>-</a:t>
            </a:r>
            <a:r>
              <a:rPr lang="zh-CN" altLang="en-US" dirty="0"/>
              <a:t>年组成的日期，日期不包括时区。</a:t>
            </a:r>
            <a:endParaRPr lang="en-US" dirty="0"/>
          </a:p>
        </p:txBody>
      </p:sp>
    </p:spTree>
    <p:extLst>
      <p:ext uri="{BB962C8B-B14F-4D97-AF65-F5344CB8AC3E}">
        <p14:creationId xmlns:p14="http://schemas.microsoft.com/office/powerpoint/2010/main" xmlns="" val="4097632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FORM</a:t>
            </a:r>
            <a:r>
              <a:rPr lang="zh-CN" altLang="en-US" dirty="0" smtClean="0"/>
              <a:t>元素</a:t>
            </a:r>
            <a:endParaRPr lang="en-US" dirty="0"/>
          </a:p>
        </p:txBody>
      </p:sp>
      <p:sp>
        <p:nvSpPr>
          <p:cNvPr id="3" name="内容占位符 2"/>
          <p:cNvSpPr>
            <a:spLocks noGrp="1"/>
          </p:cNvSpPr>
          <p:nvPr>
            <p:ph idx="1"/>
          </p:nvPr>
        </p:nvSpPr>
        <p:spPr/>
        <p:txBody>
          <a:bodyPr/>
          <a:lstStyle/>
          <a:p>
            <a:r>
              <a:rPr lang="en-US" altLang="zh-CN" dirty="0"/>
              <a:t>&lt;form&gt; </a:t>
            </a:r>
            <a:r>
              <a:rPr lang="zh-CN" altLang="en-US" dirty="0"/>
              <a:t>元素有了一个新特性：</a:t>
            </a:r>
          </a:p>
          <a:p>
            <a:pPr marL="0" indent="0">
              <a:buNone/>
            </a:pPr>
            <a:r>
              <a:rPr lang="en-US" altLang="zh-CN" dirty="0" err="1" smtClean="0"/>
              <a:t>novalidate</a:t>
            </a:r>
            <a:r>
              <a:rPr lang="zh-CN" altLang="en-US" dirty="0"/>
              <a:t>：设置了该特性不会在表单提交之前对其进行</a:t>
            </a:r>
            <a:r>
              <a:rPr lang="zh-CN" altLang="en-US" dirty="0" smtClean="0"/>
              <a:t>验证</a:t>
            </a:r>
            <a:endParaRPr lang="en-US" altLang="zh-CN" dirty="0" smtClean="0"/>
          </a:p>
          <a:p>
            <a:pPr marL="0" indent="0">
              <a:buNone/>
            </a:pPr>
            <a:endParaRPr lang="en-US" dirty="0"/>
          </a:p>
        </p:txBody>
      </p:sp>
    </p:spTree>
    <p:extLst>
      <p:ext uri="{BB962C8B-B14F-4D97-AF65-F5344CB8AC3E}">
        <p14:creationId xmlns:p14="http://schemas.microsoft.com/office/powerpoint/2010/main" xmlns="" val="6694376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约束验证的 </a:t>
            </a:r>
            <a:r>
              <a:rPr lang="en-US" altLang="zh-CN" b="0" dirty="0"/>
              <a:t>HTML </a:t>
            </a:r>
            <a:r>
              <a:rPr lang="zh-CN" altLang="en-US" b="0" dirty="0" smtClean="0"/>
              <a:t>语法</a:t>
            </a:r>
            <a:endParaRPr lang="en-US" dirty="0"/>
          </a:p>
        </p:txBody>
      </p:sp>
      <p:sp>
        <p:nvSpPr>
          <p:cNvPr id="3" name="内容占位符 2"/>
          <p:cNvSpPr>
            <a:spLocks noGrp="1"/>
          </p:cNvSpPr>
          <p:nvPr>
            <p:ph idx="1"/>
          </p:nvPr>
        </p:nvSpPr>
        <p:spPr/>
        <p:txBody>
          <a:bodyPr>
            <a:normAutofit/>
          </a:bodyPr>
          <a:lstStyle/>
          <a:p>
            <a:r>
              <a:rPr lang="en-US" altLang="zh-CN" dirty="0" smtClean="0"/>
              <a:t>Required </a:t>
            </a:r>
            <a:r>
              <a:rPr dirty="0" smtClean="0"/>
              <a:t>必填字段</a:t>
            </a:r>
            <a:endParaRPr lang="en-US" altLang="zh-CN" dirty="0"/>
          </a:p>
          <a:p>
            <a:r>
              <a:rPr lang="en-US" dirty="0" smtClean="0"/>
              <a:t>pattern  </a:t>
            </a:r>
            <a:r>
              <a:rPr dirty="0" smtClean="0"/>
              <a:t>必须符合正则表达式</a:t>
            </a:r>
            <a:endParaRPr lang="zh-CN" altLang="en-US" dirty="0"/>
          </a:p>
          <a:p>
            <a:r>
              <a:rPr lang="en-US" dirty="0" smtClean="0"/>
              <a:t>min</a:t>
            </a:r>
            <a:r>
              <a:rPr lang="zh-CN" altLang="en-US" dirty="0" smtClean="0"/>
              <a:t>与</a:t>
            </a:r>
            <a:r>
              <a:rPr lang="en-US" dirty="0" smtClean="0"/>
              <a:t>max </a:t>
            </a:r>
            <a:r>
              <a:rPr lang="zh-CN" altLang="en-US" dirty="0" smtClean="0"/>
              <a:t>最大</a:t>
            </a:r>
            <a:r>
              <a:rPr lang="zh-CN" altLang="en-US" dirty="0"/>
              <a:t>与最小值。</a:t>
            </a:r>
          </a:p>
          <a:p>
            <a:r>
              <a:rPr lang="en-US" altLang="zh-CN" dirty="0" smtClean="0"/>
              <a:t>Step </a:t>
            </a:r>
            <a:r>
              <a:rPr lang="zh-CN" altLang="en-US" dirty="0" smtClean="0"/>
              <a:t>输入</a:t>
            </a:r>
            <a:r>
              <a:rPr lang="zh-CN" altLang="en-US" dirty="0"/>
              <a:t>值的</a:t>
            </a:r>
            <a:r>
              <a:rPr lang="zh-CN" altLang="en-US" dirty="0" smtClean="0"/>
              <a:t>间隔</a:t>
            </a:r>
            <a:r>
              <a:rPr altLang="en-US" dirty="0" smtClean="0"/>
              <a:t>，如果输入值不满足间隔要求</a:t>
            </a:r>
            <a:r>
              <a:rPr lang="zh-CN" altLang="en-US" dirty="0" smtClean="0"/>
              <a:t>，无法</a:t>
            </a:r>
            <a:r>
              <a:rPr lang="zh-CN" altLang="en-US" dirty="0"/>
              <a:t>通过验证。</a:t>
            </a:r>
          </a:p>
          <a:p>
            <a:r>
              <a:rPr lang="en-US" altLang="zh-CN" dirty="0" err="1" smtClean="0"/>
              <a:t>Maxlength</a:t>
            </a:r>
            <a:r>
              <a:rPr lang="en-US" altLang="zh-CN" dirty="0" smtClean="0"/>
              <a:t> </a:t>
            </a:r>
            <a:r>
              <a:rPr dirty="0" smtClean="0"/>
              <a:t>最大长度</a:t>
            </a:r>
            <a:endParaRPr lang="zh-CN" altLang="en-US" dirty="0"/>
          </a:p>
          <a:p>
            <a:r>
              <a:rPr lang="en-US" dirty="0"/>
              <a:t>type </a:t>
            </a:r>
            <a:r>
              <a:rPr dirty="0" smtClean="0"/>
              <a:t>为</a:t>
            </a:r>
            <a:r>
              <a:rPr lang="zh-CN" altLang="en-US" dirty="0" smtClean="0"/>
              <a:t> </a:t>
            </a:r>
            <a:r>
              <a:rPr lang="en-US" dirty="0" err="1"/>
              <a:t>url</a:t>
            </a:r>
            <a:r>
              <a:rPr lang="en-US" dirty="0"/>
              <a:t> </a:t>
            </a:r>
            <a:r>
              <a:rPr lang="zh-CN" altLang="en-US" dirty="0"/>
              <a:t>与 </a:t>
            </a:r>
            <a:r>
              <a:rPr lang="en-US" dirty="0" smtClean="0"/>
              <a:t>email</a:t>
            </a:r>
            <a:r>
              <a:rPr dirty="0" smtClean="0"/>
              <a:t>的输入框，浏览器会做验证</a:t>
            </a:r>
            <a:endParaRPr lang="zh-CN" altLang="en-US" dirty="0"/>
          </a:p>
          <a:p>
            <a:r>
              <a:rPr lang="zh-CN" altLang="en-US" dirty="0"/>
              <a:t>此外，若要阻止对表单进行约束验证，你可以在 </a:t>
            </a:r>
            <a:r>
              <a:rPr lang="en-US" altLang="zh-CN" dirty="0"/>
              <a:t>&lt;</a:t>
            </a:r>
            <a:r>
              <a:rPr lang="en-US" dirty="0"/>
              <a:t>form&gt; </a:t>
            </a:r>
            <a:r>
              <a:rPr lang="zh-CN" altLang="en-US" dirty="0"/>
              <a:t>上设置 </a:t>
            </a:r>
            <a:r>
              <a:rPr lang="en-US" dirty="0" err="1"/>
              <a:t>novalidate</a:t>
            </a:r>
            <a:r>
              <a:rPr lang="en-US" dirty="0"/>
              <a:t> </a:t>
            </a:r>
            <a:r>
              <a:rPr lang="zh-CN" altLang="en-US" dirty="0"/>
              <a:t>特性，或</a:t>
            </a:r>
            <a:r>
              <a:rPr lang="zh-CN" altLang="en-US" dirty="0" smtClean="0"/>
              <a:t>在</a:t>
            </a:r>
            <a:r>
              <a:rPr altLang="en-US" dirty="0" smtClean="0"/>
              <a:t>提交按钮上设置</a:t>
            </a:r>
            <a:endParaRPr lang="en-US" dirty="0"/>
          </a:p>
        </p:txBody>
      </p:sp>
    </p:spTree>
    <p:extLst>
      <p:ext uri="{BB962C8B-B14F-4D97-AF65-F5344CB8AC3E}">
        <p14:creationId xmlns:p14="http://schemas.microsoft.com/office/powerpoint/2010/main" xmlns="" val="304492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zh-CN" altLang="en-US" dirty="0" smtClean="0"/>
              <a:t>初识</a:t>
            </a:r>
            <a:r>
              <a:rPr lang="en-US" altLang="zh-CN" dirty="0" smtClean="0"/>
              <a:t>WEB</a:t>
            </a:r>
            <a:r>
              <a:rPr lang="zh-CN" altLang="en-US" dirty="0" smtClean="0"/>
              <a:t>前端</a:t>
            </a:r>
          </a:p>
        </p:txBody>
      </p:sp>
      <p:sp>
        <p:nvSpPr>
          <p:cNvPr id="2" name="Content Placeholder 1"/>
          <p:cNvSpPr>
            <a:spLocks noGrp="1"/>
          </p:cNvSpPr>
          <p:nvPr>
            <p:ph idx="1"/>
          </p:nvPr>
        </p:nvSpPr>
        <p:spPr/>
        <p:txBody>
          <a:bodyPr>
            <a:normAutofit/>
          </a:bodyPr>
          <a:lstStyle/>
          <a:p>
            <a:r>
              <a:rPr lang="zh-CN" altLang="en-US" dirty="0" smtClean="0"/>
              <a:t>区分前后端</a:t>
            </a:r>
            <a:endParaRPr lang="en-US" altLang="zh-CN" dirty="0" smtClean="0"/>
          </a:p>
          <a:p>
            <a:pPr marL="685800" lvl="2" indent="0">
              <a:buNone/>
            </a:pPr>
            <a:endParaRPr lang="en-US" altLang="zh-CN" dirty="0" smtClean="0"/>
          </a:p>
          <a:p>
            <a:pPr marL="685800" lvl="2" indent="0">
              <a:buNone/>
            </a:pPr>
            <a:r>
              <a:rPr lang="zh-CN" altLang="en-US" dirty="0" smtClean="0"/>
              <a:t>通过</a:t>
            </a:r>
            <a:r>
              <a:rPr lang="zh-CN" altLang="en-US" dirty="0"/>
              <a:t>实例</a:t>
            </a:r>
            <a:r>
              <a:rPr lang="zh-CN" altLang="en-US" dirty="0" smtClean="0"/>
              <a:t>认识前后端的区别和联系</a:t>
            </a:r>
            <a:endParaRPr lang="en-US" altLang="zh-CN" dirty="0"/>
          </a:p>
          <a:p>
            <a:endParaRPr lang="en-US" altLang="zh-CN" dirty="0" smtClean="0"/>
          </a:p>
          <a:p>
            <a:pPr lvl="1"/>
            <a:endParaRPr lang="en-US" altLang="zh-CN" dirty="0"/>
          </a:p>
          <a:p>
            <a:r>
              <a:rPr lang="zh-CN" altLang="en-US" dirty="0" smtClean="0"/>
              <a:t>前端三要素</a:t>
            </a:r>
            <a:endParaRPr lang="en-US" altLang="zh-CN" dirty="0" smtClean="0"/>
          </a:p>
          <a:p>
            <a:pPr marL="0" indent="0">
              <a:buNone/>
            </a:pPr>
            <a:endParaRPr lang="en-US" altLang="zh-CN" dirty="0" smtClean="0"/>
          </a:p>
          <a:p>
            <a:pPr lvl="2"/>
            <a:r>
              <a:rPr lang="zh-CN" altLang="en-US" dirty="0" smtClean="0"/>
              <a:t>结构层</a:t>
            </a:r>
            <a:r>
              <a:rPr lang="en-US" altLang="zh-CN" dirty="0" smtClean="0"/>
              <a:t>(</a:t>
            </a:r>
            <a:r>
              <a:rPr lang="en-US" altLang="zh-CN" dirty="0" err="1" smtClean="0"/>
              <a:t>HTml</a:t>
            </a:r>
            <a:r>
              <a:rPr lang="en-US" altLang="zh-CN" dirty="0" smtClean="0"/>
              <a:t>)</a:t>
            </a:r>
            <a:endParaRPr lang="en-US" altLang="zh-CN" dirty="0" smtClean="0"/>
          </a:p>
          <a:p>
            <a:pPr lvl="2"/>
            <a:endParaRPr lang="en-US" altLang="zh-CN" dirty="0"/>
          </a:p>
          <a:p>
            <a:pPr lvl="2"/>
            <a:r>
              <a:rPr lang="zh-CN" altLang="en-US" dirty="0" smtClean="0"/>
              <a:t>表现</a:t>
            </a:r>
            <a:r>
              <a:rPr lang="zh-CN" altLang="en-US" dirty="0" smtClean="0"/>
              <a:t>层(</a:t>
            </a:r>
            <a:r>
              <a:rPr lang="en-US" altLang="zh-CN" dirty="0" err="1" smtClean="0"/>
              <a:t>css</a:t>
            </a:r>
            <a:r>
              <a:rPr lang="en-US" altLang="zh-CN" dirty="0" smtClean="0"/>
              <a:t>)</a:t>
            </a:r>
            <a:endParaRPr lang="en-US" altLang="zh-CN" dirty="0" smtClean="0"/>
          </a:p>
          <a:p>
            <a:pPr lvl="2"/>
            <a:endParaRPr lang="en-US" altLang="zh-CN" dirty="0" smtClean="0"/>
          </a:p>
          <a:p>
            <a:pPr lvl="2"/>
            <a:r>
              <a:rPr lang="zh-CN" altLang="en-US" dirty="0" smtClean="0"/>
              <a:t>行为</a:t>
            </a:r>
            <a:r>
              <a:rPr lang="zh-CN" altLang="en-US" dirty="0" smtClean="0"/>
              <a:t>层</a:t>
            </a:r>
            <a:r>
              <a:rPr lang="en-US" altLang="zh-CN" dirty="0" smtClean="0"/>
              <a:t>(JS)</a:t>
            </a:r>
            <a:endParaRPr lang="en-US" altLang="zh-CN"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xmlns="" val="1915088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 </a:t>
            </a:r>
            <a:r>
              <a:rPr lang="zh-CN" altLang="en-US" sz="2000">
                <a:solidFill>
                  <a:schemeClr val="tx1"/>
                </a:solidFill>
                <a:latin typeface="+mn-ea"/>
              </a:rPr>
              <a:t>之多媒体介绍</a:t>
            </a:r>
            <a:endParaRPr lang="zh-CN" altLang="en-US" sz="2000" dirty="0">
              <a:solidFill>
                <a:schemeClr val="tx1"/>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2093002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标签</a:t>
            </a:r>
            <a:endParaRPr lang="en-US" dirty="0"/>
          </a:p>
        </p:txBody>
      </p:sp>
      <p:graphicFrame>
        <p:nvGraphicFramePr>
          <p:cNvPr id="14" name="表格 13"/>
          <p:cNvGraphicFramePr>
            <a:graphicFrameLocks noGrp="1"/>
          </p:cNvGraphicFramePr>
          <p:nvPr>
            <p:extLst>
              <p:ext uri="{D42A27DB-BD31-4B8C-83A1-F6EECF244321}">
                <p14:modId xmlns:p14="http://schemas.microsoft.com/office/powerpoint/2010/main" xmlns="" val="3000280080"/>
              </p:ext>
            </p:extLst>
          </p:nvPr>
        </p:nvGraphicFramePr>
        <p:xfrm>
          <a:off x="660399" y="1803268"/>
          <a:ext cx="8178800" cy="3510967"/>
        </p:xfrm>
        <a:graphic>
          <a:graphicData uri="http://schemas.openxmlformats.org/drawingml/2006/table">
            <a:tbl>
              <a:tblPr>
                <a:tableStyleId>{BC89EF96-8CEA-46FF-86C4-4CE0E7609802}</a:tableStyleId>
              </a:tblPr>
              <a:tblGrid>
                <a:gridCol w="901700"/>
                <a:gridCol w="1905000"/>
                <a:gridCol w="5372100"/>
              </a:tblGrid>
              <a:tr h="192117">
                <a:tc>
                  <a:txBody>
                    <a:bodyPr/>
                    <a:lstStyle/>
                    <a:p>
                      <a:pPr algn="l" fontAlgn="base"/>
                      <a:r>
                        <a:rPr lang="zh-CN" altLang="en-US" sz="1400" dirty="0">
                          <a:effectLst/>
                        </a:rPr>
                        <a:t>属性</a:t>
                      </a:r>
                    </a:p>
                  </a:txBody>
                  <a:tcPr marL="41750" marR="104375" marT="34792" marB="34792" anchor="ctr"/>
                </a:tc>
                <a:tc>
                  <a:txBody>
                    <a:bodyPr/>
                    <a:lstStyle/>
                    <a:p>
                      <a:pPr algn="l" fontAlgn="base"/>
                      <a:r>
                        <a:rPr lang="zh-CN" altLang="en-US" sz="1400">
                          <a:effectLst/>
                        </a:rPr>
                        <a:t>值</a:t>
                      </a:r>
                    </a:p>
                  </a:txBody>
                  <a:tcPr marL="41750" marR="104375" marT="34792" marB="34792" anchor="ctr"/>
                </a:tc>
                <a:tc>
                  <a:txBody>
                    <a:bodyPr/>
                    <a:lstStyle/>
                    <a:p>
                      <a:pPr algn="l" fontAlgn="base"/>
                      <a:r>
                        <a:rPr lang="zh-CN" altLang="en-US" sz="1400">
                          <a:effectLst/>
                        </a:rPr>
                        <a:t>描述</a:t>
                      </a:r>
                    </a:p>
                  </a:txBody>
                  <a:tcPr marL="41750" marR="104375" marT="34792" marB="34792" anchor="ctr"/>
                </a:tc>
              </a:tr>
              <a:tr h="592572">
                <a:tc>
                  <a:txBody>
                    <a:bodyPr/>
                    <a:lstStyle/>
                    <a:p>
                      <a:pPr fontAlgn="t"/>
                      <a:r>
                        <a:rPr lang="en-US" sz="1400" u="sng">
                          <a:effectLst/>
                          <a:hlinkClick r:id="rId2" tooltip="HTML5 &lt;video&gt; autoplay 属性"/>
                        </a:rPr>
                        <a:t>autoplay</a:t>
                      </a:r>
                      <a:endParaRPr lang="en-US" sz="1400">
                        <a:effectLst/>
                      </a:endParaRPr>
                    </a:p>
                  </a:txBody>
                  <a:tcPr marL="41750" marR="104375" marT="41750" marB="41750" anchor="ctr"/>
                </a:tc>
                <a:tc>
                  <a:txBody>
                    <a:bodyPr/>
                    <a:lstStyle/>
                    <a:p>
                      <a:pPr fontAlgn="t"/>
                      <a:r>
                        <a:rPr lang="en-US" sz="1400">
                          <a:effectLst/>
                        </a:rPr>
                        <a:t>autoplay</a:t>
                      </a:r>
                    </a:p>
                  </a:txBody>
                  <a:tcPr marL="41750" marR="104375" marT="41750" marB="41750" anchor="ctr"/>
                </a:tc>
                <a:tc>
                  <a:txBody>
                    <a:bodyPr/>
                    <a:lstStyle/>
                    <a:p>
                      <a:pPr fontAlgn="t"/>
                      <a:r>
                        <a:rPr lang="zh-CN" altLang="en-US" sz="1400" dirty="0">
                          <a:effectLst/>
                        </a:rPr>
                        <a:t>如果出现该属性，则视频在就绪后马上播放。</a:t>
                      </a:r>
                    </a:p>
                  </a:txBody>
                  <a:tcPr marL="41750" marR="104375" marT="41750" marB="41750" anchor="ctr"/>
                </a:tc>
              </a:tr>
              <a:tr h="458116">
                <a:tc>
                  <a:txBody>
                    <a:bodyPr/>
                    <a:lstStyle/>
                    <a:p>
                      <a:pPr fontAlgn="t"/>
                      <a:r>
                        <a:rPr lang="en-US" sz="1400" u="sng">
                          <a:effectLst/>
                          <a:hlinkClick r:id="rId3" tooltip="HTML5 &lt;video&gt; controls 属性"/>
                        </a:rPr>
                        <a:t>controls</a:t>
                      </a:r>
                      <a:endParaRPr lang="en-US" sz="1400">
                        <a:effectLst/>
                      </a:endParaRPr>
                    </a:p>
                  </a:txBody>
                  <a:tcPr marL="41750" marR="104375" marT="41750" marB="41750" anchor="ctr"/>
                </a:tc>
                <a:tc>
                  <a:txBody>
                    <a:bodyPr/>
                    <a:lstStyle/>
                    <a:p>
                      <a:pPr fontAlgn="t"/>
                      <a:r>
                        <a:rPr lang="en-US" sz="1400">
                          <a:effectLst/>
                        </a:rPr>
                        <a:t>controls</a:t>
                      </a:r>
                    </a:p>
                  </a:txBody>
                  <a:tcPr marL="41750" marR="104375" marT="41750" marB="41750" anchor="ctr"/>
                </a:tc>
                <a:tc>
                  <a:txBody>
                    <a:bodyPr/>
                    <a:lstStyle/>
                    <a:p>
                      <a:pPr fontAlgn="t"/>
                      <a:r>
                        <a:rPr lang="zh-CN" altLang="en-US" sz="1400">
                          <a:effectLst/>
                        </a:rPr>
                        <a:t>如果出现该属性，则向用户显示控件，比如播放按钮。</a:t>
                      </a:r>
                    </a:p>
                  </a:txBody>
                  <a:tcPr marL="41750" marR="104375" marT="41750" marB="41750" anchor="ctr"/>
                </a:tc>
              </a:tr>
              <a:tr h="332419">
                <a:tc>
                  <a:txBody>
                    <a:bodyPr/>
                    <a:lstStyle/>
                    <a:p>
                      <a:pPr fontAlgn="t"/>
                      <a:r>
                        <a:rPr lang="en-US" sz="1400" u="sng">
                          <a:effectLst/>
                          <a:hlinkClick r:id="rId4" tooltip="HTML5 &lt;video&gt; height 属性"/>
                        </a:rPr>
                        <a:t>height</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a:effectLst/>
                        </a:rPr>
                        <a:t>设置视频播放器的高度。</a:t>
                      </a:r>
                    </a:p>
                  </a:txBody>
                  <a:tcPr marL="41750" marR="104375" marT="41750" marB="41750" anchor="ctr"/>
                </a:tc>
              </a:tr>
              <a:tr h="518481">
                <a:tc>
                  <a:txBody>
                    <a:bodyPr/>
                    <a:lstStyle/>
                    <a:p>
                      <a:pPr fontAlgn="t"/>
                      <a:r>
                        <a:rPr lang="en-US" sz="1400" u="sng">
                          <a:effectLst/>
                          <a:hlinkClick r:id="rId5" tooltip="HTML5 &lt;video&gt; loop 属性"/>
                        </a:rPr>
                        <a:t>loop</a:t>
                      </a:r>
                      <a:endParaRPr lang="en-US" sz="1400">
                        <a:effectLst/>
                      </a:endParaRPr>
                    </a:p>
                  </a:txBody>
                  <a:tcPr marL="41750" marR="104375" marT="41750" marB="41750" anchor="ctr"/>
                </a:tc>
                <a:tc>
                  <a:txBody>
                    <a:bodyPr/>
                    <a:lstStyle/>
                    <a:p>
                      <a:pPr fontAlgn="t"/>
                      <a:r>
                        <a:rPr lang="en-US" sz="1400">
                          <a:effectLst/>
                        </a:rPr>
                        <a:t>loop</a:t>
                      </a:r>
                    </a:p>
                  </a:txBody>
                  <a:tcPr marL="41750" marR="104375" marT="41750" marB="41750" anchor="ctr"/>
                </a:tc>
                <a:tc>
                  <a:txBody>
                    <a:bodyPr/>
                    <a:lstStyle/>
                    <a:p>
                      <a:pPr fontAlgn="t"/>
                      <a:r>
                        <a:rPr lang="zh-CN" altLang="en-US" sz="1400">
                          <a:effectLst/>
                        </a:rPr>
                        <a:t>如果出现该属性，则当媒介文件完成播放后再次开始播放。</a:t>
                      </a:r>
                    </a:p>
                  </a:txBody>
                  <a:tcPr marL="41750" marR="104375" marT="41750" marB="41750" anchor="ctr"/>
                </a:tc>
              </a:tr>
              <a:tr h="661597">
                <a:tc>
                  <a:txBody>
                    <a:bodyPr/>
                    <a:lstStyle/>
                    <a:p>
                      <a:pPr fontAlgn="t"/>
                      <a:r>
                        <a:rPr lang="en-US" sz="1400" u="sng">
                          <a:effectLst/>
                          <a:hlinkClick r:id="rId6" tooltip="HTML5 &lt;video&gt; preload 属性"/>
                        </a:rPr>
                        <a:t>preload</a:t>
                      </a:r>
                      <a:endParaRPr lang="en-US" sz="1400">
                        <a:effectLst/>
                      </a:endParaRPr>
                    </a:p>
                  </a:txBody>
                  <a:tcPr marL="41750" marR="104375" marT="41750" marB="41750" anchor="ctr"/>
                </a:tc>
                <a:tc>
                  <a:txBody>
                    <a:bodyPr/>
                    <a:lstStyle/>
                    <a:p>
                      <a:pPr fontAlgn="t"/>
                      <a:r>
                        <a:rPr lang="en-US" sz="1400">
                          <a:effectLst/>
                        </a:rPr>
                        <a:t>preload</a:t>
                      </a:r>
                    </a:p>
                  </a:txBody>
                  <a:tcPr marL="41750" marR="104375" marT="41750" marB="41750" anchor="ctr"/>
                </a:tc>
                <a:tc>
                  <a:txBody>
                    <a:bodyPr/>
                    <a:lstStyle/>
                    <a:p>
                      <a:pPr fontAlgn="t"/>
                      <a:r>
                        <a:rPr lang="zh-CN" altLang="en-US" sz="1400">
                          <a:effectLst/>
                        </a:rPr>
                        <a:t>如果出现该属性，则视频在页面加载时进行加载，并预备播放。</a:t>
                      </a:r>
                    </a:p>
                    <a:p>
                      <a:pPr fontAlgn="t"/>
                      <a:r>
                        <a:rPr lang="zh-CN" altLang="en-US" sz="1400">
                          <a:effectLst/>
                        </a:rPr>
                        <a:t>如果使用 </a:t>
                      </a:r>
                      <a:r>
                        <a:rPr lang="en-US" altLang="zh-CN" sz="1400">
                          <a:effectLst/>
                        </a:rPr>
                        <a:t>"autoplay"</a:t>
                      </a:r>
                      <a:r>
                        <a:rPr lang="zh-CN" altLang="en-US" sz="1400">
                          <a:effectLst/>
                        </a:rPr>
                        <a:t>，则忽略该属性。</a:t>
                      </a:r>
                    </a:p>
                  </a:txBody>
                  <a:tcPr marL="41750" marR="104375" marT="41750" marB="41750" anchor="ctr"/>
                </a:tc>
              </a:tr>
              <a:tr h="332419">
                <a:tc>
                  <a:txBody>
                    <a:bodyPr/>
                    <a:lstStyle/>
                    <a:p>
                      <a:pPr fontAlgn="t"/>
                      <a:r>
                        <a:rPr lang="en-US" sz="1400" u="sng">
                          <a:effectLst/>
                          <a:hlinkClick r:id="rId7" tooltip="HTML5 &lt;video&gt; src 属性"/>
                        </a:rPr>
                        <a:t>src</a:t>
                      </a:r>
                      <a:endParaRPr lang="en-US" sz="1400">
                        <a:effectLst/>
                      </a:endParaRPr>
                    </a:p>
                  </a:txBody>
                  <a:tcPr marL="41750" marR="104375" marT="41750" marB="41750" anchor="ctr"/>
                </a:tc>
                <a:tc>
                  <a:txBody>
                    <a:bodyPr/>
                    <a:lstStyle/>
                    <a:p>
                      <a:pPr fontAlgn="t"/>
                      <a:r>
                        <a:rPr lang="en-US" sz="1400">
                          <a:effectLst/>
                        </a:rPr>
                        <a:t>url</a:t>
                      </a:r>
                    </a:p>
                  </a:txBody>
                  <a:tcPr marL="41750" marR="104375" marT="41750" marB="41750" anchor="ctr"/>
                </a:tc>
                <a:tc>
                  <a:txBody>
                    <a:bodyPr/>
                    <a:lstStyle/>
                    <a:p>
                      <a:pPr fontAlgn="t"/>
                      <a:r>
                        <a:rPr lang="zh-CN" altLang="en-US" sz="1400">
                          <a:effectLst/>
                        </a:rPr>
                        <a:t>要播放的视频的 </a:t>
                      </a:r>
                      <a:r>
                        <a:rPr lang="en-US" altLang="zh-CN" sz="1400">
                          <a:effectLst/>
                        </a:rPr>
                        <a:t>URL</a:t>
                      </a:r>
                      <a:r>
                        <a:rPr lang="zh-CN" altLang="en-US" sz="1400">
                          <a:effectLst/>
                        </a:rPr>
                        <a:t>。</a:t>
                      </a:r>
                    </a:p>
                  </a:txBody>
                  <a:tcPr marL="41750" marR="104375" marT="41750" marB="41750" anchor="ctr"/>
                </a:tc>
              </a:tr>
              <a:tr h="332419">
                <a:tc>
                  <a:txBody>
                    <a:bodyPr/>
                    <a:lstStyle/>
                    <a:p>
                      <a:pPr fontAlgn="t"/>
                      <a:r>
                        <a:rPr lang="en-US" sz="1400" u="sng">
                          <a:effectLst/>
                          <a:hlinkClick r:id="rId8" tooltip="HTML5 &lt;video&gt; width 属性"/>
                        </a:rPr>
                        <a:t>width</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dirty="0">
                          <a:effectLst/>
                        </a:rPr>
                        <a:t>设置视频播放器的宽度。</a:t>
                      </a:r>
                    </a:p>
                  </a:txBody>
                  <a:tcPr marL="41750" marR="104375" marT="41750" marB="41750" anchor="ctr"/>
                </a:tc>
              </a:tr>
            </a:tbl>
          </a:graphicData>
        </a:graphic>
      </p:graphicFrame>
    </p:spTree>
    <p:extLst>
      <p:ext uri="{BB962C8B-B14F-4D97-AF65-F5344CB8AC3E}">
        <p14:creationId xmlns:p14="http://schemas.microsoft.com/office/powerpoint/2010/main" xmlns="" val="29137084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8</a:t>
            </a:r>
            <a:endParaRPr lang="en-US" dirty="0"/>
          </a:p>
        </p:txBody>
      </p:sp>
      <p:pic>
        <p:nvPicPr>
          <p:cNvPr id="4" name="内容占位符 3"/>
          <p:cNvPicPr>
            <a:picLocks noGrp="1" noChangeAspect="1"/>
          </p:cNvPicPr>
          <p:nvPr>
            <p:ph idx="1"/>
          </p:nvPr>
        </p:nvPicPr>
        <p:blipFill>
          <a:blip r:embed="rId2"/>
          <a:stretch>
            <a:fillRect/>
          </a:stretch>
        </p:blipFill>
        <p:spPr>
          <a:xfrm>
            <a:off x="482600" y="1370806"/>
            <a:ext cx="6324600" cy="2552700"/>
          </a:xfrm>
          <a:prstGeom prst="rect">
            <a:avLst/>
          </a:prstGeom>
        </p:spPr>
      </p:pic>
      <p:pic>
        <p:nvPicPr>
          <p:cNvPr id="5" name="图片 4"/>
          <p:cNvPicPr>
            <a:picLocks noChangeAspect="1"/>
          </p:cNvPicPr>
          <p:nvPr/>
        </p:nvPicPr>
        <p:blipFill>
          <a:blip r:embed="rId3"/>
          <a:stretch>
            <a:fillRect/>
          </a:stretch>
        </p:blipFill>
        <p:spPr>
          <a:xfrm>
            <a:off x="7437437" y="1266031"/>
            <a:ext cx="3743325" cy="2657475"/>
          </a:xfrm>
          <a:prstGeom prst="rect">
            <a:avLst/>
          </a:prstGeom>
        </p:spPr>
      </p:pic>
      <p:sp>
        <p:nvSpPr>
          <p:cNvPr id="6" name="矩形 5"/>
          <p:cNvSpPr/>
          <p:nvPr/>
        </p:nvSpPr>
        <p:spPr>
          <a:xfrm>
            <a:off x="850899" y="1001474"/>
            <a:ext cx="3996350" cy="369332"/>
          </a:xfrm>
          <a:prstGeom prst="rect">
            <a:avLst/>
          </a:prstGeom>
        </p:spPr>
        <p:txBody>
          <a:bodyPr wrap="none">
            <a:spAutoFit/>
          </a:bodyPr>
          <a:lstStyle/>
          <a:p>
            <a:r>
              <a:rPr lang="en-US" dirty="0">
                <a:hlinkClick r:id="rId4"/>
              </a:rPr>
              <a:t>https://jsfiddle.net/chunchill/nv2p48p8/</a:t>
            </a:r>
            <a:endParaRPr lang="en-US" dirty="0"/>
          </a:p>
        </p:txBody>
      </p:sp>
    </p:spTree>
    <p:extLst>
      <p:ext uri="{BB962C8B-B14F-4D97-AF65-F5344CB8AC3E}">
        <p14:creationId xmlns:p14="http://schemas.microsoft.com/office/powerpoint/2010/main" xmlns="" val="27997731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Video</a:t>
            </a:r>
            <a:endParaRPr lang="en-US" dirty="0"/>
          </a:p>
        </p:txBody>
      </p:sp>
      <p:sp>
        <p:nvSpPr>
          <p:cNvPr id="7" name="内容占位符 6"/>
          <p:cNvSpPr>
            <a:spLocks noGrp="1"/>
          </p:cNvSpPr>
          <p:nvPr>
            <p:ph sz="half" idx="1"/>
          </p:nvPr>
        </p:nvSpPr>
        <p:spPr/>
        <p:txBody>
          <a:bodyPr/>
          <a:lstStyle/>
          <a:p>
            <a:r>
              <a:rPr lang="en-US" altLang="zh-CN" dirty="0"/>
              <a:t>video</a:t>
            </a:r>
            <a:r>
              <a:rPr dirty="0"/>
              <a:t>标签允许加入多个</a:t>
            </a:r>
            <a:r>
              <a:rPr lang="en-US" altLang="zh-CN" dirty="0"/>
              <a:t>&lt;source&gt;</a:t>
            </a:r>
            <a:r>
              <a:rPr dirty="0"/>
              <a:t>元素。</a:t>
            </a:r>
            <a:r>
              <a:rPr dirty="0" smtClean="0"/>
              <a:t>这些元素可以链接到不同的视频文件</a:t>
            </a:r>
            <a:endParaRPr lang="en-US" dirty="0"/>
          </a:p>
          <a:p>
            <a:r>
              <a:rPr dirty="0" smtClean="0"/>
              <a:t>浏览器会使用第一个识别出的格式</a:t>
            </a:r>
            <a:endParaRPr lang="en-US" dirty="0" smtClean="0"/>
          </a:p>
          <a:p>
            <a:r>
              <a:rPr dirty="0" smtClean="0"/>
              <a:t>目前</a:t>
            </a:r>
            <a:r>
              <a:rPr dirty="0"/>
              <a:t>，</a:t>
            </a:r>
            <a:r>
              <a:rPr lang="en-US" altLang="zh-CN" dirty="0"/>
              <a:t>&lt;video&gt;</a:t>
            </a:r>
            <a:r>
              <a:rPr dirty="0"/>
              <a:t>标签支持</a:t>
            </a:r>
            <a:r>
              <a:rPr lang="en-US" altLang="zh-CN" dirty="0"/>
              <a:t>3</a:t>
            </a:r>
            <a:r>
              <a:rPr dirty="0"/>
              <a:t>类文件格式 ：</a:t>
            </a:r>
            <a:r>
              <a:rPr lang="en-US" altLang="zh-CN" dirty="0"/>
              <a:t>MP4</a:t>
            </a:r>
            <a:r>
              <a:rPr dirty="0"/>
              <a:t>， </a:t>
            </a:r>
            <a:r>
              <a:rPr lang="en-US" altLang="zh-CN" dirty="0" err="1"/>
              <a:t>webM</a:t>
            </a:r>
            <a:r>
              <a:rPr dirty="0"/>
              <a:t>和</a:t>
            </a:r>
            <a:r>
              <a:rPr lang="en-US" altLang="zh-CN" dirty="0" err="1"/>
              <a:t>Ogg</a:t>
            </a:r>
            <a:endParaRPr lang="zh-CN" altLang="en-US" dirty="0"/>
          </a:p>
        </p:txBody>
      </p:sp>
      <p:sp>
        <p:nvSpPr>
          <p:cNvPr id="8" name="内容占位符 7"/>
          <p:cNvSpPr>
            <a:spLocks noGrp="1"/>
          </p:cNvSpPr>
          <p:nvPr>
            <p:ph sz="half" idx="2"/>
          </p:nvPr>
        </p:nvSpPr>
        <p:spPr/>
        <p:txBody>
          <a:bodyPr/>
          <a:lstStyle/>
          <a:p>
            <a:r>
              <a:rPr lang="en-US" dirty="0">
                <a:solidFill>
                  <a:srgbClr val="097FC8"/>
                </a:solidFill>
                <a:hlinkClick r:id="rId2"/>
              </a:rPr>
              <a:t>https://jsfiddle.net/chunchill/mge5yqqk/</a:t>
            </a:r>
            <a:endParaRPr lang="en-US" dirty="0">
              <a:solidFill>
                <a:srgbClr val="097FC8"/>
              </a:solidFill>
            </a:endParaRPr>
          </a:p>
        </p:txBody>
      </p:sp>
    </p:spTree>
    <p:extLst>
      <p:ext uri="{BB962C8B-B14F-4D97-AF65-F5344CB8AC3E}">
        <p14:creationId xmlns:p14="http://schemas.microsoft.com/office/powerpoint/2010/main" xmlns="" val="377473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的控制</a:t>
            </a:r>
            <a:endParaRPr lang="en-US" altLang="zh-CN" dirty="0" smtClean="0"/>
          </a:p>
          <a:p>
            <a:pPr lvl="1"/>
            <a:r>
              <a:rPr lang="zh-CN" altLang="en-US" dirty="0" smtClean="0"/>
              <a:t>通过</a:t>
            </a:r>
            <a:r>
              <a:rPr lang="en-US" altLang="zh-CN" dirty="0" smtClean="0"/>
              <a:t>JavaScript</a:t>
            </a:r>
            <a:r>
              <a:rPr lang="zh-CN" altLang="en-US" dirty="0" smtClean="0"/>
              <a:t>来控制</a:t>
            </a:r>
            <a:r>
              <a:rPr lang="en-US" altLang="zh-CN" dirty="0" smtClean="0"/>
              <a:t>video</a:t>
            </a:r>
            <a:r>
              <a:rPr lang="zh-CN" altLang="en-US" dirty="0" smtClean="0"/>
              <a:t>的动态变化</a:t>
            </a:r>
            <a:endParaRPr lang="en-US" dirty="0"/>
          </a:p>
        </p:txBody>
      </p:sp>
    </p:spTree>
    <p:extLst>
      <p:ext uri="{BB962C8B-B14F-4D97-AF65-F5344CB8AC3E}">
        <p14:creationId xmlns:p14="http://schemas.microsoft.com/office/powerpoint/2010/main" xmlns="" val="19855853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9.1</a:t>
            </a:r>
            <a:endParaRPr lang="en-US" dirty="0"/>
          </a:p>
        </p:txBody>
      </p:sp>
      <p:sp>
        <p:nvSpPr>
          <p:cNvPr id="3" name="内容占位符 2"/>
          <p:cNvSpPr>
            <a:spLocks noGrp="1"/>
          </p:cNvSpPr>
          <p:nvPr>
            <p:ph idx="1"/>
          </p:nvPr>
        </p:nvSpPr>
        <p:spPr/>
        <p:txBody>
          <a:bodyPr/>
          <a:lstStyle/>
          <a:p>
            <a:r>
              <a:rPr lang="zh-CN" altLang="en-US" dirty="0" smtClean="0"/>
              <a:t>控制</a:t>
            </a:r>
            <a:r>
              <a:rPr lang="en-US" altLang="zh-CN" dirty="0" err="1" smtClean="0"/>
              <a:t>Vedio</a:t>
            </a:r>
            <a:r>
              <a:rPr lang="zh-CN" altLang="en-US" dirty="0" smtClean="0"/>
              <a:t>的示例：</a:t>
            </a:r>
            <a:endParaRPr lang="en-US" altLang="zh-CN" dirty="0" smtClean="0"/>
          </a:p>
          <a:p>
            <a:pPr marL="0" indent="0">
              <a:buNone/>
            </a:pPr>
            <a:r>
              <a:rPr lang="en-US" dirty="0">
                <a:hlinkClick r:id="rId2"/>
              </a:rPr>
              <a:t>https://jsfiddle.net/chunchill/kf5kte8n/</a:t>
            </a:r>
            <a:endParaRPr lang="en-US" dirty="0"/>
          </a:p>
        </p:txBody>
      </p:sp>
      <p:pic>
        <p:nvPicPr>
          <p:cNvPr id="4" name="图片 3"/>
          <p:cNvPicPr>
            <a:picLocks noChangeAspect="1"/>
          </p:cNvPicPr>
          <p:nvPr/>
        </p:nvPicPr>
        <p:blipFill>
          <a:blip r:embed="rId3"/>
          <a:stretch>
            <a:fillRect/>
          </a:stretch>
        </p:blipFill>
        <p:spPr>
          <a:xfrm>
            <a:off x="185737" y="2359024"/>
            <a:ext cx="6447736" cy="3762376"/>
          </a:xfrm>
          <a:prstGeom prst="rect">
            <a:avLst/>
          </a:prstGeom>
        </p:spPr>
      </p:pic>
    </p:spTree>
    <p:extLst>
      <p:ext uri="{BB962C8B-B14F-4D97-AF65-F5344CB8AC3E}">
        <p14:creationId xmlns:p14="http://schemas.microsoft.com/office/powerpoint/2010/main" xmlns="" val="1802675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altLang="zh-CN" dirty="0" smtClean="0"/>
              <a:t>Audio</a:t>
            </a:r>
            <a:r>
              <a:rPr lang="zh-CN" altLang="en-US" dirty="0" smtClean="0"/>
              <a:t>标签</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1604357743"/>
              </p:ext>
            </p:extLst>
          </p:nvPr>
        </p:nvGraphicFramePr>
        <p:xfrm>
          <a:off x="660399" y="1909921"/>
          <a:ext cx="6753225" cy="2312670"/>
        </p:xfrm>
        <a:graphic>
          <a:graphicData uri="http://schemas.openxmlformats.org/drawingml/2006/table">
            <a:tbl>
              <a:tblPr>
                <a:tableStyleId>{BC89EF96-8CEA-46FF-86C4-4CE0E7609802}</a:tableStyleId>
              </a:tblPr>
              <a:tblGrid>
                <a:gridCol w="1133475"/>
                <a:gridCol w="866775"/>
                <a:gridCol w="4752975"/>
              </a:tblGrid>
              <a:tr h="0">
                <a:tc>
                  <a:txBody>
                    <a:bodyPr/>
                    <a:lstStyle/>
                    <a:p>
                      <a:pPr algn="l" fontAlgn="base"/>
                      <a:r>
                        <a:rPr lang="zh-CN" altLang="en-US" dirty="0">
                          <a:effectLst/>
                        </a:rPr>
                        <a:t>属性</a:t>
                      </a:r>
                    </a:p>
                  </a:txBody>
                  <a:tcPr marL="57150" marR="142875" marT="47625" marB="47625" anchor="ctr"/>
                </a:tc>
                <a:tc>
                  <a:txBody>
                    <a:bodyPr/>
                    <a:lstStyle/>
                    <a:p>
                      <a:pPr algn="l" fontAlgn="base"/>
                      <a:r>
                        <a:rPr lang="zh-CN" altLang="en-US" dirty="0">
                          <a:effectLst/>
                        </a:rPr>
                        <a:t>值</a:t>
                      </a:r>
                    </a:p>
                  </a:txBody>
                  <a:tcPr marL="57150" marR="142875" marT="47625" marB="47625" anchor="ctr"/>
                </a:tc>
                <a:tc>
                  <a:txBody>
                    <a:bodyPr/>
                    <a:lstStyle/>
                    <a:p>
                      <a:pPr algn="l" fontAlgn="base"/>
                      <a:r>
                        <a:rPr lang="zh-CN" altLang="en-US">
                          <a:effectLst/>
                        </a:rPr>
                        <a:t>描述</a:t>
                      </a:r>
                    </a:p>
                  </a:txBody>
                  <a:tcPr marL="57150" marR="142875" marT="47625" marB="47625" anchor="ctr"/>
                </a:tc>
              </a:tr>
              <a:tr h="0">
                <a:tc>
                  <a:txBody>
                    <a:bodyPr/>
                    <a:lstStyle/>
                    <a:p>
                      <a:pPr fontAlgn="t"/>
                      <a:r>
                        <a:rPr lang="en-US" u="sng">
                          <a:effectLst/>
                          <a:hlinkClick r:id="rId2" tooltip="HTML5 &lt;audio&gt; autoplay 属性"/>
                        </a:rPr>
                        <a:t>autoplay</a:t>
                      </a:r>
                      <a:endParaRPr lang="en-US">
                        <a:effectLst/>
                      </a:endParaRPr>
                    </a:p>
                  </a:txBody>
                  <a:tcPr marL="57150" marR="142875" marT="57150" marB="57150" anchor="ctr"/>
                </a:tc>
                <a:tc>
                  <a:txBody>
                    <a:bodyPr/>
                    <a:lstStyle/>
                    <a:p>
                      <a:pPr fontAlgn="t"/>
                      <a:r>
                        <a:rPr lang="en-US" dirty="0" err="1">
                          <a:effectLst/>
                        </a:rPr>
                        <a:t>autoplay</a:t>
                      </a:r>
                      <a:endParaRPr lang="en-US" dirty="0">
                        <a:effectLst/>
                      </a:endParaRPr>
                    </a:p>
                  </a:txBody>
                  <a:tcPr marL="57150" marR="142875" marT="57150" marB="57150" anchor="ctr"/>
                </a:tc>
                <a:tc>
                  <a:txBody>
                    <a:bodyPr/>
                    <a:lstStyle/>
                    <a:p>
                      <a:pPr fontAlgn="t"/>
                      <a:r>
                        <a:rPr lang="zh-CN" altLang="en-US" dirty="0">
                          <a:effectLst/>
                        </a:rPr>
                        <a:t>如果出现该属性，则音频在就绪后马上播放。</a:t>
                      </a:r>
                    </a:p>
                  </a:txBody>
                  <a:tcPr marL="57150" marR="142875" marT="57150" marB="57150" anchor="ctr"/>
                </a:tc>
              </a:tr>
              <a:tr h="0">
                <a:tc>
                  <a:txBody>
                    <a:bodyPr/>
                    <a:lstStyle/>
                    <a:p>
                      <a:pPr fontAlgn="t"/>
                      <a:r>
                        <a:rPr lang="en-US" u="sng">
                          <a:effectLst/>
                          <a:hlinkClick r:id="rId3" tooltip="HTML5 &lt;audio&gt; controls 属性"/>
                        </a:rPr>
                        <a:t>controls</a:t>
                      </a:r>
                      <a:endParaRPr lang="en-US">
                        <a:effectLst/>
                      </a:endParaRPr>
                    </a:p>
                  </a:txBody>
                  <a:tcPr marL="57150" marR="142875" marT="57150" marB="57150" anchor="ctr"/>
                </a:tc>
                <a:tc>
                  <a:txBody>
                    <a:bodyPr/>
                    <a:lstStyle/>
                    <a:p>
                      <a:pPr fontAlgn="t"/>
                      <a:r>
                        <a:rPr lang="en-US">
                          <a:effectLst/>
                        </a:rPr>
                        <a:t>controls</a:t>
                      </a:r>
                    </a:p>
                  </a:txBody>
                  <a:tcPr marL="57150" marR="142875" marT="57150" marB="57150" anchor="ctr"/>
                </a:tc>
                <a:tc>
                  <a:txBody>
                    <a:bodyPr/>
                    <a:lstStyle/>
                    <a:p>
                      <a:pPr fontAlgn="t"/>
                      <a:r>
                        <a:rPr lang="zh-CN" altLang="en-US" dirty="0">
                          <a:effectLst/>
                        </a:rPr>
                        <a:t>如果出现该属性，则向用户显示控件，比如播放按钮。</a:t>
                      </a:r>
                    </a:p>
                  </a:txBody>
                  <a:tcPr marL="57150" marR="142875" marT="57150" marB="57150" anchor="ctr"/>
                </a:tc>
              </a:tr>
              <a:tr h="0">
                <a:tc>
                  <a:txBody>
                    <a:bodyPr/>
                    <a:lstStyle/>
                    <a:p>
                      <a:pPr fontAlgn="t"/>
                      <a:r>
                        <a:rPr lang="en-US" u="sng">
                          <a:effectLst/>
                          <a:hlinkClick r:id="rId4" tooltip="HTML5 &lt;audio&gt; loop 属性"/>
                        </a:rPr>
                        <a:t>loop</a:t>
                      </a:r>
                      <a:endParaRPr lang="en-US">
                        <a:effectLst/>
                      </a:endParaRPr>
                    </a:p>
                  </a:txBody>
                  <a:tcPr marL="57150" marR="142875" marT="57150" marB="57150" anchor="ctr"/>
                </a:tc>
                <a:tc>
                  <a:txBody>
                    <a:bodyPr/>
                    <a:lstStyle/>
                    <a:p>
                      <a:pPr fontAlgn="t"/>
                      <a:r>
                        <a:rPr lang="en-US">
                          <a:effectLst/>
                        </a:rPr>
                        <a:t>loop</a:t>
                      </a:r>
                    </a:p>
                  </a:txBody>
                  <a:tcPr marL="57150" marR="142875" marT="57150" marB="57150" anchor="ctr"/>
                </a:tc>
                <a:tc>
                  <a:txBody>
                    <a:bodyPr/>
                    <a:lstStyle/>
                    <a:p>
                      <a:pPr fontAlgn="t"/>
                      <a:r>
                        <a:rPr lang="zh-CN" altLang="en-US" dirty="0">
                          <a:effectLst/>
                        </a:rPr>
                        <a:t>如果出现该属性，则每当音频结束时重新开始播放。</a:t>
                      </a:r>
                    </a:p>
                  </a:txBody>
                  <a:tcPr marL="57150" marR="142875" marT="57150" marB="57150" anchor="ctr"/>
                </a:tc>
              </a:tr>
              <a:tr h="0">
                <a:tc>
                  <a:txBody>
                    <a:bodyPr/>
                    <a:lstStyle/>
                    <a:p>
                      <a:pPr fontAlgn="t"/>
                      <a:r>
                        <a:rPr lang="en-US" u="sng">
                          <a:effectLst/>
                          <a:hlinkClick r:id="rId5" tooltip="HTML5 &lt;audio&gt; preload 属性"/>
                        </a:rPr>
                        <a:t>preload</a:t>
                      </a:r>
                      <a:endParaRPr lang="en-US">
                        <a:effectLst/>
                      </a:endParaRPr>
                    </a:p>
                  </a:txBody>
                  <a:tcPr marL="57150" marR="142875" marT="57150" marB="57150" anchor="ctr"/>
                </a:tc>
                <a:tc>
                  <a:txBody>
                    <a:bodyPr/>
                    <a:lstStyle/>
                    <a:p>
                      <a:pPr fontAlgn="t"/>
                      <a:r>
                        <a:rPr lang="en-US">
                          <a:effectLst/>
                        </a:rPr>
                        <a:t>preload</a:t>
                      </a:r>
                    </a:p>
                  </a:txBody>
                  <a:tcPr marL="57150" marR="142875" marT="57150" marB="57150" anchor="ctr"/>
                </a:tc>
                <a:tc>
                  <a:txBody>
                    <a:bodyPr/>
                    <a:lstStyle/>
                    <a:p>
                      <a:pPr fontAlgn="t"/>
                      <a:r>
                        <a:rPr lang="zh-CN" altLang="en-US" dirty="0">
                          <a:effectLst/>
                        </a:rPr>
                        <a:t>如果出现该属性，则音频在页面加载时进行加载，并预备播放。</a:t>
                      </a:r>
                    </a:p>
                    <a:p>
                      <a:pPr fontAlgn="t"/>
                      <a:r>
                        <a:rPr lang="zh-CN" altLang="en-US" dirty="0">
                          <a:effectLst/>
                        </a:rPr>
                        <a:t>如果使用 </a:t>
                      </a:r>
                      <a:r>
                        <a:rPr lang="en-US" altLang="zh-CN" dirty="0">
                          <a:effectLst/>
                        </a:rPr>
                        <a:t>"</a:t>
                      </a:r>
                      <a:r>
                        <a:rPr lang="en-US" altLang="zh-CN" dirty="0" err="1">
                          <a:effectLst/>
                        </a:rPr>
                        <a:t>autoplay</a:t>
                      </a:r>
                      <a:r>
                        <a:rPr lang="en-US" altLang="zh-CN" dirty="0">
                          <a:effectLst/>
                        </a:rPr>
                        <a:t>"</a:t>
                      </a:r>
                      <a:r>
                        <a:rPr lang="zh-CN" altLang="en-US" dirty="0">
                          <a:effectLst/>
                        </a:rPr>
                        <a:t>，则忽略该属性。</a:t>
                      </a:r>
                    </a:p>
                  </a:txBody>
                  <a:tcPr marL="57150" marR="142875" marT="57150" marB="57150" anchor="ctr"/>
                </a:tc>
              </a:tr>
              <a:tr h="0">
                <a:tc>
                  <a:txBody>
                    <a:bodyPr/>
                    <a:lstStyle/>
                    <a:p>
                      <a:pPr fontAlgn="t"/>
                      <a:r>
                        <a:rPr lang="en-US" u="sng">
                          <a:effectLst/>
                          <a:hlinkClick r:id="rId6" tooltip="HTML5 &lt;audio&gt; src 属性"/>
                        </a:rPr>
                        <a:t>src</a:t>
                      </a:r>
                      <a:endParaRPr lang="en-US">
                        <a:effectLst/>
                      </a:endParaRPr>
                    </a:p>
                  </a:txBody>
                  <a:tcPr marL="57150" marR="142875" marT="57150" marB="57150" anchor="ctr"/>
                </a:tc>
                <a:tc>
                  <a:txBody>
                    <a:bodyPr/>
                    <a:lstStyle/>
                    <a:p>
                      <a:pPr fontAlgn="t"/>
                      <a:r>
                        <a:rPr lang="en-US">
                          <a:effectLst/>
                        </a:rPr>
                        <a:t>url</a:t>
                      </a:r>
                    </a:p>
                  </a:txBody>
                  <a:tcPr marL="57150" marR="142875" marT="57150" marB="57150" anchor="ctr"/>
                </a:tc>
                <a:tc>
                  <a:txBody>
                    <a:bodyPr/>
                    <a:lstStyle/>
                    <a:p>
                      <a:pPr fontAlgn="t"/>
                      <a:r>
                        <a:rPr lang="zh-CN" altLang="en-US" dirty="0">
                          <a:effectLst/>
                        </a:rPr>
                        <a:t>要播放的音频的 </a:t>
                      </a:r>
                      <a:r>
                        <a:rPr lang="en-US" altLang="zh-CN" dirty="0">
                          <a:effectLst/>
                        </a:rPr>
                        <a:t>URL</a:t>
                      </a:r>
                      <a:r>
                        <a:rPr lang="zh-CN" altLang="en-US" dirty="0">
                          <a:effectLst/>
                        </a:rPr>
                        <a:t>。</a:t>
                      </a:r>
                    </a:p>
                  </a:txBody>
                  <a:tcPr marL="57150" marR="142875" marT="57150" marB="57150" anchor="ctr"/>
                </a:tc>
              </a:tr>
            </a:tbl>
          </a:graphicData>
        </a:graphic>
      </p:graphicFrame>
    </p:spTree>
    <p:extLst>
      <p:ext uri="{BB962C8B-B14F-4D97-AF65-F5344CB8AC3E}">
        <p14:creationId xmlns:p14="http://schemas.microsoft.com/office/powerpoint/2010/main" xmlns="" val="7273122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10</a:t>
            </a:r>
            <a:endParaRPr lang="en-US" dirty="0"/>
          </a:p>
        </p:txBody>
      </p:sp>
      <p:pic>
        <p:nvPicPr>
          <p:cNvPr id="4" name="内容占位符 3"/>
          <p:cNvPicPr>
            <a:picLocks noGrp="1" noChangeAspect="1"/>
          </p:cNvPicPr>
          <p:nvPr>
            <p:ph idx="1"/>
          </p:nvPr>
        </p:nvPicPr>
        <p:blipFill>
          <a:blip r:embed="rId2"/>
          <a:stretch>
            <a:fillRect/>
          </a:stretch>
        </p:blipFill>
        <p:spPr>
          <a:xfrm>
            <a:off x="660399" y="3774351"/>
            <a:ext cx="3705225" cy="714375"/>
          </a:xfrm>
          <a:prstGeom prst="rect">
            <a:avLst/>
          </a:prstGeom>
        </p:spPr>
      </p:pic>
      <p:pic>
        <p:nvPicPr>
          <p:cNvPr id="5" name="图片 4"/>
          <p:cNvPicPr>
            <a:picLocks noChangeAspect="1"/>
          </p:cNvPicPr>
          <p:nvPr/>
        </p:nvPicPr>
        <p:blipFill>
          <a:blip r:embed="rId3"/>
          <a:stretch>
            <a:fillRect/>
          </a:stretch>
        </p:blipFill>
        <p:spPr>
          <a:xfrm>
            <a:off x="660399" y="1867624"/>
            <a:ext cx="8028177" cy="1561376"/>
          </a:xfrm>
          <a:prstGeom prst="rect">
            <a:avLst/>
          </a:prstGeom>
        </p:spPr>
      </p:pic>
      <p:sp>
        <p:nvSpPr>
          <p:cNvPr id="6" name="矩形 5"/>
          <p:cNvSpPr/>
          <p:nvPr/>
        </p:nvSpPr>
        <p:spPr>
          <a:xfrm>
            <a:off x="660399" y="1098758"/>
            <a:ext cx="3878049" cy="369332"/>
          </a:xfrm>
          <a:prstGeom prst="rect">
            <a:avLst/>
          </a:prstGeom>
        </p:spPr>
        <p:txBody>
          <a:bodyPr wrap="none">
            <a:spAutoFit/>
          </a:bodyPr>
          <a:lstStyle/>
          <a:p>
            <a:r>
              <a:rPr lang="en-US" dirty="0">
                <a:hlinkClick r:id="rId4"/>
              </a:rPr>
              <a:t>https://jsfiddle.net/chunchill/sho8jvyy/</a:t>
            </a:r>
            <a:endParaRPr lang="en-US" dirty="0"/>
          </a:p>
        </p:txBody>
      </p:sp>
    </p:spTree>
    <p:extLst>
      <p:ext uri="{BB962C8B-B14F-4D97-AF65-F5344CB8AC3E}">
        <p14:creationId xmlns:p14="http://schemas.microsoft.com/office/powerpoint/2010/main" xmlns="" val="2219208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Html5</a:t>
            </a:r>
            <a:r>
              <a:rPr lang="zh-CN" altLang="en-US" dirty="0" smtClean="0"/>
              <a:t>多媒体的优势</a:t>
            </a:r>
            <a:endParaRPr lang="en-US" dirty="0"/>
          </a:p>
        </p:txBody>
      </p:sp>
      <p:sp>
        <p:nvSpPr>
          <p:cNvPr id="7" name="内容占位符 6"/>
          <p:cNvSpPr>
            <a:spLocks noGrp="1"/>
          </p:cNvSpPr>
          <p:nvPr>
            <p:ph idx="1"/>
          </p:nvPr>
        </p:nvSpPr>
        <p:spPr/>
        <p:txBody>
          <a:bodyPr/>
          <a:lstStyle/>
          <a:p>
            <a:r>
              <a:rPr altLang="en-US" dirty="0" smtClean="0"/>
              <a:t>免安装插件</a:t>
            </a:r>
            <a:endParaRPr lang="en-US" altLang="en-US" dirty="0" smtClean="0"/>
          </a:p>
          <a:p>
            <a:endParaRPr lang="en-US" altLang="en-US" dirty="0" smtClean="0"/>
          </a:p>
          <a:p>
            <a:r>
              <a:rPr altLang="en-US" dirty="0" smtClean="0"/>
              <a:t>多平台支持</a:t>
            </a:r>
            <a:endParaRPr lang="en-US" altLang="en-US" dirty="0" smtClean="0"/>
          </a:p>
          <a:p>
            <a:endParaRPr lang="en-US" altLang="en-US" dirty="0" smtClean="0"/>
          </a:p>
          <a:p>
            <a:r>
              <a:rPr altLang="en-US" dirty="0" smtClean="0"/>
              <a:t>性能提升</a:t>
            </a:r>
            <a:endParaRPr lang="zh-CN" altLang="en-US" dirty="0"/>
          </a:p>
        </p:txBody>
      </p:sp>
    </p:spTree>
    <p:extLst>
      <p:ext uri="{BB962C8B-B14F-4D97-AF65-F5344CB8AC3E}">
        <p14:creationId xmlns:p14="http://schemas.microsoft.com/office/powerpoint/2010/main" xmlns="" val="2219208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之绘图</a:t>
            </a:r>
            <a:endParaRPr lang="zh-CN" altLang="en-US" sz="2000" dirty="0">
              <a:solidFill>
                <a:schemeClr val="tx1"/>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30580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MH_Other_7"/>
          <p:cNvSpPr/>
          <p:nvPr>
            <p:custDataLst>
              <p:tags r:id="rId2"/>
            </p:custDataLst>
          </p:nvPr>
        </p:nvSpPr>
        <p:spPr>
          <a:xfrm>
            <a:off x="7041282"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074" name="MH_PageTitle"/>
          <p:cNvSpPr>
            <a:spLocks noGrp="1"/>
          </p:cNvSpPr>
          <p:nvPr>
            <p:ph type="title"/>
            <p:custDataLst>
              <p:tags r:id="rId3"/>
            </p:custDataLst>
          </p:nvPr>
        </p:nvSpPr>
        <p:spPr/>
        <p:txBody>
          <a:bodyPr/>
          <a:lstStyle/>
          <a:p>
            <a:pPr eaLnBrk="1" hangingPunct="1"/>
            <a:r>
              <a:rPr lang="en-US" altLang="zh-CN" dirty="0" smtClean="0"/>
              <a:t>HTML5</a:t>
            </a:r>
            <a:r>
              <a:rPr lang="zh-CN" altLang="en-US" dirty="0" smtClean="0"/>
              <a:t>发展历程</a:t>
            </a:r>
          </a:p>
        </p:txBody>
      </p:sp>
      <p:sp>
        <p:nvSpPr>
          <p:cNvPr id="17" name="MH_Other_1"/>
          <p:cNvSpPr/>
          <p:nvPr>
            <p:custDataLst>
              <p:tags r:id="rId4"/>
            </p:custDataLst>
          </p:nvPr>
        </p:nvSpPr>
        <p:spPr>
          <a:xfrm>
            <a:off x="1187720"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1" name="MH_Other_2"/>
          <p:cNvSpPr/>
          <p:nvPr>
            <p:custDataLst>
              <p:tags r:id="rId5"/>
            </p:custDataLst>
          </p:nvPr>
        </p:nvSpPr>
        <p:spPr>
          <a:xfrm>
            <a:off x="444770"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1993</a:t>
            </a:r>
            <a:endParaRPr lang="zh-CN" altLang="en-US" sz="2000" dirty="0">
              <a:solidFill>
                <a:srgbClr val="FFFFFF"/>
              </a:solidFill>
              <a:ea typeface="微软雅黑" panose="020B0503020204020204" pitchFamily="34" charset="-122"/>
            </a:endParaRPr>
          </a:p>
        </p:txBody>
      </p:sp>
      <p:sp>
        <p:nvSpPr>
          <p:cNvPr id="3077" name="MH_SubTitle_1"/>
          <p:cNvSpPr>
            <a:spLocks noChangeArrowheads="1"/>
          </p:cNvSpPr>
          <p:nvPr>
            <p:custDataLst>
              <p:tags r:id="rId6"/>
            </p:custDataLst>
          </p:nvPr>
        </p:nvSpPr>
        <p:spPr bwMode="auto">
          <a:xfrm>
            <a:off x="292369"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6</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8" name="MH_Text_1"/>
          <p:cNvSpPr/>
          <p:nvPr>
            <p:custDataLst>
              <p:tags r:id="rId7"/>
            </p:custDataLst>
          </p:nvPr>
        </p:nvSpPr>
        <p:spPr>
          <a:xfrm>
            <a:off x="316181"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a:solidFill>
                  <a:schemeClr val="tx1">
                    <a:lumMod val="75000"/>
                    <a:lumOff val="25000"/>
                  </a:schemeClr>
                </a:solidFill>
                <a:ea typeface="微软雅黑" panose="020B0503020204020204" pitchFamily="34" charset="-122"/>
              </a:rPr>
              <a:t>草案</a:t>
            </a:r>
          </a:p>
        </p:txBody>
      </p:sp>
      <p:sp>
        <p:nvSpPr>
          <p:cNvPr id="33" name="MH_Other_3"/>
          <p:cNvSpPr/>
          <p:nvPr>
            <p:custDataLst>
              <p:tags r:id="rId8"/>
            </p:custDataLst>
          </p:nvPr>
        </p:nvSpPr>
        <p:spPr>
          <a:xfrm>
            <a:off x="2651395"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4" name="MH_Other_4"/>
          <p:cNvSpPr/>
          <p:nvPr>
            <p:custDataLst>
              <p:tags r:id="rId9"/>
            </p:custDataLst>
          </p:nvPr>
        </p:nvSpPr>
        <p:spPr>
          <a:xfrm>
            <a:off x="1908445" y="253448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1995</a:t>
            </a:r>
            <a:endParaRPr lang="zh-CN" altLang="en-US" sz="2000" dirty="0">
              <a:solidFill>
                <a:srgbClr val="FFFFFF"/>
              </a:solidFill>
              <a:ea typeface="微软雅黑" panose="020B0503020204020204" pitchFamily="34" charset="-122"/>
            </a:endParaRPr>
          </a:p>
        </p:txBody>
      </p:sp>
      <p:sp>
        <p:nvSpPr>
          <p:cNvPr id="3081" name="MH_SubTitle_2"/>
          <p:cNvSpPr>
            <a:spLocks noChangeArrowheads="1"/>
          </p:cNvSpPr>
          <p:nvPr>
            <p:custDataLst>
              <p:tags r:id="rId10"/>
            </p:custDataLst>
          </p:nvPr>
        </p:nvSpPr>
        <p:spPr bwMode="auto">
          <a:xfrm>
            <a:off x="1757631"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chemeClr val="bg2">
                    <a:lumMod val="50000"/>
                  </a:schemeClr>
                </a:solidFill>
                <a:ea typeface="微软雅黑" panose="020B0503020204020204" pitchFamily="34" charset="-122"/>
              </a:rPr>
              <a:t>11</a:t>
            </a:r>
            <a:r>
              <a:rPr lang="zh-CN" altLang="en-US" sz="2400" b="1" dirty="0">
                <a:solidFill>
                  <a:schemeClr val="bg2">
                    <a:lumMod val="50000"/>
                  </a:schemeClr>
                </a:solidFill>
                <a:ea typeface="微软雅黑" panose="020B0503020204020204" pitchFamily="34" charset="-122"/>
              </a:rPr>
              <a:t>月</a:t>
            </a:r>
          </a:p>
        </p:txBody>
      </p:sp>
      <p:sp>
        <p:nvSpPr>
          <p:cNvPr id="37" name="MH_Other_5"/>
          <p:cNvSpPr/>
          <p:nvPr>
            <p:custDataLst>
              <p:tags r:id="rId11"/>
            </p:custDataLst>
          </p:nvPr>
        </p:nvSpPr>
        <p:spPr>
          <a:xfrm>
            <a:off x="4116656"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8" name="MH_Other_6"/>
          <p:cNvSpPr/>
          <p:nvPr>
            <p:custDataLst>
              <p:tags r:id="rId12"/>
            </p:custDataLst>
          </p:nvPr>
        </p:nvSpPr>
        <p:spPr>
          <a:xfrm>
            <a:off x="3373706" y="2534488"/>
            <a:ext cx="922338"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1997</a:t>
            </a:r>
            <a:endParaRPr lang="zh-CN" altLang="en-US" sz="2000" dirty="0">
              <a:solidFill>
                <a:srgbClr val="FFFFFF"/>
              </a:solidFill>
              <a:ea typeface="微软雅黑" panose="020B0503020204020204" pitchFamily="34" charset="-122"/>
            </a:endParaRPr>
          </a:p>
        </p:txBody>
      </p:sp>
      <p:sp>
        <p:nvSpPr>
          <p:cNvPr id="3084" name="MH_SubTitle_3"/>
          <p:cNvSpPr>
            <a:spLocks noChangeArrowheads="1"/>
          </p:cNvSpPr>
          <p:nvPr>
            <p:custDataLst>
              <p:tags r:id="rId13"/>
            </p:custDataLst>
          </p:nvPr>
        </p:nvSpPr>
        <p:spPr bwMode="auto">
          <a:xfrm>
            <a:off x="3221306"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12</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1" name="MH_Other_7"/>
          <p:cNvSpPr/>
          <p:nvPr>
            <p:custDataLst>
              <p:tags r:id="rId14"/>
            </p:custDataLst>
          </p:nvPr>
        </p:nvSpPr>
        <p:spPr>
          <a:xfrm>
            <a:off x="5580331"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42" name="MH_Other_8"/>
          <p:cNvSpPr/>
          <p:nvPr>
            <p:custDataLst>
              <p:tags r:id="rId15"/>
            </p:custDataLst>
          </p:nvPr>
        </p:nvSpPr>
        <p:spPr>
          <a:xfrm>
            <a:off x="4837381" y="2534488"/>
            <a:ext cx="922338"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1999</a:t>
            </a:r>
            <a:endParaRPr lang="zh-CN" altLang="en-US" sz="2000" dirty="0">
              <a:solidFill>
                <a:srgbClr val="FFFFFF"/>
              </a:solidFill>
              <a:ea typeface="微软雅黑" panose="020B0503020204020204" pitchFamily="34" charset="-122"/>
            </a:endParaRPr>
          </a:p>
        </p:txBody>
      </p:sp>
      <p:sp>
        <p:nvSpPr>
          <p:cNvPr id="3087" name="MH_SubTitle_4"/>
          <p:cNvSpPr>
            <a:spLocks noChangeArrowheads="1"/>
          </p:cNvSpPr>
          <p:nvPr>
            <p:custDataLst>
              <p:tags r:id="rId16"/>
            </p:custDataLst>
          </p:nvPr>
        </p:nvSpPr>
        <p:spPr bwMode="auto">
          <a:xfrm>
            <a:off x="4686569"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12</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6" name="MH_Other_9"/>
          <p:cNvSpPr/>
          <p:nvPr>
            <p:custDataLst>
              <p:tags r:id="rId17"/>
            </p:custDataLst>
          </p:nvPr>
        </p:nvSpPr>
        <p:spPr>
          <a:xfrm>
            <a:off x="6302645"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2000</a:t>
            </a:r>
            <a:endParaRPr lang="zh-CN" altLang="en-US" sz="2000" dirty="0">
              <a:solidFill>
                <a:srgbClr val="FFFFFF"/>
              </a:solidFill>
              <a:ea typeface="微软雅黑" panose="020B0503020204020204" pitchFamily="34" charset="-122"/>
            </a:endParaRPr>
          </a:p>
        </p:txBody>
      </p:sp>
      <p:sp>
        <p:nvSpPr>
          <p:cNvPr id="3089" name="MH_SubTitle_5"/>
          <p:cNvSpPr>
            <a:spLocks noChangeArrowheads="1"/>
          </p:cNvSpPr>
          <p:nvPr>
            <p:custDataLst>
              <p:tags r:id="rId18"/>
            </p:custDataLst>
          </p:nvPr>
        </p:nvSpPr>
        <p:spPr bwMode="auto">
          <a:xfrm>
            <a:off x="6150244"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8" name="MH_Text_2"/>
          <p:cNvSpPr/>
          <p:nvPr>
            <p:custDataLst>
              <p:tags r:id="rId19"/>
            </p:custDataLst>
          </p:nvPr>
        </p:nvSpPr>
        <p:spPr>
          <a:xfrm>
            <a:off x="1778270" y="3890214"/>
            <a:ext cx="1201737"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发布首个</a:t>
            </a:r>
            <a:endParaRPr lang="en-US" altLang="zh-CN" sz="1600" dirty="0" smtClean="0">
              <a:solidFill>
                <a:schemeClr val="tx1">
                  <a:lumMod val="75000"/>
                  <a:lumOff val="25000"/>
                </a:schemeClr>
              </a:solidFill>
              <a:ea typeface="微软雅黑" panose="020B0503020204020204" pitchFamily="34" charset="-122"/>
            </a:endParaRPr>
          </a:p>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HTML2.0</a:t>
            </a:r>
            <a:r>
              <a:rPr lang="zh-CN" altLang="en-US" sz="1600" dirty="0" smtClean="0">
                <a:solidFill>
                  <a:schemeClr val="tx1">
                    <a:lumMod val="75000"/>
                    <a:lumOff val="25000"/>
                  </a:schemeClr>
                </a:solidFill>
                <a:ea typeface="微软雅黑" panose="020B0503020204020204" pitchFamily="34" charset="-122"/>
              </a:rPr>
              <a:t>官方版本</a:t>
            </a:r>
            <a:endParaRPr lang="zh-CN" altLang="en-US" sz="1600" dirty="0">
              <a:solidFill>
                <a:schemeClr val="tx1">
                  <a:lumMod val="75000"/>
                  <a:lumOff val="25000"/>
                </a:schemeClr>
              </a:solidFill>
              <a:ea typeface="微软雅黑" panose="020B0503020204020204" pitchFamily="34" charset="-122"/>
            </a:endParaRPr>
          </a:p>
        </p:txBody>
      </p:sp>
      <p:sp>
        <p:nvSpPr>
          <p:cNvPr id="49" name="MH_Text_3"/>
          <p:cNvSpPr/>
          <p:nvPr>
            <p:custDataLst>
              <p:tags r:id="rId20"/>
            </p:custDataLst>
          </p:nvPr>
        </p:nvSpPr>
        <p:spPr>
          <a:xfrm>
            <a:off x="3240356"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HTML3.2</a:t>
            </a:r>
            <a:r>
              <a:rPr lang="zh-CN" altLang="en-US" sz="1600" dirty="0" smtClean="0">
                <a:solidFill>
                  <a:schemeClr val="tx1">
                    <a:lumMod val="75000"/>
                    <a:lumOff val="25000"/>
                  </a:schemeClr>
                </a:solidFill>
                <a:ea typeface="微软雅黑" panose="020B0503020204020204" pitchFamily="34" charset="-122"/>
              </a:rPr>
              <a:t>和</a:t>
            </a:r>
            <a:r>
              <a:rPr lang="en-US" altLang="zh-CN" sz="1600" dirty="0" smtClean="0">
                <a:solidFill>
                  <a:schemeClr val="tx1">
                    <a:lumMod val="75000"/>
                    <a:lumOff val="25000"/>
                  </a:schemeClr>
                </a:solidFill>
                <a:ea typeface="微软雅黑" panose="020B0503020204020204" pitchFamily="34" charset="-122"/>
              </a:rPr>
              <a:t>HTML4.0</a:t>
            </a:r>
            <a:r>
              <a:rPr lang="zh-CN" altLang="en-US" sz="1600" dirty="0" smtClean="0">
                <a:solidFill>
                  <a:schemeClr val="tx1">
                    <a:lumMod val="75000"/>
                    <a:lumOff val="25000"/>
                  </a:schemeClr>
                </a:solidFill>
                <a:ea typeface="微软雅黑" panose="020B0503020204020204" pitchFamily="34" charset="-122"/>
              </a:rPr>
              <a:t>两个版本</a:t>
            </a:r>
            <a:endParaRPr lang="zh-CN" altLang="en-US" sz="1600" dirty="0">
              <a:solidFill>
                <a:schemeClr val="tx1">
                  <a:lumMod val="75000"/>
                  <a:lumOff val="25000"/>
                </a:schemeClr>
              </a:solidFill>
              <a:ea typeface="微软雅黑" panose="020B0503020204020204" pitchFamily="34" charset="-122"/>
            </a:endParaRPr>
          </a:p>
        </p:txBody>
      </p:sp>
      <p:sp>
        <p:nvSpPr>
          <p:cNvPr id="50" name="MH_Text_4"/>
          <p:cNvSpPr/>
          <p:nvPr>
            <p:custDataLst>
              <p:tags r:id="rId21"/>
            </p:custDataLst>
          </p:nvPr>
        </p:nvSpPr>
        <p:spPr>
          <a:xfrm>
            <a:off x="4700857"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HTML4.0 </a:t>
            </a:r>
            <a:r>
              <a:rPr lang="zh-CN" altLang="en-US" sz="1600" dirty="0" smtClean="0">
                <a:solidFill>
                  <a:schemeClr val="tx1">
                    <a:lumMod val="75000"/>
                    <a:lumOff val="25000"/>
                  </a:schemeClr>
                </a:solidFill>
                <a:ea typeface="微软雅黑" panose="020B0503020204020204" pitchFamily="34" charset="-122"/>
              </a:rPr>
              <a:t>该版本被广泛使用</a:t>
            </a:r>
            <a:endParaRPr lang="zh-CN" altLang="en-US" sz="1600" dirty="0">
              <a:solidFill>
                <a:schemeClr val="tx1">
                  <a:lumMod val="75000"/>
                  <a:lumOff val="25000"/>
                </a:schemeClr>
              </a:solidFill>
              <a:ea typeface="微软雅黑" panose="020B0503020204020204" pitchFamily="34" charset="-122"/>
            </a:endParaRPr>
          </a:p>
        </p:txBody>
      </p:sp>
      <p:sp>
        <p:nvSpPr>
          <p:cNvPr id="51" name="MH_Text_5"/>
          <p:cNvSpPr/>
          <p:nvPr>
            <p:custDataLst>
              <p:tags r:id="rId22"/>
            </p:custDataLst>
          </p:nvPr>
        </p:nvSpPr>
        <p:spPr>
          <a:xfrm>
            <a:off x="6162945"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XHTML1.0</a:t>
            </a:r>
            <a:endParaRPr lang="zh-CN" altLang="en-US" sz="1600" dirty="0">
              <a:solidFill>
                <a:schemeClr val="tx1">
                  <a:lumMod val="75000"/>
                  <a:lumOff val="25000"/>
                </a:schemeClr>
              </a:solidFill>
              <a:ea typeface="微软雅黑" panose="020B0503020204020204" pitchFamily="34" charset="-122"/>
            </a:endParaRPr>
          </a:p>
        </p:txBody>
      </p:sp>
      <p:sp>
        <p:nvSpPr>
          <p:cNvPr id="27" name="MH_Other_7"/>
          <p:cNvSpPr/>
          <p:nvPr>
            <p:custDataLst>
              <p:tags r:id="rId23"/>
            </p:custDataLst>
          </p:nvPr>
        </p:nvSpPr>
        <p:spPr>
          <a:xfrm>
            <a:off x="8556653" y="271735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5" name="MH_SubTitle_5"/>
          <p:cNvSpPr>
            <a:spLocks noChangeArrowheads="1"/>
          </p:cNvSpPr>
          <p:nvPr>
            <p:custDataLst>
              <p:tags r:id="rId24"/>
            </p:custDataLst>
          </p:nvPr>
        </p:nvSpPr>
        <p:spPr bwMode="auto">
          <a:xfrm>
            <a:off x="7682869" y="182697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5</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6" name="MH_Text_5"/>
          <p:cNvSpPr/>
          <p:nvPr>
            <p:custDataLst>
              <p:tags r:id="rId25"/>
            </p:custDataLst>
          </p:nvPr>
        </p:nvSpPr>
        <p:spPr>
          <a:xfrm>
            <a:off x="7695570" y="387008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组织修订</a:t>
            </a:r>
            <a:r>
              <a:rPr lang="en-US" altLang="zh-CN" sz="1600" dirty="0" smtClean="0">
                <a:solidFill>
                  <a:schemeClr val="tx1">
                    <a:lumMod val="75000"/>
                    <a:lumOff val="25000"/>
                  </a:schemeClr>
                </a:solidFill>
                <a:ea typeface="微软雅黑" panose="020B0503020204020204" pitchFamily="34" charset="-122"/>
              </a:rPr>
              <a:t>XHTML1.0</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XTHML1.1</a:t>
            </a:r>
            <a:endParaRPr lang="zh-CN" altLang="en-US" sz="1600" dirty="0">
              <a:solidFill>
                <a:schemeClr val="tx1">
                  <a:lumMod val="75000"/>
                  <a:lumOff val="25000"/>
                </a:schemeClr>
              </a:solidFill>
              <a:ea typeface="微软雅黑" panose="020B0503020204020204" pitchFamily="34" charset="-122"/>
            </a:endParaRPr>
          </a:p>
        </p:txBody>
      </p:sp>
      <p:sp>
        <p:nvSpPr>
          <p:cNvPr id="30" name="MH_SubTitle_5"/>
          <p:cNvSpPr>
            <a:spLocks noChangeArrowheads="1"/>
          </p:cNvSpPr>
          <p:nvPr>
            <p:custDataLst>
              <p:tags r:id="rId26"/>
            </p:custDataLst>
          </p:nvPr>
        </p:nvSpPr>
        <p:spPr bwMode="auto">
          <a:xfrm>
            <a:off x="9198240" y="1824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8</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1" name="MH_Text_5"/>
          <p:cNvSpPr/>
          <p:nvPr>
            <p:custDataLst>
              <p:tags r:id="rId27"/>
            </p:custDataLst>
          </p:nvPr>
        </p:nvSpPr>
        <p:spPr>
          <a:xfrm>
            <a:off x="9210941" y="3867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XHTML2.0,</a:t>
            </a:r>
            <a:r>
              <a:rPr lang="zh-CN" altLang="en-US" sz="1600" dirty="0" smtClean="0">
                <a:solidFill>
                  <a:schemeClr val="tx1">
                    <a:lumMod val="75000"/>
                    <a:lumOff val="25000"/>
                  </a:schemeClr>
                </a:solidFill>
                <a:ea typeface="微软雅黑" panose="020B0503020204020204" pitchFamily="34" charset="-122"/>
              </a:rPr>
              <a:t>该版本因为改动太大，最后宣告失败</a:t>
            </a:r>
            <a:endParaRPr lang="zh-CN" altLang="en-US" sz="1600" dirty="0">
              <a:solidFill>
                <a:schemeClr val="tx1">
                  <a:lumMod val="75000"/>
                  <a:lumOff val="25000"/>
                </a:schemeClr>
              </a:solidFill>
              <a:ea typeface="微软雅黑" panose="020B0503020204020204" pitchFamily="34" charset="-122"/>
            </a:endParaRPr>
          </a:p>
        </p:txBody>
      </p:sp>
      <p:sp>
        <p:nvSpPr>
          <p:cNvPr id="23" name="MH_Other_9"/>
          <p:cNvSpPr/>
          <p:nvPr>
            <p:custDataLst>
              <p:tags r:id="rId28"/>
            </p:custDataLst>
          </p:nvPr>
        </p:nvSpPr>
        <p:spPr>
          <a:xfrm>
            <a:off x="7835272" y="251435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2001</a:t>
            </a:r>
            <a:endParaRPr lang="zh-CN" altLang="en-US" sz="2000" dirty="0">
              <a:solidFill>
                <a:srgbClr val="FFFFFF"/>
              </a:solidFill>
              <a:ea typeface="微软雅黑" panose="020B0503020204020204" pitchFamily="34" charset="-122"/>
            </a:endParaRPr>
          </a:p>
        </p:txBody>
      </p:sp>
      <p:sp>
        <p:nvSpPr>
          <p:cNvPr id="32" name="MH_Other_7"/>
          <p:cNvSpPr/>
          <p:nvPr>
            <p:custDataLst>
              <p:tags r:id="rId29"/>
            </p:custDataLst>
          </p:nvPr>
        </p:nvSpPr>
        <p:spPr>
          <a:xfrm>
            <a:off x="10037521" y="2714481"/>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5" name="MH_Other_9"/>
          <p:cNvSpPr/>
          <p:nvPr>
            <p:custDataLst>
              <p:tags r:id="rId30"/>
            </p:custDataLst>
          </p:nvPr>
        </p:nvSpPr>
        <p:spPr>
          <a:xfrm>
            <a:off x="10831511" y="2508612"/>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2014</a:t>
            </a:r>
            <a:endParaRPr lang="zh-CN" altLang="en-US" sz="2000" dirty="0">
              <a:solidFill>
                <a:srgbClr val="FFFFFF"/>
              </a:solidFill>
              <a:ea typeface="微软雅黑" panose="020B0503020204020204" pitchFamily="34" charset="-122"/>
            </a:endParaRPr>
          </a:p>
        </p:txBody>
      </p:sp>
      <p:sp>
        <p:nvSpPr>
          <p:cNvPr id="36" name="MH_SubTitle_5"/>
          <p:cNvSpPr>
            <a:spLocks noChangeArrowheads="1"/>
          </p:cNvSpPr>
          <p:nvPr>
            <p:custDataLst>
              <p:tags r:id="rId31"/>
            </p:custDataLst>
          </p:nvPr>
        </p:nvSpPr>
        <p:spPr bwMode="auto">
          <a:xfrm>
            <a:off x="10679108" y="1821225"/>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10</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9" name="MH_Text_5"/>
          <p:cNvSpPr/>
          <p:nvPr>
            <p:custDataLst>
              <p:tags r:id="rId32"/>
            </p:custDataLst>
          </p:nvPr>
        </p:nvSpPr>
        <p:spPr>
          <a:xfrm>
            <a:off x="10691809" y="3864338"/>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的</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smtClean="0">
                <a:solidFill>
                  <a:schemeClr val="tx1">
                    <a:lumMod val="75000"/>
                    <a:lumOff val="25000"/>
                  </a:schemeClr>
                </a:solidFill>
                <a:ea typeface="微软雅黑" panose="020B0503020204020204" pitchFamily="34" charset="-122"/>
              </a:rPr>
              <a:t>工作组正式发布</a:t>
            </a:r>
            <a:r>
              <a:rPr lang="en-US" altLang="zh-CN" sz="1600" dirty="0" smtClean="0">
                <a:solidFill>
                  <a:schemeClr val="tx1">
                    <a:lumMod val="75000"/>
                    <a:lumOff val="25000"/>
                  </a:schemeClr>
                </a:solidFill>
                <a:ea typeface="微软雅黑" panose="020B0503020204020204" pitchFamily="34" charset="-122"/>
              </a:rPr>
              <a:t>HTML5</a:t>
            </a:r>
            <a:endParaRPr lang="zh-CN" altLang="en-US" sz="1600" dirty="0">
              <a:solidFill>
                <a:schemeClr val="tx1">
                  <a:lumMod val="75000"/>
                  <a:lumOff val="25000"/>
                </a:schemeClr>
              </a:solidFill>
              <a:ea typeface="微软雅黑" panose="020B0503020204020204" pitchFamily="34" charset="-122"/>
            </a:endParaRPr>
          </a:p>
        </p:txBody>
      </p:sp>
      <p:sp>
        <p:nvSpPr>
          <p:cNvPr id="29" name="MH_Other_9"/>
          <p:cNvSpPr/>
          <p:nvPr>
            <p:custDataLst>
              <p:tags r:id="rId33"/>
            </p:custDataLst>
          </p:nvPr>
        </p:nvSpPr>
        <p:spPr>
          <a:xfrm>
            <a:off x="9350643" y="2511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2002</a:t>
            </a:r>
            <a:endParaRPr lang="zh-CN" altLang="en-US" sz="2000" dirty="0">
              <a:solidFill>
                <a:srgbClr val="FFFFFF"/>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xmlns="" val="22995842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Canvas</a:t>
            </a:r>
            <a:endParaRPr lang="en-US" dirty="0"/>
          </a:p>
        </p:txBody>
      </p:sp>
      <p:sp>
        <p:nvSpPr>
          <p:cNvPr id="3" name="内容占位符 2"/>
          <p:cNvSpPr>
            <a:spLocks noGrp="1"/>
          </p:cNvSpPr>
          <p:nvPr>
            <p:ph idx="1"/>
          </p:nvPr>
        </p:nvSpPr>
        <p:spPr/>
        <p:txBody>
          <a:bodyPr/>
          <a:lstStyle/>
          <a:p>
            <a:r>
              <a:rPr lang="zh-CN" altLang="en-US" dirty="0"/>
              <a:t>什么是 </a:t>
            </a:r>
            <a:r>
              <a:rPr lang="en-US" altLang="zh-CN" dirty="0"/>
              <a:t>Canvas</a:t>
            </a:r>
            <a:r>
              <a:rPr lang="zh-CN" altLang="en-US" dirty="0"/>
              <a:t>？</a:t>
            </a:r>
          </a:p>
          <a:p>
            <a:pPr marL="0" indent="0">
              <a:buNone/>
            </a:pPr>
            <a:r>
              <a:rPr lang="en-US" altLang="zh-CN" b="0" dirty="0"/>
              <a:t>HTML5 </a:t>
            </a:r>
            <a:r>
              <a:rPr lang="zh-CN" altLang="en-US" b="0" dirty="0"/>
              <a:t>的 </a:t>
            </a:r>
            <a:r>
              <a:rPr lang="en-US" altLang="zh-CN" b="0" dirty="0"/>
              <a:t>canvas </a:t>
            </a:r>
            <a:r>
              <a:rPr lang="zh-CN" altLang="en-US" b="0" dirty="0"/>
              <a:t>元素使用 </a:t>
            </a:r>
            <a:r>
              <a:rPr lang="en-US" altLang="zh-CN" b="0" dirty="0"/>
              <a:t>JavaScript </a:t>
            </a:r>
            <a:r>
              <a:rPr lang="zh-CN" altLang="en-US" b="0" dirty="0"/>
              <a:t>在网页上绘制图像。</a:t>
            </a:r>
          </a:p>
          <a:p>
            <a:pPr marL="0" indent="0">
              <a:buNone/>
            </a:pPr>
            <a:r>
              <a:rPr lang="zh-CN" altLang="en-US" b="0" dirty="0"/>
              <a:t>画布是一个矩形区域，您可以控制其每一像素。</a:t>
            </a:r>
          </a:p>
          <a:p>
            <a:pPr marL="0" indent="0">
              <a:buNone/>
            </a:pPr>
            <a:r>
              <a:rPr lang="en-US" altLang="zh-CN" b="0" dirty="0"/>
              <a:t>canvas </a:t>
            </a:r>
            <a:r>
              <a:rPr lang="zh-CN" altLang="en-US" b="0" dirty="0"/>
              <a:t>拥有多种绘制路径、矩形、圆形、字符以及添加图像的方法。</a:t>
            </a:r>
          </a:p>
          <a:p>
            <a:pPr marL="0" indent="0">
              <a:buNone/>
            </a:pPr>
            <a:endParaRPr lang="en-US" dirty="0"/>
          </a:p>
        </p:txBody>
      </p:sp>
    </p:spTree>
    <p:extLst>
      <p:ext uri="{BB962C8B-B14F-4D97-AF65-F5344CB8AC3E}">
        <p14:creationId xmlns:p14="http://schemas.microsoft.com/office/powerpoint/2010/main" xmlns="" val="32843633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 </a:t>
            </a:r>
            <a:r>
              <a:rPr lang="en-US" dirty="0"/>
              <a:t>Canvas </a:t>
            </a:r>
            <a:r>
              <a:rPr lang="zh-CN" altLang="en-US" dirty="0"/>
              <a:t>元素</a:t>
            </a:r>
          </a:p>
        </p:txBody>
      </p:sp>
      <p:pic>
        <p:nvPicPr>
          <p:cNvPr id="8" name="内容占位符 7"/>
          <p:cNvPicPr>
            <a:picLocks noGrp="1" noChangeAspect="1"/>
          </p:cNvPicPr>
          <p:nvPr>
            <p:ph idx="1"/>
          </p:nvPr>
        </p:nvPicPr>
        <p:blipFill>
          <a:blip r:embed="rId2"/>
          <a:stretch>
            <a:fillRect/>
          </a:stretch>
        </p:blipFill>
        <p:spPr>
          <a:xfrm>
            <a:off x="660399" y="1139031"/>
            <a:ext cx="10134601" cy="1085850"/>
          </a:xfrm>
          <a:prstGeom prst="rect">
            <a:avLst/>
          </a:prstGeom>
        </p:spPr>
      </p:pic>
      <p:pic>
        <p:nvPicPr>
          <p:cNvPr id="9" name="图片 8"/>
          <p:cNvPicPr>
            <a:picLocks noChangeAspect="1"/>
          </p:cNvPicPr>
          <p:nvPr/>
        </p:nvPicPr>
        <p:blipFill>
          <a:blip r:embed="rId3"/>
          <a:stretch>
            <a:fillRect/>
          </a:stretch>
        </p:blipFill>
        <p:spPr>
          <a:xfrm>
            <a:off x="660399" y="2479814"/>
            <a:ext cx="9064785" cy="2384286"/>
          </a:xfrm>
          <a:prstGeom prst="rect">
            <a:avLst/>
          </a:prstGeom>
        </p:spPr>
      </p:pic>
    </p:spTree>
    <p:extLst>
      <p:ext uri="{BB962C8B-B14F-4D97-AF65-F5344CB8AC3E}">
        <p14:creationId xmlns:p14="http://schemas.microsoft.com/office/powerpoint/2010/main" xmlns="" val="14709595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理解坐标</a:t>
            </a:r>
            <a:endParaRPr lang="en-US" dirty="0"/>
          </a:p>
        </p:txBody>
      </p:sp>
      <p:pic>
        <p:nvPicPr>
          <p:cNvPr id="4" name="内容占位符 3"/>
          <p:cNvPicPr>
            <a:picLocks noGrp="1" noChangeAspect="1"/>
          </p:cNvPicPr>
          <p:nvPr>
            <p:ph idx="1"/>
          </p:nvPr>
        </p:nvPicPr>
        <p:blipFill>
          <a:blip r:embed="rId2"/>
          <a:stretch>
            <a:fillRect/>
          </a:stretch>
        </p:blipFill>
        <p:spPr>
          <a:xfrm>
            <a:off x="788987" y="1964530"/>
            <a:ext cx="5669157" cy="3140869"/>
          </a:xfrm>
          <a:prstGeom prst="rect">
            <a:avLst/>
          </a:prstGeom>
        </p:spPr>
      </p:pic>
      <p:sp>
        <p:nvSpPr>
          <p:cNvPr id="5" name="矩形 4"/>
          <p:cNvSpPr/>
          <p:nvPr/>
        </p:nvSpPr>
        <p:spPr>
          <a:xfrm>
            <a:off x="788987" y="1377434"/>
            <a:ext cx="3982950" cy="369332"/>
          </a:xfrm>
          <a:prstGeom prst="rect">
            <a:avLst/>
          </a:prstGeom>
        </p:spPr>
        <p:txBody>
          <a:bodyPr wrap="none">
            <a:spAutoFit/>
          </a:bodyPr>
          <a:lstStyle/>
          <a:p>
            <a:r>
              <a:rPr lang="en-US" dirty="0">
                <a:hlinkClick r:id="rId3"/>
              </a:rPr>
              <a:t>https://jsfiddle.net/chunchill/es2c1vw2/</a:t>
            </a:r>
            <a:endParaRPr lang="en-US" dirty="0"/>
          </a:p>
        </p:txBody>
      </p:sp>
    </p:spTree>
    <p:extLst>
      <p:ext uri="{BB962C8B-B14F-4D97-AF65-F5344CB8AC3E}">
        <p14:creationId xmlns:p14="http://schemas.microsoft.com/office/powerpoint/2010/main" xmlns="" val="20240762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a:t>HTML5 </a:t>
            </a:r>
            <a:r>
              <a:rPr lang="zh-CN" altLang="en-US" b="0" dirty="0"/>
              <a:t>内联 </a:t>
            </a:r>
            <a:r>
              <a:rPr lang="en-US" b="0" dirty="0" smtClean="0"/>
              <a:t>SVG</a:t>
            </a:r>
            <a:endParaRPr lang="en-US" dirty="0"/>
          </a:p>
        </p:txBody>
      </p:sp>
      <p:sp>
        <p:nvSpPr>
          <p:cNvPr id="3" name="内容占位符 2"/>
          <p:cNvSpPr>
            <a:spLocks noGrp="1"/>
          </p:cNvSpPr>
          <p:nvPr>
            <p:ph idx="1"/>
          </p:nvPr>
        </p:nvSpPr>
        <p:spPr/>
        <p:txBody>
          <a:bodyPr/>
          <a:lstStyle/>
          <a:p>
            <a:pPr marL="0" indent="0">
              <a:buNone/>
            </a:pPr>
            <a:r>
              <a:rPr lang="zh-CN" altLang="en-US" dirty="0"/>
              <a:t>什么是</a:t>
            </a:r>
            <a:r>
              <a:rPr lang="en-US" altLang="en-US" dirty="0"/>
              <a:t>SVG？</a:t>
            </a:r>
          </a:p>
          <a:p>
            <a:r>
              <a:rPr lang="en-US" altLang="zh-CN" b="0" dirty="0"/>
              <a:t>SVG </a:t>
            </a:r>
            <a:r>
              <a:rPr lang="zh-CN" altLang="en-US" b="0" dirty="0"/>
              <a:t>指可伸缩矢量图形 </a:t>
            </a:r>
            <a:r>
              <a:rPr lang="en-US" altLang="zh-CN" b="0" dirty="0"/>
              <a:t>(Scalable Vector Graphics)</a:t>
            </a:r>
          </a:p>
          <a:p>
            <a:r>
              <a:rPr lang="en-US" altLang="zh-CN" b="0" dirty="0"/>
              <a:t>SVG </a:t>
            </a:r>
            <a:r>
              <a:rPr lang="zh-CN" altLang="en-US" b="0" dirty="0"/>
              <a:t>用于定义用于网络的基于矢量的图形</a:t>
            </a:r>
          </a:p>
          <a:p>
            <a:r>
              <a:rPr lang="en-US" altLang="zh-CN" b="0" dirty="0"/>
              <a:t>SVG </a:t>
            </a:r>
            <a:r>
              <a:rPr lang="zh-CN" altLang="en-US" b="0" dirty="0"/>
              <a:t>使用 </a:t>
            </a:r>
            <a:r>
              <a:rPr lang="en-US" altLang="zh-CN" b="0" dirty="0"/>
              <a:t>XML </a:t>
            </a:r>
            <a:r>
              <a:rPr lang="zh-CN" altLang="en-US" b="0" dirty="0"/>
              <a:t>格式定义图形</a:t>
            </a:r>
          </a:p>
          <a:p>
            <a:r>
              <a:rPr lang="en-US" altLang="zh-CN" b="0" dirty="0"/>
              <a:t>SVG </a:t>
            </a:r>
            <a:r>
              <a:rPr lang="zh-CN" altLang="en-US" b="0" dirty="0"/>
              <a:t>图像在放大或改变尺寸的情况下其图形质量不会有损失</a:t>
            </a:r>
          </a:p>
          <a:p>
            <a:r>
              <a:rPr lang="en-US" altLang="zh-CN" b="0" dirty="0"/>
              <a:t>SVG </a:t>
            </a:r>
            <a:r>
              <a:rPr lang="zh-CN" altLang="en-US" b="0" dirty="0"/>
              <a:t>是万维网联盟的标准</a:t>
            </a:r>
          </a:p>
          <a:p>
            <a:pPr marL="0" indent="0">
              <a:buNone/>
            </a:pPr>
            <a:endParaRPr lang="en-US" dirty="0"/>
          </a:p>
        </p:txBody>
      </p:sp>
    </p:spTree>
    <p:extLst>
      <p:ext uri="{BB962C8B-B14F-4D97-AF65-F5344CB8AC3E}">
        <p14:creationId xmlns:p14="http://schemas.microsoft.com/office/powerpoint/2010/main" xmlns="" val="35893420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12</a:t>
            </a:r>
            <a:endParaRPr lang="en-US" dirty="0"/>
          </a:p>
        </p:txBody>
      </p:sp>
      <p:sp>
        <p:nvSpPr>
          <p:cNvPr id="3" name="内容占位符 2"/>
          <p:cNvSpPr>
            <a:spLocks noGrp="1"/>
          </p:cNvSpPr>
          <p:nvPr>
            <p:ph idx="1"/>
          </p:nvPr>
        </p:nvSpPr>
        <p:spPr/>
        <p:txBody>
          <a:bodyPr/>
          <a:lstStyle/>
          <a:p>
            <a:r>
              <a:rPr lang="zh-CN" altLang="en-US" dirty="0" smtClean="0"/>
              <a:t>把 </a:t>
            </a:r>
            <a:r>
              <a:rPr lang="en-US" altLang="en-US" dirty="0" smtClean="0"/>
              <a:t>SVG </a:t>
            </a:r>
            <a:r>
              <a:rPr lang="zh-CN" altLang="en-US" dirty="0" smtClean="0"/>
              <a:t>直接嵌入 </a:t>
            </a:r>
            <a:r>
              <a:rPr lang="en-US" altLang="en-US" dirty="0" smtClean="0"/>
              <a:t>HTML </a:t>
            </a:r>
            <a:r>
              <a:rPr lang="zh-CN" altLang="en-US" dirty="0" smtClean="0"/>
              <a:t>页面</a:t>
            </a:r>
          </a:p>
          <a:p>
            <a:pPr marL="0" indent="0">
              <a:buNone/>
            </a:pPr>
            <a:r>
              <a:rPr lang="en-US" dirty="0" smtClean="0">
                <a:hlinkClick r:id="rId2"/>
              </a:rPr>
              <a:t>https</a:t>
            </a:r>
            <a:r>
              <a:rPr lang="en-US" dirty="0">
                <a:hlinkClick r:id="rId2"/>
              </a:rPr>
              <a:t>://jsfiddle.net/chunchill/078hwu0n</a:t>
            </a:r>
            <a:r>
              <a:rPr lang="en-US" dirty="0" smtClean="0">
                <a:hlinkClick r:id="rId2"/>
              </a:rPr>
              <a:t>/</a:t>
            </a:r>
            <a:endParaRPr lang="en-US" dirty="0" smtClean="0"/>
          </a:p>
          <a:p>
            <a:pPr marL="0" indent="0">
              <a:buNone/>
            </a:pPr>
            <a:endParaRPr lang="en-US" dirty="0"/>
          </a:p>
        </p:txBody>
      </p:sp>
      <p:pic>
        <p:nvPicPr>
          <p:cNvPr id="4" name="图片 3"/>
          <p:cNvPicPr>
            <a:picLocks noChangeAspect="1"/>
          </p:cNvPicPr>
          <p:nvPr/>
        </p:nvPicPr>
        <p:blipFill>
          <a:blip r:embed="rId3"/>
          <a:stretch>
            <a:fillRect/>
          </a:stretch>
        </p:blipFill>
        <p:spPr>
          <a:xfrm>
            <a:off x="660399" y="2295525"/>
            <a:ext cx="8372475" cy="3181350"/>
          </a:xfrm>
          <a:prstGeom prst="rect">
            <a:avLst/>
          </a:prstGeom>
        </p:spPr>
      </p:pic>
    </p:spTree>
    <p:extLst>
      <p:ext uri="{BB962C8B-B14F-4D97-AF65-F5344CB8AC3E}">
        <p14:creationId xmlns:p14="http://schemas.microsoft.com/office/powerpoint/2010/main" xmlns="" val="31790797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SVG</a:t>
            </a:r>
            <a:r>
              <a:rPr lang="zh-CN" altLang="en-US" dirty="0" smtClean="0"/>
              <a:t>和</a:t>
            </a:r>
            <a:r>
              <a:rPr lang="en-US" altLang="zh-CN" dirty="0" smtClean="0"/>
              <a:t>Canvas</a:t>
            </a:r>
            <a:r>
              <a:rPr lang="zh-CN" altLang="en-US" dirty="0" smtClean="0"/>
              <a:t>比较</a:t>
            </a:r>
            <a:endParaRPr 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Canvas</a:t>
            </a:r>
            <a:endParaRPr lang="zh-CN" altLang="en-US" b="0" dirty="0"/>
          </a:p>
          <a:p>
            <a:r>
              <a:rPr lang="zh-CN" altLang="en-US" b="0" dirty="0"/>
              <a:t>不支持事件处理器</a:t>
            </a:r>
          </a:p>
          <a:p>
            <a:r>
              <a:rPr lang="zh-CN" altLang="en-US" b="0" dirty="0"/>
              <a:t>弱的文本渲染能力</a:t>
            </a:r>
          </a:p>
          <a:p>
            <a:r>
              <a:rPr lang="zh-CN" altLang="en-US" b="0" dirty="0"/>
              <a:t>能够以 </a:t>
            </a:r>
            <a:r>
              <a:rPr lang="en-US" altLang="zh-CN" b="0" dirty="0"/>
              <a:t>.</a:t>
            </a:r>
            <a:r>
              <a:rPr lang="en-US" altLang="zh-CN" b="0" dirty="0" err="1"/>
              <a:t>png</a:t>
            </a:r>
            <a:r>
              <a:rPr lang="en-US" altLang="zh-CN" b="0" dirty="0"/>
              <a:t> </a:t>
            </a:r>
            <a:r>
              <a:rPr lang="zh-CN" altLang="en-US" b="0" dirty="0"/>
              <a:t>或 </a:t>
            </a:r>
            <a:r>
              <a:rPr lang="en-US" altLang="zh-CN" b="0" dirty="0"/>
              <a:t>.jpg </a:t>
            </a:r>
            <a:r>
              <a:rPr lang="zh-CN" altLang="en-US" b="0" dirty="0"/>
              <a:t>格式保存结果图像</a:t>
            </a:r>
          </a:p>
          <a:p>
            <a:r>
              <a:rPr lang="zh-CN" altLang="en-US" b="0" dirty="0"/>
              <a:t>最适合图像密集型的游戏，其中的许多对象会被频繁重绘</a:t>
            </a:r>
          </a:p>
          <a:p>
            <a:pPr marL="0" indent="0">
              <a:buNone/>
            </a:pPr>
            <a:r>
              <a:rPr lang="en-US" altLang="zh-CN" dirty="0" smtClean="0"/>
              <a:t>SVG</a:t>
            </a:r>
            <a:endParaRPr lang="zh-CN" altLang="en-US" b="0" dirty="0"/>
          </a:p>
          <a:p>
            <a:r>
              <a:rPr lang="zh-CN" altLang="en-US" b="0" dirty="0"/>
              <a:t>支持事件处理器</a:t>
            </a:r>
          </a:p>
          <a:p>
            <a:r>
              <a:rPr lang="zh-CN" altLang="en-US" b="0" dirty="0"/>
              <a:t>最适合带有大型渲染区域的应用程序（比如谷歌地图）</a:t>
            </a:r>
          </a:p>
          <a:p>
            <a:r>
              <a:rPr lang="zh-CN" altLang="en-US" b="0" dirty="0"/>
              <a:t>复杂度高会减慢渲染速度（任何过度使用 </a:t>
            </a:r>
            <a:r>
              <a:rPr lang="en-US" altLang="zh-CN" b="0" dirty="0"/>
              <a:t>DOM </a:t>
            </a:r>
            <a:r>
              <a:rPr lang="zh-CN" altLang="en-US" b="0" dirty="0"/>
              <a:t>的应用都不快）</a:t>
            </a:r>
          </a:p>
          <a:p>
            <a:r>
              <a:rPr lang="zh-CN" altLang="en-US" b="0" dirty="0"/>
              <a:t>不适合游戏应用</a:t>
            </a:r>
          </a:p>
          <a:p>
            <a:endParaRPr lang="en-US" dirty="0"/>
          </a:p>
        </p:txBody>
      </p:sp>
    </p:spTree>
    <p:extLst>
      <p:ext uri="{BB962C8B-B14F-4D97-AF65-F5344CB8AC3E}">
        <p14:creationId xmlns:p14="http://schemas.microsoft.com/office/powerpoint/2010/main" xmlns="" val="23714861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之连通性之</a:t>
            </a:r>
            <a:r>
              <a:rPr lang="en-US" altLang="zh-CN" sz="2000">
                <a:solidFill>
                  <a:schemeClr val="tx1"/>
                </a:solidFill>
                <a:latin typeface="+mn-ea"/>
              </a:rPr>
              <a:t>Web Sockets</a:t>
            </a:r>
            <a:r>
              <a:rPr lang="zh-CN" altLang="en-US" sz="2000">
                <a:solidFill>
                  <a:schemeClr val="tx1"/>
                </a:solidFill>
                <a:latin typeface="+mn-ea"/>
              </a:rPr>
              <a:t>和 </a:t>
            </a:r>
            <a:r>
              <a:rPr lang="en-US" altLang="zh-CN" sz="2000">
                <a:solidFill>
                  <a:schemeClr val="tx1"/>
                </a:solidFill>
                <a:latin typeface="+mn-ea"/>
              </a:rPr>
              <a:t>WebRTC</a:t>
            </a:r>
            <a:endParaRPr lang="zh-CN" altLang="en-US" sz="2000" dirty="0">
              <a:solidFill>
                <a:schemeClr val="tx1"/>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a:solidFill>
                  <a:srgbClr val="B2B2B2"/>
                </a:solidFill>
                <a:latin typeface="+mn-ea"/>
              </a:rPr>
              <a:t>HTML5</a:t>
            </a:r>
            <a:r>
              <a:rPr lang="zh-CN" altLang="en-US" sz="1400" dirty="0" smtClean="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5609860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0" dirty="0"/>
              <a:t>HTML 5 Web Workers</a:t>
            </a:r>
          </a:p>
        </p:txBody>
      </p:sp>
      <p:sp>
        <p:nvSpPr>
          <p:cNvPr id="3" name="内容占位符 2"/>
          <p:cNvSpPr>
            <a:spLocks noGrp="1"/>
          </p:cNvSpPr>
          <p:nvPr>
            <p:ph idx="1"/>
          </p:nvPr>
        </p:nvSpPr>
        <p:spPr/>
        <p:txBody>
          <a:bodyPr>
            <a:normAutofit/>
          </a:bodyPr>
          <a:lstStyle/>
          <a:p>
            <a:pPr marL="0" indent="0">
              <a:buNone/>
            </a:pPr>
            <a:r>
              <a:rPr lang="en-US" altLang="en-US" dirty="0"/>
              <a:t>web worker </a:t>
            </a:r>
            <a:r>
              <a:rPr lang="zh-CN" altLang="en-US" dirty="0"/>
              <a:t>是运行在后台的 </a:t>
            </a:r>
            <a:r>
              <a:rPr lang="en-US" altLang="en-US" dirty="0"/>
              <a:t>JavaScript，</a:t>
            </a:r>
            <a:r>
              <a:rPr lang="zh-CN" altLang="en-US" dirty="0"/>
              <a:t>不会影响页面的性能</a:t>
            </a:r>
            <a:r>
              <a:rPr lang="zh-CN" altLang="en-US" dirty="0" smtClean="0"/>
              <a:t>。</a:t>
            </a:r>
            <a:endParaRPr lang="en-US" altLang="zh-CN" dirty="0" smtClean="0"/>
          </a:p>
          <a:p>
            <a:pPr marL="0" indent="0">
              <a:buNone/>
            </a:pPr>
            <a:r>
              <a:rPr lang="zh-CN" altLang="en-US" dirty="0"/>
              <a:t>什么是 </a:t>
            </a:r>
            <a:r>
              <a:rPr lang="en-US" altLang="zh-CN" dirty="0"/>
              <a:t>Web Worker</a:t>
            </a:r>
            <a:r>
              <a:rPr lang="zh-CN" altLang="en-US" dirty="0"/>
              <a:t>？</a:t>
            </a:r>
          </a:p>
          <a:p>
            <a:r>
              <a:rPr lang="zh-CN" altLang="en-US" b="0" dirty="0"/>
              <a:t>当在 </a:t>
            </a:r>
            <a:r>
              <a:rPr lang="en-US" altLang="zh-CN" b="0" dirty="0"/>
              <a:t>HTML </a:t>
            </a:r>
            <a:r>
              <a:rPr lang="zh-CN" altLang="en-US" b="0" dirty="0"/>
              <a:t>页面中执行脚本时，页面的状态是不可响应的，直到脚本已完成。</a:t>
            </a:r>
          </a:p>
          <a:p>
            <a:r>
              <a:rPr lang="en-US" altLang="zh-CN" b="0" dirty="0"/>
              <a:t>web worker </a:t>
            </a:r>
            <a:r>
              <a:rPr lang="zh-CN" altLang="en-US" b="0" dirty="0"/>
              <a:t>是运行在后台的 </a:t>
            </a:r>
            <a:r>
              <a:rPr lang="en-US" altLang="zh-CN" b="0" dirty="0"/>
              <a:t>JavaScript</a:t>
            </a:r>
            <a:r>
              <a:rPr lang="zh-CN" altLang="en-US" b="0" dirty="0"/>
              <a:t>，独立于其他脚本，不会影响页面的性能。您可以继续做任何愿意做的事情：点击、选取内容等等，而此时 </a:t>
            </a:r>
            <a:r>
              <a:rPr lang="en-US" altLang="zh-CN" b="0" dirty="0"/>
              <a:t>web worker </a:t>
            </a:r>
            <a:r>
              <a:rPr lang="zh-CN" altLang="en-US" b="0" dirty="0"/>
              <a:t>在后台运行</a:t>
            </a:r>
            <a:r>
              <a:rPr lang="zh-CN" altLang="en-US" b="0" dirty="0" smtClean="0"/>
              <a:t>。</a:t>
            </a:r>
            <a:endParaRPr lang="en-US" altLang="zh-CN" b="0" dirty="0" smtClean="0"/>
          </a:p>
          <a:p>
            <a:r>
              <a:rPr lang="en-US" altLang="zh-CN" b="0" dirty="0" smtClean="0"/>
              <a:t>Demo</a:t>
            </a:r>
            <a:endParaRPr lang="zh-CN" altLang="en-US" b="0" dirty="0"/>
          </a:p>
          <a:p>
            <a:pPr marL="0" indent="0">
              <a:buNone/>
            </a:pPr>
            <a:endParaRPr lang="en-US" dirty="0"/>
          </a:p>
        </p:txBody>
      </p:sp>
    </p:spTree>
    <p:extLst>
      <p:ext uri="{BB962C8B-B14F-4D97-AF65-F5344CB8AC3E}">
        <p14:creationId xmlns:p14="http://schemas.microsoft.com/office/powerpoint/2010/main" xmlns="" val="37810345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HTML 5 </a:t>
            </a:r>
            <a:r>
              <a:rPr lang="zh-CN" altLang="en-US" b="0" dirty="0"/>
              <a:t>服务器发送</a:t>
            </a:r>
            <a:r>
              <a:rPr lang="zh-CN" altLang="en-US" b="0" dirty="0" smtClean="0"/>
              <a:t>事件</a:t>
            </a:r>
            <a:endParaRPr lang="en-US" dirty="0"/>
          </a:p>
        </p:txBody>
      </p:sp>
      <p:sp>
        <p:nvSpPr>
          <p:cNvPr id="3" name="内容占位符 2"/>
          <p:cNvSpPr>
            <a:spLocks noGrp="1"/>
          </p:cNvSpPr>
          <p:nvPr>
            <p:ph idx="1"/>
          </p:nvPr>
        </p:nvSpPr>
        <p:spPr/>
        <p:txBody>
          <a:bodyPr/>
          <a:lstStyle/>
          <a:p>
            <a:pPr marL="0" indent="0">
              <a:buNone/>
            </a:pPr>
            <a:r>
              <a:rPr lang="en-US" altLang="en-US" dirty="0"/>
              <a:t>HTML5 </a:t>
            </a:r>
            <a:r>
              <a:rPr lang="zh-CN" altLang="en-US" dirty="0"/>
              <a:t>服务器发送事件（</a:t>
            </a:r>
            <a:r>
              <a:rPr lang="en-US" altLang="en-US" dirty="0"/>
              <a:t>server-sent event）</a:t>
            </a:r>
            <a:r>
              <a:rPr lang="zh-CN" altLang="en-US" dirty="0"/>
              <a:t>允许网页获得来自服务器的更新</a:t>
            </a:r>
            <a:r>
              <a:rPr lang="zh-CN" altLang="en-US" dirty="0" smtClean="0"/>
              <a:t>。</a:t>
            </a:r>
            <a:endParaRPr lang="en-US" altLang="zh-CN" dirty="0" smtClean="0"/>
          </a:p>
          <a:p>
            <a:r>
              <a:rPr lang="en-US" altLang="zh-CN" dirty="0"/>
              <a:t>Server-Sent </a:t>
            </a:r>
            <a:r>
              <a:rPr lang="zh-CN" altLang="en-US" dirty="0"/>
              <a:t>事件 </a:t>
            </a:r>
            <a:r>
              <a:rPr lang="en-US" altLang="zh-CN" dirty="0"/>
              <a:t>- </a:t>
            </a:r>
            <a:r>
              <a:rPr lang="zh-CN" altLang="en-US" dirty="0"/>
              <a:t>单向消息传递</a:t>
            </a:r>
          </a:p>
          <a:p>
            <a:r>
              <a:rPr lang="en-US" altLang="zh-CN" b="0" dirty="0"/>
              <a:t>Server-Sent </a:t>
            </a:r>
            <a:r>
              <a:rPr lang="zh-CN" altLang="en-US" b="0" dirty="0"/>
              <a:t>事件指的是网页自动获取来自服务器的更新。</a:t>
            </a:r>
          </a:p>
          <a:p>
            <a:r>
              <a:rPr altLang="en-US" b="0" dirty="0" smtClean="0"/>
              <a:t>旧技术如定时刷新、利用插件</a:t>
            </a:r>
            <a:endParaRPr lang="zh-CN" altLang="en-US" b="0" dirty="0"/>
          </a:p>
          <a:p>
            <a:r>
              <a:rPr lang="zh-CN" altLang="en-US" b="0" dirty="0"/>
              <a:t>例子：</a:t>
            </a:r>
            <a:r>
              <a:rPr lang="en-US" altLang="zh-CN" b="0" dirty="0"/>
              <a:t>Facebook/Twitter </a:t>
            </a:r>
            <a:r>
              <a:rPr lang="zh-CN" altLang="en-US" b="0" dirty="0"/>
              <a:t>更新、估价更新、新的博文、赛事结果等。</a:t>
            </a:r>
          </a:p>
          <a:p>
            <a:pPr marL="0" indent="0">
              <a:buNone/>
            </a:pPr>
            <a:endParaRPr lang="en-US" dirty="0"/>
          </a:p>
        </p:txBody>
      </p:sp>
    </p:spTree>
    <p:extLst>
      <p:ext uri="{BB962C8B-B14F-4D97-AF65-F5344CB8AC3E}">
        <p14:creationId xmlns:p14="http://schemas.microsoft.com/office/powerpoint/2010/main" xmlns="" val="5836077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14</a:t>
            </a:r>
            <a:endParaRPr lang="en-US" dirty="0"/>
          </a:p>
        </p:txBody>
      </p:sp>
      <p:sp>
        <p:nvSpPr>
          <p:cNvPr id="3" name="内容占位符 2"/>
          <p:cNvSpPr>
            <a:spLocks noGrp="1"/>
          </p:cNvSpPr>
          <p:nvPr>
            <p:ph idx="1"/>
          </p:nvPr>
        </p:nvSpPr>
        <p:spPr/>
        <p:txBody>
          <a:bodyPr/>
          <a:lstStyle/>
          <a:p>
            <a:r>
              <a:rPr lang="en-US" dirty="0">
                <a:hlinkClick r:id="rId2"/>
              </a:rPr>
              <a:t>http://</a:t>
            </a:r>
            <a:r>
              <a:rPr lang="en-US" dirty="0" smtClean="0">
                <a:hlinkClick r:id="rId2"/>
              </a:rPr>
              <a:t>www.w3school.com.cn/tiy/t.asp?f=html5_sse</a:t>
            </a:r>
            <a:endParaRPr lang="en-US" dirty="0" smtClean="0"/>
          </a:p>
          <a:p>
            <a:endParaRPr lang="en-US" dirty="0"/>
          </a:p>
        </p:txBody>
      </p:sp>
      <p:pic>
        <p:nvPicPr>
          <p:cNvPr id="4" name="图片 3"/>
          <p:cNvPicPr>
            <a:picLocks noChangeAspect="1"/>
          </p:cNvPicPr>
          <p:nvPr/>
        </p:nvPicPr>
        <p:blipFill>
          <a:blip r:embed="rId3"/>
          <a:stretch>
            <a:fillRect/>
          </a:stretch>
        </p:blipFill>
        <p:spPr>
          <a:xfrm>
            <a:off x="898524" y="1879599"/>
            <a:ext cx="5819775" cy="3412643"/>
          </a:xfrm>
          <a:prstGeom prst="rect">
            <a:avLst/>
          </a:prstGeom>
        </p:spPr>
      </p:pic>
    </p:spTree>
    <p:extLst>
      <p:ext uri="{BB962C8B-B14F-4D97-AF65-F5344CB8AC3E}">
        <p14:creationId xmlns:p14="http://schemas.microsoft.com/office/powerpoint/2010/main" xmlns="" val="1451475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zh-CN" altLang="en-US" dirty="0" smtClean="0"/>
              <a:t>相关组织</a:t>
            </a:r>
          </a:p>
        </p:txBody>
      </p:sp>
      <p:sp>
        <p:nvSpPr>
          <p:cNvPr id="2" name="Content Placeholder 1"/>
          <p:cNvSpPr>
            <a:spLocks noGrp="1"/>
          </p:cNvSpPr>
          <p:nvPr>
            <p:ph idx="1"/>
          </p:nvPr>
        </p:nvSpPr>
        <p:spPr/>
        <p:txBody>
          <a:bodyPr>
            <a:normAutofit/>
          </a:bodyPr>
          <a:lstStyle/>
          <a:p>
            <a:r>
              <a:rPr lang="en-NZ" altLang="zh-CN" dirty="0"/>
              <a:t>IETF</a:t>
            </a:r>
            <a:endParaRPr lang="en-US" altLang="zh-CN" dirty="0" smtClean="0"/>
          </a:p>
          <a:p>
            <a:pPr marL="685800" lvl="2" indent="0">
              <a:buNone/>
            </a:pPr>
            <a:endParaRPr lang="en-US" altLang="zh-CN" dirty="0" smtClean="0"/>
          </a:p>
          <a:p>
            <a:pPr marL="685800" lvl="2" indent="0">
              <a:buNone/>
            </a:pPr>
            <a:r>
              <a:rPr lang="zh-CN" altLang="en-US" dirty="0"/>
              <a:t>互联网工程任务</a:t>
            </a:r>
            <a:r>
              <a:rPr lang="zh-CN" altLang="en-US" dirty="0" smtClean="0"/>
              <a:t>组（</a:t>
            </a:r>
            <a:r>
              <a:rPr lang="en-NZ" altLang="zh-CN" dirty="0"/>
              <a:t>Internet Engineering Task Force</a:t>
            </a:r>
            <a:r>
              <a:rPr lang="zh-CN" altLang="en-US" dirty="0" smtClean="0"/>
              <a:t>）</a:t>
            </a:r>
            <a:endParaRPr lang="en-US" altLang="zh-CN" dirty="0"/>
          </a:p>
          <a:p>
            <a:endParaRPr lang="en-US" altLang="zh-CN" dirty="0" smtClean="0"/>
          </a:p>
          <a:p>
            <a:pPr lvl="1"/>
            <a:endParaRPr lang="en-US" altLang="zh-CN" dirty="0"/>
          </a:p>
          <a:p>
            <a:r>
              <a:rPr lang="en-US" altLang="zh-CN" dirty="0" smtClean="0"/>
              <a:t>W3C</a:t>
            </a:r>
          </a:p>
          <a:p>
            <a:pPr marL="685800" lvl="2" indent="0">
              <a:buNone/>
            </a:pPr>
            <a:endParaRPr lang="en-US" altLang="zh-CN" dirty="0"/>
          </a:p>
          <a:p>
            <a:pPr marL="685800" lvl="2" indent="0">
              <a:buNone/>
            </a:pPr>
            <a:r>
              <a:rPr lang="zh-CN" altLang="en-US" dirty="0" smtClean="0"/>
              <a:t>万维网联盟</a:t>
            </a:r>
            <a:r>
              <a:rPr lang="zh-CN" altLang="en-US" dirty="0" smtClean="0"/>
              <a:t>（</a:t>
            </a:r>
            <a:r>
              <a:rPr lang="en-NZ" altLang="zh-CN" dirty="0"/>
              <a:t>World Wide Web Consortium</a:t>
            </a:r>
            <a:r>
              <a:rPr lang="zh-CN" altLang="en-US" dirty="0" smtClean="0"/>
              <a:t>）</a:t>
            </a:r>
            <a:endParaRPr lang="en-US" altLang="zh-CN"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xmlns="" val="33032600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err="1" smtClean="0"/>
              <a:t>WebRTC</a:t>
            </a:r>
            <a:endParaRPr lang="en-US" dirty="0"/>
          </a:p>
        </p:txBody>
      </p:sp>
      <p:sp>
        <p:nvSpPr>
          <p:cNvPr id="3" name="内容占位符 2"/>
          <p:cNvSpPr>
            <a:spLocks noGrp="1"/>
          </p:cNvSpPr>
          <p:nvPr>
            <p:ph idx="1"/>
          </p:nvPr>
        </p:nvSpPr>
        <p:spPr/>
        <p:txBody>
          <a:bodyPr/>
          <a:lstStyle/>
          <a:p>
            <a:pPr marL="0" indent="0">
              <a:buNone/>
            </a:pPr>
            <a:endParaRPr lang="en-US" dirty="0" smtClean="0">
              <a:hlinkClick r:id="rId2"/>
            </a:endParaRPr>
          </a:p>
          <a:p>
            <a:r>
              <a:rPr lang="en-US" dirty="0" smtClean="0">
                <a:hlinkClick r:id="rId2"/>
              </a:rPr>
              <a:t>https</a:t>
            </a:r>
            <a:r>
              <a:rPr lang="en-US" dirty="0">
                <a:hlinkClick r:id="rId2"/>
              </a:rPr>
              <a:t>://www.webrtc-experiment.com</a:t>
            </a:r>
            <a:r>
              <a:rPr lang="en-US" dirty="0" smtClean="0">
                <a:hlinkClick r:id="rId2"/>
              </a:rPr>
              <a:t>/</a:t>
            </a:r>
            <a:endParaRPr lang="en-US" dirty="0" smtClean="0"/>
          </a:p>
          <a:p>
            <a:r>
              <a:rPr lang="en-US" dirty="0">
                <a:hlinkClick r:id="rId3"/>
              </a:rPr>
              <a:t>https://www.webrtc-experiment.com/RecordRTC</a:t>
            </a:r>
            <a:r>
              <a:rPr lang="en-US" dirty="0" smtClean="0">
                <a:hlinkClick r:id="rId3"/>
              </a:rPr>
              <a:t>/</a:t>
            </a:r>
            <a:endParaRPr lang="en-US" dirty="0" smtClean="0"/>
          </a:p>
          <a:p>
            <a:r>
              <a:rPr lang="en-US" dirty="0">
                <a:hlinkClick r:id="rId4"/>
              </a:rPr>
              <a:t>http://jsfiddle.net/artwl/QKPSt/?</a:t>
            </a:r>
            <a:r>
              <a:rPr lang="en-US" dirty="0" smtClean="0">
                <a:hlinkClick r:id="rId4"/>
              </a:rPr>
              <a:t>utm_source=website&amp;utm_medium=embed&amp;utm_campaign=QKPSt</a:t>
            </a:r>
            <a:endParaRPr lang="en-US" dirty="0" smtClean="0"/>
          </a:p>
          <a:p>
            <a:endParaRPr lang="en-US" dirty="0" smtClean="0"/>
          </a:p>
          <a:p>
            <a:endParaRPr lang="en-US" dirty="0"/>
          </a:p>
        </p:txBody>
      </p:sp>
    </p:spTree>
    <p:extLst>
      <p:ext uri="{BB962C8B-B14F-4D97-AF65-F5344CB8AC3E}">
        <p14:creationId xmlns:p14="http://schemas.microsoft.com/office/powerpoint/2010/main" xmlns="" val="11984369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WebRTC</a:t>
            </a:r>
            <a:endParaRPr lang="en-US" dirty="0"/>
          </a:p>
        </p:txBody>
      </p:sp>
      <p:sp>
        <p:nvSpPr>
          <p:cNvPr id="3" name="内容占位符 2"/>
          <p:cNvSpPr>
            <a:spLocks noGrp="1"/>
          </p:cNvSpPr>
          <p:nvPr>
            <p:ph idx="1"/>
          </p:nvPr>
        </p:nvSpPr>
        <p:spPr/>
        <p:txBody>
          <a:bodyPr/>
          <a:lstStyle/>
          <a:p>
            <a:r>
              <a:rPr lang="en-US" altLang="en-US" b="0" dirty="0" err="1"/>
              <a:t>WebRTC</a:t>
            </a:r>
            <a:r>
              <a:rPr lang="zh-CN" altLang="en-US" b="0" dirty="0"/>
              <a:t>是“网络实时通信”（</a:t>
            </a:r>
            <a:r>
              <a:rPr lang="en-US" altLang="en-US" b="0" dirty="0"/>
              <a:t>Web Real Time Communication）</a:t>
            </a:r>
            <a:r>
              <a:rPr lang="zh-CN" altLang="en-US" b="0" dirty="0"/>
              <a:t>的缩写，它主要用来让浏览器实时获取和交换视频、音频和数据。</a:t>
            </a:r>
          </a:p>
          <a:p>
            <a:r>
              <a:rPr lang="en-US" altLang="en-US" b="0" dirty="0" err="1"/>
              <a:t>WebRTC</a:t>
            </a:r>
            <a:r>
              <a:rPr lang="zh-CN" altLang="en-US" b="0" dirty="0"/>
              <a:t>共分三个</a:t>
            </a:r>
            <a:r>
              <a:rPr lang="en-US" altLang="en-US" b="0" dirty="0"/>
              <a:t>API。</a:t>
            </a:r>
          </a:p>
          <a:p>
            <a:pPr lvl="1" latinLnBrk="1"/>
            <a:r>
              <a:rPr lang="en-US" altLang="en-US" b="0" dirty="0" err="1"/>
              <a:t>MediaStream</a:t>
            </a:r>
            <a:r>
              <a:rPr lang="en-US" altLang="en-US" b="0" dirty="0"/>
              <a:t>（</a:t>
            </a:r>
            <a:r>
              <a:rPr lang="zh-CN" altLang="en-US" b="0" dirty="0"/>
              <a:t>又称</a:t>
            </a:r>
            <a:r>
              <a:rPr lang="en-US" altLang="en-US" b="0" dirty="0" err="1"/>
              <a:t>getUserMedia</a:t>
            </a:r>
            <a:r>
              <a:rPr lang="en-US" altLang="en-US" b="0" dirty="0"/>
              <a:t>）</a:t>
            </a:r>
          </a:p>
          <a:p>
            <a:pPr lvl="1" latinLnBrk="1"/>
            <a:r>
              <a:rPr lang="en-US" altLang="en-US" b="0" dirty="0" err="1"/>
              <a:t>RTCPeerConnection</a:t>
            </a:r>
            <a:endParaRPr lang="en-US" altLang="en-US" b="0" dirty="0"/>
          </a:p>
          <a:p>
            <a:pPr lvl="1" latinLnBrk="1"/>
            <a:r>
              <a:rPr lang="en-US" altLang="en-US" b="0" dirty="0" err="1" smtClean="0"/>
              <a:t>RTCDataChannel</a:t>
            </a:r>
            <a:endParaRPr lang="en-US" altLang="en-US" b="0" dirty="0" smtClean="0"/>
          </a:p>
          <a:p>
            <a:pPr marL="0" lvl="1" indent="0" latinLnBrk="1">
              <a:buNone/>
            </a:pPr>
            <a:r>
              <a:rPr lang="en-US" b="1" dirty="0" err="1" smtClean="0"/>
              <a:t>getUserMedia:</a:t>
            </a:r>
            <a:r>
              <a:rPr lang="en-US" altLang="zh-CN" dirty="0" err="1"/>
              <a:t>getUserMedia</a:t>
            </a:r>
            <a:r>
              <a:rPr lang="zh-CN" altLang="en-US" dirty="0"/>
              <a:t>主要用于获取视频和音频信息，后两个</a:t>
            </a:r>
            <a:r>
              <a:rPr lang="en-US" altLang="zh-CN" dirty="0"/>
              <a:t>API</a:t>
            </a:r>
            <a:r>
              <a:rPr lang="zh-CN" altLang="en-US" dirty="0"/>
              <a:t>用于浏览器之间的数据交换</a:t>
            </a:r>
            <a:endParaRPr lang="en-US" b="1" dirty="0"/>
          </a:p>
          <a:p>
            <a:pPr marL="0" lvl="1" indent="0" latinLnBrk="1">
              <a:buNone/>
            </a:pPr>
            <a:endParaRPr lang="en-US" altLang="en-US" b="0" dirty="0"/>
          </a:p>
          <a:p>
            <a:endParaRPr lang="en-US" dirty="0"/>
          </a:p>
        </p:txBody>
      </p:sp>
    </p:spTree>
    <p:extLst>
      <p:ext uri="{BB962C8B-B14F-4D97-AF65-F5344CB8AC3E}">
        <p14:creationId xmlns:p14="http://schemas.microsoft.com/office/powerpoint/2010/main" xmlns="" val="11118057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a:hlinkClick r:id="rId21"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1"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a:solidFill>
                  <a:schemeClr val="tx1"/>
                </a:solidFill>
                <a:latin typeface="+mn-ea"/>
              </a:rPr>
              <a:t>HTML5</a:t>
            </a:r>
            <a:r>
              <a:rPr lang="zh-CN" altLang="en-US" sz="2000" dirty="0" smtClean="0">
                <a:solidFill>
                  <a:schemeClr val="tx1"/>
                </a:solidFill>
                <a:latin typeface="+mn-ea"/>
              </a:rPr>
              <a:t>之设备访问</a:t>
            </a:r>
            <a:endParaRPr lang="zh-CN" altLang="en-US" sz="2000" dirty="0">
              <a:solidFill>
                <a:schemeClr val="tx1"/>
              </a:solidFill>
              <a:latin typeface="+mn-ea"/>
            </a:endParaRPr>
          </a:p>
        </p:txBody>
      </p:sp>
    </p:spTree>
    <p:custDataLst>
      <p:tags r:id="rId1"/>
    </p:custDataLst>
    <p:extLst>
      <p:ext uri="{BB962C8B-B14F-4D97-AF65-F5344CB8AC3E}">
        <p14:creationId xmlns:p14="http://schemas.microsoft.com/office/powerpoint/2010/main" xmlns="" val="11310490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使用摄像头</a:t>
            </a:r>
            <a:r>
              <a:rPr lang="en-US" altLang="zh-CN" dirty="0" smtClean="0"/>
              <a:t>API</a:t>
            </a:r>
            <a:endParaRPr lang="en-US" dirty="0"/>
          </a:p>
        </p:txBody>
      </p:sp>
      <p:sp>
        <p:nvSpPr>
          <p:cNvPr id="3" name="内容占位符 2"/>
          <p:cNvSpPr>
            <a:spLocks noGrp="1"/>
          </p:cNvSpPr>
          <p:nvPr>
            <p:ph idx="1"/>
          </p:nvPr>
        </p:nvSpPr>
        <p:spPr/>
        <p:txBody>
          <a:bodyPr>
            <a:normAutofit lnSpcReduction="10000"/>
          </a:bodyPr>
          <a:lstStyle/>
          <a:p>
            <a:pPr marL="0" lvl="1" indent="0" latinLnBrk="1">
              <a:buNone/>
            </a:pPr>
            <a:endParaRPr lang="en-US" altLang="en-US" b="0" dirty="0"/>
          </a:p>
          <a:p>
            <a:r>
              <a:rPr lang="zh-CN" altLang="en-US" b="0" dirty="0"/>
              <a:t>你可以使用手机的摄像头</a:t>
            </a:r>
            <a:r>
              <a:rPr lang="zh-CN" altLang="en-US" b="0" dirty="0" smtClean="0"/>
              <a:t>拍</a:t>
            </a:r>
            <a:r>
              <a:rPr lang="zh-CN" altLang="en-US" b="0" dirty="0"/>
              <a:t>到的照片发送给当前网页</a:t>
            </a:r>
            <a:r>
              <a:rPr lang="en-US" altLang="zh-CN" b="0" dirty="0"/>
              <a:t>.</a:t>
            </a:r>
            <a:r>
              <a:rPr lang="zh-CN" altLang="en-US" b="0" dirty="0"/>
              <a:t>这些操作主要是通过一</a:t>
            </a:r>
            <a:r>
              <a:rPr lang="zh-CN" altLang="en-US" b="0" dirty="0" smtClean="0"/>
              <a:t>个</a:t>
            </a:r>
            <a:r>
              <a:rPr lang="en-US" altLang="zh-CN" b="0" dirty="0"/>
              <a:t>input</a:t>
            </a:r>
            <a:r>
              <a:rPr lang="zh-CN" altLang="en-US" b="0" dirty="0"/>
              <a:t>元素来实现的</a:t>
            </a:r>
            <a:r>
              <a:rPr lang="en-US" altLang="zh-CN" b="0" dirty="0"/>
              <a:t>,</a:t>
            </a:r>
            <a:r>
              <a:rPr lang="zh-CN" altLang="en-US" b="0" dirty="0"/>
              <a:t>其中该元素的</a:t>
            </a:r>
            <a:r>
              <a:rPr lang="en-US" altLang="zh-CN" b="0" dirty="0"/>
              <a:t>type</a:t>
            </a:r>
            <a:r>
              <a:rPr lang="zh-CN" altLang="en-US" b="0" dirty="0"/>
              <a:t>属性必须为</a:t>
            </a:r>
            <a:r>
              <a:rPr lang="en-US" altLang="zh-CN" b="0" dirty="0"/>
              <a:t>"</a:t>
            </a:r>
            <a:r>
              <a:rPr lang="en-US" altLang="zh-CN" b="0" dirty="0" err="1"/>
              <a:t>file",accept</a:t>
            </a:r>
            <a:r>
              <a:rPr lang="zh-CN" altLang="en-US" b="0" dirty="0"/>
              <a:t>属性要允许图片格式</a:t>
            </a:r>
            <a:r>
              <a:rPr lang="en-US" altLang="zh-CN" b="0" dirty="0"/>
              <a:t>,</a:t>
            </a:r>
            <a:r>
              <a:rPr lang="zh-CN" altLang="en-US" b="0" dirty="0"/>
              <a:t>这样才能知道这个文件选择框是用来选择图片的</a:t>
            </a:r>
            <a:r>
              <a:rPr lang="en-US" altLang="zh-CN" b="0" dirty="0"/>
              <a:t>.,</a:t>
            </a:r>
            <a:r>
              <a:rPr lang="zh-CN" altLang="en-US" b="0" dirty="0"/>
              <a:t>完整的</a:t>
            </a:r>
            <a:r>
              <a:rPr lang="en-US" altLang="zh-CN" b="0" dirty="0"/>
              <a:t>HTML</a:t>
            </a:r>
            <a:r>
              <a:rPr lang="zh-CN" altLang="en-US" b="0" dirty="0"/>
              <a:t>结构看起来是这样的</a:t>
            </a:r>
            <a:r>
              <a:rPr lang="en-US" altLang="zh-CN" b="0" dirty="0" smtClean="0"/>
              <a:t>:</a:t>
            </a:r>
          </a:p>
          <a:p>
            <a:endParaRPr lang="en-US" altLang="zh-CN" b="0" dirty="0"/>
          </a:p>
          <a:p>
            <a:endParaRPr lang="en-US" altLang="zh-CN" b="0" dirty="0" smtClean="0"/>
          </a:p>
          <a:p>
            <a:r>
              <a:rPr lang="zh-CN" altLang="en-US" b="0" dirty="0" smtClean="0"/>
              <a:t>当</a:t>
            </a:r>
            <a:r>
              <a:rPr lang="zh-CN" altLang="en-US" b="0" dirty="0"/>
              <a:t>用户激活这个</a:t>
            </a:r>
            <a:r>
              <a:rPr lang="en-US" altLang="zh-CN" b="0" dirty="0"/>
              <a:t>HTML</a:t>
            </a:r>
            <a:r>
              <a:rPr lang="zh-CN" altLang="en-US" b="0" dirty="0"/>
              <a:t>元素的时候</a:t>
            </a:r>
            <a:r>
              <a:rPr lang="en-US" altLang="zh-CN" b="0" dirty="0"/>
              <a:t>,</a:t>
            </a:r>
            <a:r>
              <a:rPr lang="zh-CN" altLang="en-US" b="0" dirty="0"/>
              <a:t>系统会呈现给用户一个选择界面</a:t>
            </a:r>
            <a:r>
              <a:rPr lang="en-US" altLang="zh-CN" b="0" dirty="0"/>
              <a:t>,</a:t>
            </a:r>
            <a:r>
              <a:rPr lang="zh-CN" altLang="en-US" b="0" dirty="0"/>
              <a:t>其中一个选项是选择本地的图片文件</a:t>
            </a:r>
            <a:r>
              <a:rPr lang="en-US" altLang="zh-CN" b="0" dirty="0"/>
              <a:t>,</a:t>
            </a:r>
            <a:r>
              <a:rPr lang="zh-CN" altLang="en-US" b="0" dirty="0"/>
              <a:t>另一个选项是要通过摄像头直接 拍摄照片作为所选文件</a:t>
            </a:r>
            <a:r>
              <a:rPr lang="en-US" altLang="zh-CN" b="0" dirty="0"/>
              <a:t>.</a:t>
            </a:r>
            <a:r>
              <a:rPr lang="zh-CN" altLang="en-US" b="0" dirty="0"/>
              <a:t>如果用户选择了摄像头</a:t>
            </a:r>
            <a:r>
              <a:rPr lang="en-US" altLang="zh-CN" b="0" dirty="0"/>
              <a:t>,</a:t>
            </a:r>
            <a:r>
              <a:rPr lang="zh-CN" altLang="en-US" b="0" dirty="0"/>
              <a:t>则会进入手机的拍照模式</a:t>
            </a:r>
            <a:r>
              <a:rPr lang="en-US" altLang="zh-CN" b="0" dirty="0"/>
              <a:t>.</a:t>
            </a:r>
            <a:r>
              <a:rPr lang="zh-CN" altLang="en-US" b="0" dirty="0"/>
              <a:t>拍照结束后</a:t>
            </a:r>
            <a:r>
              <a:rPr lang="en-US" altLang="zh-CN" b="0" dirty="0"/>
              <a:t>,,</a:t>
            </a:r>
            <a:r>
              <a:rPr lang="zh-CN" altLang="en-US" b="0" dirty="0"/>
              <a:t>用户可以选择确定还是放弃</a:t>
            </a:r>
            <a:r>
              <a:rPr lang="en-US" altLang="zh-CN" b="0" dirty="0"/>
              <a:t>.</a:t>
            </a:r>
            <a:r>
              <a:rPr lang="zh-CN" altLang="en-US" b="0" dirty="0"/>
              <a:t>如果接受了</a:t>
            </a:r>
            <a:r>
              <a:rPr lang="en-US" altLang="zh-CN" b="0" dirty="0"/>
              <a:t>,</a:t>
            </a:r>
            <a:r>
              <a:rPr lang="zh-CN" altLang="en-US" b="0" dirty="0"/>
              <a:t>则该照片会作为所选文件发 送给那个</a:t>
            </a:r>
            <a:r>
              <a:rPr lang="en-US" altLang="zh-CN" b="0" dirty="0"/>
              <a:t>&lt;input type="file"&gt;</a:t>
            </a:r>
            <a:r>
              <a:rPr lang="zh-CN" altLang="en-US" b="0" dirty="0"/>
              <a:t>元素</a:t>
            </a:r>
            <a:r>
              <a:rPr lang="en-US" altLang="zh-CN" b="0" dirty="0"/>
              <a:t>,</a:t>
            </a:r>
            <a:r>
              <a:rPr lang="zh-CN" altLang="en-US" b="0" dirty="0"/>
              <a:t>同时触发该元素的</a:t>
            </a:r>
            <a:r>
              <a:rPr lang="en-US" altLang="zh-CN" b="0" dirty="0" err="1"/>
              <a:t>onchange</a:t>
            </a:r>
            <a:r>
              <a:rPr lang="zh-CN" altLang="en-US" b="0" dirty="0"/>
              <a:t>事件</a:t>
            </a:r>
            <a:r>
              <a:rPr lang="en-US" altLang="zh-CN" b="0" dirty="0"/>
              <a:t>.</a:t>
            </a:r>
            <a:endParaRPr lang="en-US" dirty="0"/>
          </a:p>
        </p:txBody>
      </p:sp>
      <p:pic>
        <p:nvPicPr>
          <p:cNvPr id="12" name="图片 11"/>
          <p:cNvPicPr>
            <a:picLocks noChangeAspect="1"/>
          </p:cNvPicPr>
          <p:nvPr/>
        </p:nvPicPr>
        <p:blipFill>
          <a:blip r:embed="rId2"/>
          <a:stretch>
            <a:fillRect/>
          </a:stretch>
        </p:blipFill>
        <p:spPr>
          <a:xfrm>
            <a:off x="660399" y="3424098"/>
            <a:ext cx="5667375" cy="514350"/>
          </a:xfrm>
          <a:prstGeom prst="rect">
            <a:avLst/>
          </a:prstGeom>
        </p:spPr>
      </p:pic>
    </p:spTree>
    <p:extLst>
      <p:ext uri="{BB962C8B-B14F-4D97-AF65-F5344CB8AC3E}">
        <p14:creationId xmlns:p14="http://schemas.microsoft.com/office/powerpoint/2010/main" xmlns="" val="20023712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获取到所拍摄照片的</a:t>
            </a:r>
            <a:r>
              <a:rPr lang="zh-CN" altLang="en-US" dirty="0" smtClean="0"/>
              <a:t>引用</a:t>
            </a:r>
            <a:endParaRPr lang="en-US" dirty="0"/>
          </a:p>
        </p:txBody>
      </p:sp>
      <p:pic>
        <p:nvPicPr>
          <p:cNvPr id="4" name="内容占位符 3"/>
          <p:cNvPicPr>
            <a:picLocks noGrp="1" noChangeAspect="1"/>
          </p:cNvPicPr>
          <p:nvPr>
            <p:ph idx="1"/>
          </p:nvPr>
        </p:nvPicPr>
        <p:blipFill>
          <a:blip r:embed="rId2"/>
          <a:stretch>
            <a:fillRect/>
          </a:stretch>
        </p:blipFill>
        <p:spPr>
          <a:xfrm>
            <a:off x="782637" y="1296194"/>
            <a:ext cx="8107363" cy="3425818"/>
          </a:xfrm>
          <a:prstGeom prst="rect">
            <a:avLst/>
          </a:prstGeom>
        </p:spPr>
      </p:pic>
    </p:spTree>
    <p:extLst>
      <p:ext uri="{BB962C8B-B14F-4D97-AF65-F5344CB8AC3E}">
        <p14:creationId xmlns:p14="http://schemas.microsoft.com/office/powerpoint/2010/main" xmlns="" val="42572692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在网页中展示</a:t>
            </a:r>
            <a:r>
              <a:rPr lang="zh-CN" altLang="en-US" dirty="0" smtClean="0"/>
              <a:t>图片</a:t>
            </a:r>
            <a:endParaRPr lang="en-US" dirty="0"/>
          </a:p>
        </p:txBody>
      </p:sp>
      <p:pic>
        <p:nvPicPr>
          <p:cNvPr id="4" name="内容占位符 3"/>
          <p:cNvPicPr>
            <a:picLocks noGrp="1" noChangeAspect="1"/>
          </p:cNvPicPr>
          <p:nvPr>
            <p:ph idx="1"/>
          </p:nvPr>
        </p:nvPicPr>
        <p:blipFill>
          <a:blip r:embed="rId2"/>
          <a:stretch>
            <a:fillRect/>
          </a:stretch>
        </p:blipFill>
        <p:spPr>
          <a:xfrm>
            <a:off x="660399" y="1129506"/>
            <a:ext cx="6048375" cy="3086100"/>
          </a:xfrm>
          <a:prstGeom prst="rect">
            <a:avLst/>
          </a:prstGeom>
        </p:spPr>
      </p:pic>
    </p:spTree>
    <p:extLst>
      <p:ext uri="{BB962C8B-B14F-4D97-AF65-F5344CB8AC3E}">
        <p14:creationId xmlns:p14="http://schemas.microsoft.com/office/powerpoint/2010/main" xmlns="" val="1119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示例</a:t>
            </a:r>
            <a:r>
              <a:rPr lang="en-US" altLang="zh-CN" dirty="0" smtClean="0"/>
              <a:t>15</a:t>
            </a:r>
            <a:endParaRPr lang="en-US" dirty="0"/>
          </a:p>
        </p:txBody>
      </p:sp>
      <p:sp>
        <p:nvSpPr>
          <p:cNvPr id="3" name="内容占位符 2"/>
          <p:cNvSpPr>
            <a:spLocks noGrp="1"/>
          </p:cNvSpPr>
          <p:nvPr>
            <p:ph idx="1"/>
          </p:nvPr>
        </p:nvSpPr>
        <p:spPr/>
        <p:txBody>
          <a:bodyPr/>
          <a:lstStyle/>
          <a:p>
            <a:r>
              <a:rPr lang="zh-CN" altLang="en-US" dirty="0" smtClean="0"/>
              <a:t>请在安卓手机上访问：</a:t>
            </a:r>
            <a:endParaRPr lang="en-US" altLang="zh-CN" dirty="0" smtClean="0"/>
          </a:p>
          <a:p>
            <a:pPr marL="0" indent="0">
              <a:buNone/>
            </a:pPr>
            <a:r>
              <a:rPr lang="en-US" dirty="0">
                <a:hlinkClick r:id="rId2"/>
              </a:rPr>
              <a:t>https://jsfiddle.net/chunchill/00dh8wzr</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xmlns="" val="30959725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触摸事件</a:t>
            </a:r>
          </a:p>
        </p:txBody>
      </p:sp>
      <p:sp>
        <p:nvSpPr>
          <p:cNvPr id="3" name="内容占位符 2"/>
          <p:cNvSpPr>
            <a:spLocks noGrp="1"/>
          </p:cNvSpPr>
          <p:nvPr>
            <p:ph idx="1"/>
          </p:nvPr>
        </p:nvSpPr>
        <p:spPr/>
        <p:txBody>
          <a:bodyPr/>
          <a:lstStyle/>
          <a:p>
            <a:r>
              <a:rPr lang="zh-CN" altLang="en-US" dirty="0" smtClean="0"/>
              <a:t>平面</a:t>
            </a:r>
            <a:endParaRPr lang="en-US" altLang="zh-CN" dirty="0" smtClean="0"/>
          </a:p>
          <a:p>
            <a:pPr lvl="1"/>
            <a:r>
              <a:rPr lang="zh-CN" altLang="en-US" b="0" dirty="0" smtClean="0"/>
              <a:t>对</a:t>
            </a:r>
            <a:r>
              <a:rPr lang="zh-CN" altLang="en-US" b="0" dirty="0"/>
              <a:t>触摸敏感的平面</a:t>
            </a:r>
            <a:r>
              <a:rPr lang="en-US" altLang="zh-CN" b="0" dirty="0"/>
              <a:t>.</a:t>
            </a:r>
            <a:r>
              <a:rPr lang="zh-CN" altLang="en-US" b="0" dirty="0"/>
              <a:t>可能是屏幕或者触控板</a:t>
            </a:r>
            <a:r>
              <a:rPr lang="en-US" altLang="zh-CN" b="0" dirty="0" smtClean="0"/>
              <a:t>.</a:t>
            </a:r>
          </a:p>
          <a:p>
            <a:r>
              <a:rPr lang="zh-CN" altLang="en-US" dirty="0"/>
              <a:t>触摸</a:t>
            </a:r>
            <a:r>
              <a:rPr lang="zh-CN" altLang="en-US" dirty="0" smtClean="0"/>
              <a:t>点</a:t>
            </a:r>
            <a:endParaRPr lang="en-US" altLang="zh-CN" dirty="0" smtClean="0"/>
          </a:p>
          <a:p>
            <a:pPr lvl="1"/>
            <a:r>
              <a:rPr lang="zh-CN" altLang="en-US" b="0" dirty="0" smtClean="0"/>
              <a:t>平面</a:t>
            </a:r>
            <a:r>
              <a:rPr lang="zh-CN" altLang="en-US" b="0" dirty="0"/>
              <a:t>上的一个接触点</a:t>
            </a:r>
            <a:r>
              <a:rPr lang="en-US" altLang="zh-CN" b="0" dirty="0"/>
              <a:t>. </a:t>
            </a:r>
            <a:r>
              <a:rPr lang="zh-CN" altLang="en-US" b="0" dirty="0"/>
              <a:t>有可能是手指 </a:t>
            </a:r>
            <a:r>
              <a:rPr lang="en-US" altLang="zh-CN" b="0" dirty="0"/>
              <a:t>(</a:t>
            </a:r>
            <a:r>
              <a:rPr lang="zh-CN" altLang="en-US" b="0" dirty="0"/>
              <a:t>或者 肘部</a:t>
            </a:r>
            <a:r>
              <a:rPr lang="en-US" altLang="zh-CN" b="0" dirty="0"/>
              <a:t>, </a:t>
            </a:r>
            <a:r>
              <a:rPr lang="zh-CN" altLang="en-US" b="0" dirty="0"/>
              <a:t>耳朵</a:t>
            </a:r>
            <a:r>
              <a:rPr lang="en-US" altLang="zh-CN" b="0" dirty="0"/>
              <a:t>, </a:t>
            </a:r>
            <a:r>
              <a:rPr lang="zh-CN" altLang="en-US" b="0" dirty="0"/>
              <a:t>鼻子</a:t>
            </a:r>
            <a:r>
              <a:rPr lang="en-US" altLang="zh-CN" b="0" dirty="0"/>
              <a:t>, </a:t>
            </a:r>
            <a:r>
              <a:rPr lang="zh-CN" altLang="en-US" b="0" dirty="0"/>
              <a:t>或任何东西</a:t>
            </a:r>
            <a:r>
              <a:rPr lang="en-US" altLang="zh-CN" b="0" dirty="0"/>
              <a:t>, </a:t>
            </a:r>
            <a:r>
              <a:rPr lang="zh-CN" altLang="en-US" b="0" dirty="0"/>
              <a:t>不过大多数情况下是手指</a:t>
            </a:r>
            <a:r>
              <a:rPr lang="en-US" altLang="zh-CN" b="0" dirty="0"/>
              <a:t>) </a:t>
            </a:r>
            <a:r>
              <a:rPr lang="zh-CN" altLang="en-US" b="0" dirty="0"/>
              <a:t>或者触摸笔</a:t>
            </a:r>
            <a:r>
              <a:rPr lang="en-US" altLang="zh-CN" b="0" dirty="0" smtClean="0"/>
              <a:t>.</a:t>
            </a:r>
          </a:p>
          <a:p>
            <a:pPr lvl="1">
              <a:lnSpc>
                <a:spcPct val="110000"/>
              </a:lnSpc>
              <a:spcBef>
                <a:spcPts val="1200"/>
              </a:spcBef>
              <a:spcAft>
                <a:spcPts val="0"/>
              </a:spcAft>
              <a:buClr>
                <a:schemeClr val="accent1"/>
              </a:buClr>
              <a:buSzPct val="60000"/>
              <a:buFont typeface="Wingdings" panose="05000000000000000000" pitchFamily="2" charset="2"/>
              <a:buChar char="n"/>
            </a:pPr>
            <a:r>
              <a:rPr lang="zh-CN" altLang="en-US" sz="2400" b="1" dirty="0">
                <a:solidFill>
                  <a:schemeClr val="accent1"/>
                </a:solidFill>
              </a:rPr>
              <a:t>接口</a:t>
            </a:r>
          </a:p>
          <a:p>
            <a:pPr marL="0" lvl="1" indent="0">
              <a:buNone/>
            </a:pPr>
            <a:r>
              <a:rPr lang="en-US" dirty="0" smtClean="0"/>
              <a:t>	</a:t>
            </a:r>
            <a:r>
              <a:rPr lang="en-US" dirty="0" err="1" smtClean="0"/>
              <a:t>T</a:t>
            </a:r>
            <a:r>
              <a:rPr lang="en-US" altLang="zh-CN" dirty="0" err="1" smtClean="0"/>
              <a:t>ouchEvent</a:t>
            </a:r>
            <a:r>
              <a:rPr lang="en-US" altLang="zh-CN" dirty="0" smtClean="0"/>
              <a:t>:</a:t>
            </a:r>
            <a:r>
              <a:rPr lang="zh-CN" altLang="en-US" dirty="0"/>
              <a:t>代表当触摸行为在平面上变化的时候发生的事件</a:t>
            </a:r>
            <a:r>
              <a:rPr lang="en-US" altLang="zh-CN" dirty="0"/>
              <a:t>.</a:t>
            </a:r>
            <a:endParaRPr lang="en-US" altLang="zh-CN" dirty="0" smtClean="0"/>
          </a:p>
          <a:p>
            <a:pPr marL="0" lvl="1" indent="0">
              <a:buNone/>
            </a:pPr>
            <a:r>
              <a:rPr lang="en-US" dirty="0" smtClean="0"/>
              <a:t>	Touch:</a:t>
            </a:r>
            <a:r>
              <a:rPr lang="zh-CN" altLang="en-US" dirty="0"/>
              <a:t>代表用户与触摸平面间的一个接触点</a:t>
            </a:r>
            <a:r>
              <a:rPr lang="en-US" altLang="zh-CN" dirty="0"/>
              <a:t>.</a:t>
            </a:r>
            <a:endParaRPr lang="en-US" dirty="0" smtClean="0"/>
          </a:p>
          <a:p>
            <a:pPr marL="0" lvl="1" indent="0">
              <a:buNone/>
            </a:pPr>
            <a:r>
              <a:rPr lang="en-US" dirty="0" smtClean="0"/>
              <a:t>	</a:t>
            </a:r>
            <a:r>
              <a:rPr lang="en-US" dirty="0" err="1" smtClean="0"/>
              <a:t>TouchList</a:t>
            </a:r>
            <a:r>
              <a:rPr lang="en-US" dirty="0" smtClean="0"/>
              <a:t>:</a:t>
            </a:r>
            <a:r>
              <a:rPr lang="zh-CN" altLang="en-US" dirty="0"/>
              <a:t>代表</a:t>
            </a:r>
            <a:r>
              <a:rPr lang="zh-CN" altLang="en-US" dirty="0" smtClean="0"/>
              <a:t>一系列</a:t>
            </a:r>
            <a:r>
              <a:rPr lang="zh-CN" altLang="en-US" dirty="0"/>
              <a:t>的</a:t>
            </a:r>
            <a:r>
              <a:rPr lang="en-US" altLang="zh-CN" dirty="0"/>
              <a:t>Touch; </a:t>
            </a:r>
            <a:r>
              <a:rPr lang="zh-CN" altLang="en-US" dirty="0"/>
              <a:t>一般在用户多个手指同时接触触控平面时使用这个接口</a:t>
            </a:r>
            <a:r>
              <a:rPr lang="en-US" altLang="zh-CN" dirty="0" smtClean="0"/>
              <a:t>.</a:t>
            </a:r>
            <a:endParaRPr lang="en-US" dirty="0" smtClean="0"/>
          </a:p>
        </p:txBody>
      </p:sp>
    </p:spTree>
    <p:extLst>
      <p:ext uri="{BB962C8B-B14F-4D97-AF65-F5344CB8AC3E}">
        <p14:creationId xmlns:p14="http://schemas.microsoft.com/office/powerpoint/2010/main" xmlns="" val="13707010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16</a:t>
            </a:r>
            <a:endParaRPr lang="en-US" dirty="0"/>
          </a:p>
        </p:txBody>
      </p:sp>
      <p:sp>
        <p:nvSpPr>
          <p:cNvPr id="5" name="内容占位符 4"/>
          <p:cNvSpPr>
            <a:spLocks noGrp="1"/>
          </p:cNvSpPr>
          <p:nvPr>
            <p:ph idx="1"/>
          </p:nvPr>
        </p:nvSpPr>
        <p:spPr/>
        <p:txBody>
          <a:bodyPr/>
          <a:lstStyle/>
          <a:p>
            <a:pPr marL="0" indent="0">
              <a:buNone/>
            </a:pPr>
            <a:r>
              <a:rPr lang="zh-CN" altLang="en-US" dirty="0" smtClean="0"/>
              <a:t>请在手机上测试</a:t>
            </a:r>
            <a:endParaRPr lang="en-US" altLang="zh-CN" dirty="0" smtClean="0"/>
          </a:p>
          <a:p>
            <a:pPr marL="0" indent="0">
              <a:buNone/>
            </a:pPr>
            <a:r>
              <a:rPr lang="en-US" dirty="0">
                <a:hlinkClick r:id="rId2"/>
              </a:rPr>
              <a:t>https://jsfiddle.net/chunchill/gw6nrqgs/</a:t>
            </a:r>
            <a:endParaRPr lang="en-US" dirty="0"/>
          </a:p>
          <a:p>
            <a:pPr marL="0" indent="0">
              <a:buNone/>
            </a:pPr>
            <a:endParaRPr lang="en-US" dirty="0"/>
          </a:p>
        </p:txBody>
      </p:sp>
    </p:spTree>
    <p:extLst>
      <p:ext uri="{BB962C8B-B14F-4D97-AF65-F5344CB8AC3E}">
        <p14:creationId xmlns:p14="http://schemas.microsoft.com/office/powerpoint/2010/main" xmlns="" val="28875715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使用地理位置</a:t>
            </a:r>
            <a:r>
              <a:rPr lang="zh-CN" altLang="en-US" b="0" dirty="0" smtClean="0"/>
              <a:t>定位</a:t>
            </a:r>
            <a:endParaRPr lang="en-US" dirty="0"/>
          </a:p>
        </p:txBody>
      </p:sp>
      <p:sp>
        <p:nvSpPr>
          <p:cNvPr id="3" name="内容占位符 2"/>
          <p:cNvSpPr>
            <a:spLocks noGrp="1"/>
          </p:cNvSpPr>
          <p:nvPr>
            <p:ph idx="1"/>
          </p:nvPr>
        </p:nvSpPr>
        <p:spPr/>
        <p:txBody>
          <a:bodyPr/>
          <a:lstStyle/>
          <a:p>
            <a:r>
              <a:rPr lang="en-US" altLang="en-US" dirty="0"/>
              <a:t>geolocation </a:t>
            </a:r>
            <a:r>
              <a:rPr lang="zh-CN" altLang="en-US" dirty="0" smtClean="0"/>
              <a:t>对象</a:t>
            </a:r>
            <a:endParaRPr lang="en-US" altLang="zh-CN" dirty="0" smtClean="0"/>
          </a:p>
          <a:p>
            <a:endParaRPr lang="en-US" altLang="zh-CN" b="0" dirty="0" smtClean="0"/>
          </a:p>
          <a:p>
            <a:endParaRPr lang="en-US" altLang="zh-CN" b="0" dirty="0" smtClean="0"/>
          </a:p>
          <a:p>
            <a:r>
              <a:rPr lang="zh-CN" altLang="en-US" b="0" dirty="0" smtClean="0"/>
              <a:t>获取</a:t>
            </a:r>
            <a:r>
              <a:rPr lang="zh-CN" altLang="en-US" b="0" dirty="0"/>
              <a:t>当前</a:t>
            </a:r>
            <a:r>
              <a:rPr lang="zh-CN" altLang="en-US" b="0" dirty="0" smtClean="0"/>
              <a:t>定位</a:t>
            </a:r>
            <a:endParaRPr lang="en-US" altLang="zh-CN" b="0" dirty="0" smtClean="0"/>
          </a:p>
          <a:p>
            <a:endParaRPr lang="en-US" altLang="zh-CN" b="0" dirty="0" smtClean="0"/>
          </a:p>
          <a:p>
            <a:endParaRPr lang="en-US" altLang="zh-CN" b="0" dirty="0"/>
          </a:p>
          <a:p>
            <a:endParaRPr lang="en-US" altLang="zh-CN" b="0" dirty="0" smtClean="0"/>
          </a:p>
          <a:p>
            <a:pPr>
              <a:buNone/>
            </a:pPr>
            <a:endParaRPr lang="zh-CN" altLang="en-US" b="0" dirty="0"/>
          </a:p>
          <a:p>
            <a:endParaRPr lang="zh-CN" altLang="en-US" b="0" dirty="0"/>
          </a:p>
          <a:p>
            <a:endParaRPr lang="zh-CN" altLang="en-US" dirty="0"/>
          </a:p>
          <a:p>
            <a:endParaRPr lang="en-US" dirty="0"/>
          </a:p>
        </p:txBody>
      </p:sp>
      <p:pic>
        <p:nvPicPr>
          <p:cNvPr id="4" name="图片 3"/>
          <p:cNvPicPr>
            <a:picLocks noChangeAspect="1"/>
          </p:cNvPicPr>
          <p:nvPr/>
        </p:nvPicPr>
        <p:blipFill>
          <a:blip r:embed="rId2"/>
          <a:stretch>
            <a:fillRect/>
          </a:stretch>
        </p:blipFill>
        <p:spPr>
          <a:xfrm>
            <a:off x="839787" y="3319463"/>
            <a:ext cx="4933950" cy="2247900"/>
          </a:xfrm>
          <a:prstGeom prst="rect">
            <a:avLst/>
          </a:prstGeom>
        </p:spPr>
      </p:pic>
      <p:pic>
        <p:nvPicPr>
          <p:cNvPr id="5" name="图片 4"/>
          <p:cNvPicPr>
            <a:picLocks noChangeAspect="1"/>
          </p:cNvPicPr>
          <p:nvPr/>
        </p:nvPicPr>
        <p:blipFill>
          <a:blip r:embed="rId3"/>
          <a:stretch>
            <a:fillRect/>
          </a:stretch>
        </p:blipFill>
        <p:spPr>
          <a:xfrm>
            <a:off x="839787" y="1510436"/>
            <a:ext cx="5686425" cy="942975"/>
          </a:xfrm>
          <a:prstGeom prst="rect">
            <a:avLst/>
          </a:prstGeom>
        </p:spPr>
      </p:pic>
    </p:spTree>
    <p:extLst>
      <p:ext uri="{BB962C8B-B14F-4D97-AF65-F5344CB8AC3E}">
        <p14:creationId xmlns:p14="http://schemas.microsoft.com/office/powerpoint/2010/main" xmlns="" val="1152173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XHTML</a:t>
            </a:r>
            <a:endParaRPr lang="zh-CN" altLang="en-US" dirty="0" smtClean="0"/>
          </a:p>
        </p:txBody>
      </p:sp>
      <p:sp>
        <p:nvSpPr>
          <p:cNvPr id="2" name="Content Placeholder 1"/>
          <p:cNvSpPr>
            <a:spLocks noGrp="1"/>
          </p:cNvSpPr>
          <p:nvPr>
            <p:ph idx="1"/>
          </p:nvPr>
        </p:nvSpPr>
        <p:spPr/>
        <p:txBody>
          <a:bodyPr>
            <a:normAutofit/>
          </a:bodyPr>
          <a:lstStyle/>
          <a:p>
            <a:r>
              <a:rPr dirty="0" smtClean="0"/>
              <a:t>元素必须被正确地嵌套</a:t>
            </a:r>
            <a:endParaRPr lang="en-US" altLang="zh-CN" dirty="0" smtClean="0"/>
          </a:p>
          <a:p>
            <a:pPr marL="685800" lvl="2" indent="0">
              <a:buNone/>
            </a:pPr>
            <a:endParaRPr lang="en-US" altLang="zh-CN" dirty="0" smtClean="0"/>
          </a:p>
          <a:p>
            <a:pPr marL="685800" lvl="2" indent="0">
              <a:buNone/>
            </a:pPr>
            <a:r>
              <a:rPr lang="en-US" sz="2000" dirty="0" smtClean="0"/>
              <a:t>&lt;p&gt;&lt;span&gt;this is </a:t>
            </a:r>
            <a:r>
              <a:rPr lang="en-US" sz="2000" dirty="0" smtClean="0"/>
              <a:t>example</a:t>
            </a:r>
            <a:r>
              <a:rPr lang="en-US" sz="2000" dirty="0" smtClean="0"/>
              <a:t>.</a:t>
            </a:r>
            <a:r>
              <a:rPr lang="en-US" sz="2000" dirty="0" smtClean="0"/>
              <a:t>&lt;/</a:t>
            </a:r>
            <a:r>
              <a:rPr lang="en-US" sz="2000" dirty="0" smtClean="0"/>
              <a:t>span</a:t>
            </a:r>
            <a:r>
              <a:rPr lang="en-US" sz="2000" dirty="0" smtClean="0"/>
              <a:t>&gt;&lt;/</a:t>
            </a:r>
            <a:r>
              <a:rPr lang="en-US" sz="2000" dirty="0" smtClean="0"/>
              <a:t>p&gt;</a:t>
            </a:r>
            <a:endParaRPr lang="en-US" altLang="zh-CN" sz="2000" dirty="0" smtClean="0"/>
          </a:p>
          <a:p>
            <a:endParaRPr lang="en-US" altLang="zh-CN" dirty="0" smtClean="0"/>
          </a:p>
          <a:p>
            <a:r>
              <a:rPr dirty="0" smtClean="0"/>
              <a:t>元素必须闭合</a:t>
            </a:r>
          </a:p>
          <a:p>
            <a:pPr marL="685800" lvl="2" indent="0">
              <a:buNone/>
            </a:pPr>
            <a:endParaRPr lang="zh-CN" altLang="en-US" dirty="0" smtClean="0"/>
          </a:p>
          <a:p>
            <a:pPr marL="685800" lvl="2" indent="0">
              <a:buNone/>
            </a:pPr>
            <a:r>
              <a:rPr lang="en-US" altLang="zh-CN" sz="2000" dirty="0" smtClean="0"/>
              <a:t>&lt;</a:t>
            </a:r>
            <a:r>
              <a:rPr lang="en-US" sz="2000" dirty="0" smtClean="0"/>
              <a:t>p&gt;this is example</a:t>
            </a:r>
            <a:r>
              <a:rPr lang="en-US" sz="2000" dirty="0" smtClean="0"/>
              <a:t>.&lt;/p&gt;</a:t>
            </a:r>
            <a:endParaRPr lang="en-US" sz="2000" dirty="0" smtClean="0"/>
          </a:p>
          <a:p>
            <a:pPr marL="685800" lvl="2" indent="0">
              <a:buNone/>
            </a:pPr>
            <a:endParaRPr lang="en-US" altLang="zh-CN" dirty="0"/>
          </a:p>
          <a:p>
            <a:r>
              <a:rPr dirty="0" smtClean="0"/>
              <a:t>标签名必须小写</a:t>
            </a:r>
            <a:endParaRPr lang="en-US" altLang="zh-CN" dirty="0" smtClean="0"/>
          </a:p>
          <a:p>
            <a:pPr marL="685800" lvl="2" indent="0">
              <a:buNone/>
            </a:pPr>
            <a:endParaRPr lang="en-US" altLang="zh-CN" dirty="0"/>
          </a:p>
          <a:p>
            <a:pPr marL="685800" lvl="2" indent="0">
              <a:buNone/>
            </a:pPr>
            <a:endParaRPr lang="zh-CN" altLang="en-US" dirty="0" smtClean="0"/>
          </a:p>
          <a:p>
            <a:pPr marL="685800" lvl="2" indent="0">
              <a:buNone/>
            </a:pPr>
            <a:r>
              <a:rPr lang="en-US" altLang="zh-CN" sz="2000" dirty="0" smtClean="0"/>
              <a:t>&lt;P</a:t>
            </a:r>
            <a:r>
              <a:rPr lang="en-US" sz="2000" dirty="0" smtClean="0"/>
              <a:t>&gt;this is example.&lt;/P&gt;</a:t>
            </a:r>
            <a:endParaRPr lang="en-US" altLang="zh-CN" sz="2000"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xmlns="" val="33032600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17</a:t>
            </a:r>
            <a:endParaRPr lang="en-US" dirty="0"/>
          </a:p>
        </p:txBody>
      </p:sp>
      <p:sp>
        <p:nvSpPr>
          <p:cNvPr id="3" name="内容占位符 2"/>
          <p:cNvSpPr>
            <a:spLocks noGrp="1"/>
          </p:cNvSpPr>
          <p:nvPr>
            <p:ph idx="1"/>
          </p:nvPr>
        </p:nvSpPr>
        <p:spPr/>
        <p:txBody>
          <a:bodyPr/>
          <a:lstStyle/>
          <a:p>
            <a:r>
              <a:rPr lang="en-US" dirty="0">
                <a:hlinkClick r:id="rId2"/>
              </a:rPr>
              <a:t>https://jsfiddle.net/chunchill/7tyxwcmj</a:t>
            </a:r>
            <a:r>
              <a:rPr lang="en-US" dirty="0" smtClean="0">
                <a:hlinkClick r:id="rId2"/>
              </a:rPr>
              <a:t>/</a:t>
            </a:r>
            <a:endParaRPr lang="en-US" dirty="0" smtClean="0"/>
          </a:p>
          <a:p>
            <a:endParaRPr lang="en-US" dirty="0"/>
          </a:p>
        </p:txBody>
      </p:sp>
      <p:pic>
        <p:nvPicPr>
          <p:cNvPr id="4" name="图片 3"/>
          <p:cNvPicPr>
            <a:picLocks noChangeAspect="1"/>
          </p:cNvPicPr>
          <p:nvPr/>
        </p:nvPicPr>
        <p:blipFill>
          <a:blip r:embed="rId3"/>
          <a:stretch>
            <a:fillRect/>
          </a:stretch>
        </p:blipFill>
        <p:spPr>
          <a:xfrm>
            <a:off x="749300" y="2047875"/>
            <a:ext cx="3200400" cy="1381125"/>
          </a:xfrm>
          <a:prstGeom prst="rect">
            <a:avLst/>
          </a:prstGeom>
        </p:spPr>
      </p:pic>
    </p:spTree>
    <p:extLst>
      <p:ext uri="{BB962C8B-B14F-4D97-AF65-F5344CB8AC3E}">
        <p14:creationId xmlns:p14="http://schemas.microsoft.com/office/powerpoint/2010/main" xmlns="" val="1595783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相关学习资源</a:t>
            </a:r>
            <a:endParaRPr lang="en-US" dirty="0"/>
          </a:p>
        </p:txBody>
      </p:sp>
      <p:sp>
        <p:nvSpPr>
          <p:cNvPr id="6" name="内容占位符 5"/>
          <p:cNvSpPr>
            <a:spLocks noGrp="1"/>
          </p:cNvSpPr>
          <p:nvPr>
            <p:ph idx="1"/>
          </p:nvPr>
        </p:nvSpPr>
        <p:spPr/>
        <p:txBody>
          <a:bodyPr/>
          <a:lstStyle/>
          <a:p>
            <a:r>
              <a:rPr lang="en-US" dirty="0" smtClean="0">
                <a:hlinkClick r:id="rId3"/>
              </a:rPr>
              <a:t>M</a:t>
            </a:r>
            <a:r>
              <a:rPr lang="en-US" altLang="zh-CN" dirty="0" smtClean="0">
                <a:hlinkClick r:id="rId3"/>
              </a:rPr>
              <a:t>ozilla </a:t>
            </a:r>
            <a:r>
              <a:rPr lang="zh-CN" altLang="en-US" dirty="0" smtClean="0">
                <a:hlinkClick r:id="rId3"/>
              </a:rPr>
              <a:t>官网学习资源</a:t>
            </a:r>
            <a:endParaRPr lang="en-US" altLang="zh-CN" dirty="0" smtClean="0"/>
          </a:p>
          <a:p>
            <a:r>
              <a:rPr lang="en-US" dirty="0" smtClean="0">
                <a:hlinkClick r:id="rId4"/>
              </a:rPr>
              <a:t>W3CSchool</a:t>
            </a:r>
            <a:endParaRPr lang="en-US" dirty="0" smtClean="0"/>
          </a:p>
          <a:p>
            <a:r>
              <a:rPr lang="en-US" dirty="0">
                <a:hlinkClick r:id="rId5"/>
              </a:rPr>
              <a:t>http://html5demos.com</a:t>
            </a:r>
            <a:r>
              <a:rPr lang="en-US" dirty="0" smtClean="0">
                <a:hlinkClick r:id="rId5"/>
              </a:rPr>
              <a:t>/</a:t>
            </a:r>
            <a:endParaRPr lang="en-US" dirty="0" smtClean="0"/>
          </a:p>
          <a:p>
            <a:r>
              <a:rPr lang="en-US" dirty="0">
                <a:hlinkClick r:id="rId6"/>
              </a:rPr>
              <a:t>http://</a:t>
            </a:r>
            <a:r>
              <a:rPr lang="en-US" dirty="0" smtClean="0">
                <a:hlinkClick r:id="rId6"/>
              </a:rPr>
              <a:t>www.runoob.com/html/html5-intro.html</a:t>
            </a:r>
            <a:endParaRPr lang="en-US" dirty="0" smtClean="0"/>
          </a:p>
          <a:p>
            <a:r>
              <a:rPr lang="en-US" dirty="0">
                <a:hlinkClick r:id="rId7"/>
              </a:rPr>
              <a:t>http://html5up.net</a:t>
            </a:r>
            <a:r>
              <a:rPr lang="en-US" dirty="0" smtClean="0">
                <a:hlinkClick r:id="rId7"/>
              </a:rPr>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3485358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简约性</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2090465"/>
            <a:ext cx="8461018" cy="1927861"/>
          </a:xfrm>
          <a:prstGeom prst="rect">
            <a:avLst/>
          </a:prstGeom>
          <a:solidFill>
            <a:schemeClr val="bg1"/>
          </a:solidFill>
          <a:ln cap="rnd">
            <a:solidFill>
              <a:srgbClr val="00B0F0"/>
            </a:solidFill>
          </a:ln>
        </p:spPr>
        <p:txBody>
          <a:bodyPr lIns="0" tIns="0" rIns="0" bIns="0">
            <a:normAutofit fontScale="62500" lnSpcReduction="20000"/>
          </a:bodyPr>
          <a:lstStyle/>
          <a:p>
            <a:pPr>
              <a:lnSpc>
                <a:spcPct val="120000"/>
              </a:lnSpc>
              <a:defRPr/>
            </a:pPr>
            <a:r>
              <a:rPr lang="da-DK" altLang="zh-CN" sz="1600" dirty="0" smtClean="0">
                <a:solidFill>
                  <a:srgbClr val="087AC0"/>
                </a:solidFill>
                <a:ea typeface="微软雅黑" panose="020B0503020204020204" pitchFamily="34" charset="-122"/>
              </a:rPr>
              <a:t>HTML4.01</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&lt;meta http-</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equiv</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=“Content-Type” content=“text/</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html;charset</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=utf-8”/&gt;</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a:solidFill>
                  <a:schemeClr val="tx1">
                    <a:lumMod val="65000"/>
                    <a:lumOff val="35000"/>
                  </a:schemeClr>
                </a:solidFill>
                <a:latin typeface="Britannic Bold" panose="020B0903060703020204" pitchFamily="34" charset="0"/>
                <a:ea typeface="微软雅黑" panose="020B0503020204020204" pitchFamily="34" charset="-122"/>
              </a:rPr>
              <a:t>&lt;meta charset=“utf-8</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da-DK" altLang="zh-CN" sz="1600" dirty="0">
                <a:solidFill>
                  <a:srgbClr val="087AC0"/>
                </a:solidFill>
                <a:ea typeface="微软雅黑" panose="020B0503020204020204" pitchFamily="34" charset="-122"/>
              </a:rPr>
              <a:t>HTML4.0</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DOCTYPE Html PUBLIC “-//W3C/DTD HTML4.01//EN” “http://www.w3.org/TR/HTML14/strict.dtd””</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DOCTTYPE html&gt;</a:t>
            </a:r>
            <a:endParaRPr lang="zh-CN" altLang="en-US" sz="19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sp>
        <p:nvSpPr>
          <p:cNvPr id="20" name="MH_Other_5"/>
          <p:cNvSpPr>
            <a:spLocks/>
          </p:cNvSpPr>
          <p:nvPr>
            <p:custDataLst>
              <p:tags r:id="rId7"/>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8"/>
            </p:custDataLst>
          </p:nvPr>
        </p:nvSpPr>
        <p:spPr bwMode="auto">
          <a:xfrm>
            <a:off x="1532175" y="401832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Other_3"/>
          <p:cNvSpPr/>
          <p:nvPr>
            <p:custDataLst>
              <p:tags r:id="rId9"/>
            </p:custDataLst>
          </p:nvPr>
        </p:nvSpPr>
        <p:spPr>
          <a:xfrm>
            <a:off x="1364197" y="4640800"/>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5" name="MH_Other_4"/>
          <p:cNvSpPr/>
          <p:nvPr>
            <p:custDataLst>
              <p:tags r:id="rId10"/>
            </p:custDataLst>
          </p:nvPr>
        </p:nvSpPr>
        <p:spPr>
          <a:xfrm>
            <a:off x="1229260" y="450110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16" name="MH_SubTitle_2"/>
          <p:cNvSpPr txBox="1">
            <a:spLocks noChangeArrowheads="1"/>
          </p:cNvSpPr>
          <p:nvPr>
            <p:custDataLst>
              <p:tags r:id="rId11"/>
            </p:custDataLst>
          </p:nvPr>
        </p:nvSpPr>
        <p:spPr bwMode="auto">
          <a:xfrm>
            <a:off x="2388135" y="4270913"/>
            <a:ext cx="5108575"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兼容性</a:t>
            </a:r>
            <a:endParaRPr lang="zh-CN" altLang="en-US" sz="2000" b="1" dirty="0">
              <a:solidFill>
                <a:srgbClr val="2A323E"/>
              </a:solidFill>
              <a:ea typeface="微软雅黑" panose="020B0503020204020204" pitchFamily="34" charset="-122"/>
            </a:endParaRPr>
          </a:p>
        </p:txBody>
      </p:sp>
      <p:sp>
        <p:nvSpPr>
          <p:cNvPr id="18" name="MH_Other_6"/>
          <p:cNvSpPr>
            <a:spLocks noChangeAspect="1"/>
          </p:cNvSpPr>
          <p:nvPr>
            <p:custDataLst>
              <p:tags r:id="rId12"/>
            </p:custDataLst>
          </p:nvPr>
        </p:nvSpPr>
        <p:spPr bwMode="auto">
          <a:xfrm>
            <a:off x="1529298" y="4809075"/>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 name="矩形 2"/>
          <p:cNvSpPr/>
          <p:nvPr/>
        </p:nvSpPr>
        <p:spPr>
          <a:xfrm>
            <a:off x="2371190" y="4846589"/>
            <a:ext cx="6096000" cy="1089529"/>
          </a:xfrm>
          <a:prstGeom prst="rect">
            <a:avLst/>
          </a:prstGeom>
          <a:solidFill>
            <a:schemeClr val="bg1"/>
          </a:solidFill>
          <a:ln>
            <a:solidFill>
              <a:srgbClr val="00B0F0"/>
            </a:solidFill>
          </a:ln>
        </p:spPr>
        <p:txBody>
          <a:bodyPr>
            <a:spAutoFit/>
          </a:bodyPr>
          <a:lstStyle/>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CLASS=CONTENT&gt;&lt;DIV&gt;</a:t>
            </a:r>
          </a:p>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a:t>
            </a:r>
          </a:p>
          <a:p>
            <a:pPr>
              <a:lnSpc>
                <a:spcPct val="120000"/>
              </a:lnSpc>
              <a:defRPr/>
            </a:pPr>
            <a:r>
              <a:rPr lang="zh-CN" altLang="en-US" dirty="0" smtClean="0">
                <a:solidFill>
                  <a:srgbClr val="087AC0"/>
                </a:solidFill>
                <a:ea typeface="微软雅黑" panose="020B0503020204020204" pitchFamily="34" charset="-122"/>
              </a:rPr>
              <a:t>在</a:t>
            </a:r>
            <a:r>
              <a:rPr lang="en-US" altLang="zh-CN" dirty="0" smtClean="0">
                <a:solidFill>
                  <a:srgbClr val="087AC0"/>
                </a:solidFill>
                <a:ea typeface="微软雅黑" panose="020B0503020204020204" pitchFamily="34" charset="-122"/>
              </a:rPr>
              <a:t>HTML5</a:t>
            </a:r>
            <a:r>
              <a:rPr lang="zh-CN" altLang="en-US" dirty="0" smtClean="0">
                <a:solidFill>
                  <a:srgbClr val="087AC0"/>
                </a:solidFill>
                <a:ea typeface="微软雅黑" panose="020B0503020204020204" pitchFamily="34" charset="-122"/>
              </a:rPr>
              <a:t>中不会报错</a:t>
            </a:r>
            <a:endParaRPr lang="en-US" altLang="zh-CN"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xmlns="" val="5700375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13"/>
  <p:tag name="MH_SECTIONID" val="314,315,316,317,318,319,320,321,322,"/>
</p:tagLst>
</file>

<file path=ppt/tags/tag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0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10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10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1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4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4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4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4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4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4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4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5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5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5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5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5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5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6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6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6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6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6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6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6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6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7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7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7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7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7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7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7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7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8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8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8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8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8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8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9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9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9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9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9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9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9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9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9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MH_TYPE" val="CONTENTS"/>
  <p:tag name="ID" val="553524"/>
</p:tagLst>
</file>

<file path=ppt/tags/tag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0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0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0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0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0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0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0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3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4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4"/>
</p:tagLst>
</file>

<file path=ppt/tags/tag5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5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6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7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7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7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7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7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7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7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8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8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8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8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8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8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9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9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9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9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heme/theme1.xml><?xml version="1.0" encoding="utf-8"?>
<a:theme xmlns:a="http://schemas.openxmlformats.org/drawingml/2006/main" name="A000120140530A99PPBG">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A000120150312A12KPBG</Template>
  <TotalTime>1644</TotalTime>
  <Words>3851</Words>
  <Application>Microsoft Office PowerPoint</Application>
  <PresentationFormat>自定义</PresentationFormat>
  <Paragraphs>823</Paragraphs>
  <Slides>81</Slides>
  <Notes>19</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A000120140530A99PPBG</vt:lpstr>
      <vt:lpstr>HTML5基础教程</vt:lpstr>
      <vt:lpstr>幻灯片 2</vt:lpstr>
      <vt:lpstr>幻灯片 3</vt:lpstr>
      <vt:lpstr>HTTP协议</vt:lpstr>
      <vt:lpstr>初识WEB前端</vt:lpstr>
      <vt:lpstr>HTML5发展历程</vt:lpstr>
      <vt:lpstr>相关组织</vt:lpstr>
      <vt:lpstr>XHTML</vt:lpstr>
      <vt:lpstr>HTML5设计理念</vt:lpstr>
      <vt:lpstr>HTML5设计理念</vt:lpstr>
      <vt:lpstr>HTML5设计理念</vt:lpstr>
      <vt:lpstr>HTML5语法变化</vt:lpstr>
      <vt:lpstr>HTML5 基本结构</vt:lpstr>
      <vt:lpstr>推荐的开发工具</vt:lpstr>
      <vt:lpstr>推荐的调试工具</vt:lpstr>
      <vt:lpstr>幻灯片 16</vt:lpstr>
      <vt:lpstr>基础元素</vt:lpstr>
      <vt:lpstr>标签式例</vt:lpstr>
      <vt:lpstr>标签式例</vt:lpstr>
      <vt:lpstr>标签式例</vt:lpstr>
      <vt:lpstr>元数据元素</vt:lpstr>
      <vt:lpstr>章节元素</vt:lpstr>
      <vt:lpstr>章节元素</vt:lpstr>
      <vt:lpstr>其他常用标签</vt:lpstr>
      <vt:lpstr>图片和多媒体</vt:lpstr>
      <vt:lpstr>内嵌内容</vt:lpstr>
      <vt:lpstr>脚本</vt:lpstr>
      <vt:lpstr>编辑标识</vt:lpstr>
      <vt:lpstr>表格元素</vt:lpstr>
      <vt:lpstr>表单元素</vt:lpstr>
      <vt:lpstr>过时的和弃用的元素</vt:lpstr>
      <vt:lpstr>过时的和弃用的元素(续)</vt:lpstr>
      <vt:lpstr>幻灯片 33</vt:lpstr>
      <vt:lpstr>HTML4的文档结构</vt:lpstr>
      <vt:lpstr>示例1</vt:lpstr>
      <vt:lpstr>示例2</vt:lpstr>
      <vt:lpstr>HTML5解决的问题</vt:lpstr>
      <vt:lpstr>在HTML5中定义章节</vt:lpstr>
      <vt:lpstr>在HTML5中定义标题</vt:lpstr>
      <vt:lpstr>地址和发表时间</vt:lpstr>
      <vt:lpstr>不支持HTML5的浏览器</vt:lpstr>
      <vt:lpstr>神奇的ie浏览器</vt:lpstr>
      <vt:lpstr>神奇的ie浏览器</vt:lpstr>
      <vt:lpstr>示例6</vt:lpstr>
      <vt:lpstr>幻灯片 45</vt:lpstr>
      <vt:lpstr>INPUT元素之Type</vt:lpstr>
      <vt:lpstr>INPUT元素之Type</vt:lpstr>
      <vt:lpstr>FORM元素</vt:lpstr>
      <vt:lpstr>约束验证的 HTML 语法</vt:lpstr>
      <vt:lpstr>幻灯片 50</vt:lpstr>
      <vt:lpstr>嵌入媒体</vt:lpstr>
      <vt:lpstr>示例8</vt:lpstr>
      <vt:lpstr>Video</vt:lpstr>
      <vt:lpstr>嵌入媒体</vt:lpstr>
      <vt:lpstr>示例9.1</vt:lpstr>
      <vt:lpstr>嵌入媒体</vt:lpstr>
      <vt:lpstr>示例10</vt:lpstr>
      <vt:lpstr>Html5多媒体的优势</vt:lpstr>
      <vt:lpstr>幻灯片 59</vt:lpstr>
      <vt:lpstr>Canvas</vt:lpstr>
      <vt:lpstr>创建 Canvas 元素</vt:lpstr>
      <vt:lpstr>理解坐标</vt:lpstr>
      <vt:lpstr>HTML5 内联 SVG</vt:lpstr>
      <vt:lpstr>示例12</vt:lpstr>
      <vt:lpstr>SVG和Canvas比较</vt:lpstr>
      <vt:lpstr>幻灯片 66</vt:lpstr>
      <vt:lpstr>HTML 5 Web Workers</vt:lpstr>
      <vt:lpstr>HTML 5 服务器发送事件</vt:lpstr>
      <vt:lpstr>示例14</vt:lpstr>
      <vt:lpstr>WebRTC</vt:lpstr>
      <vt:lpstr>WebRTC</vt:lpstr>
      <vt:lpstr>幻灯片 72</vt:lpstr>
      <vt:lpstr>使用摄像头API</vt:lpstr>
      <vt:lpstr>获取到所拍摄照片的引用</vt:lpstr>
      <vt:lpstr>在网页中展示图片</vt:lpstr>
      <vt:lpstr>示例15</vt:lpstr>
      <vt:lpstr>触摸事件</vt:lpstr>
      <vt:lpstr>示例16</vt:lpstr>
      <vt:lpstr>使用地理位置定位</vt:lpstr>
      <vt:lpstr>示例17</vt:lpstr>
      <vt:lpstr>相关学习资源</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HTML5基础教程</dc:title>
  <dc:creator>jasper.qiu</dc:creator>
  <cp:lastModifiedBy>York.Chen</cp:lastModifiedBy>
  <cp:revision>248</cp:revision>
  <dcterms:created xsi:type="dcterms:W3CDTF">2016-05-04T00:44:09Z</dcterms:created>
  <dcterms:modified xsi:type="dcterms:W3CDTF">2016-05-07T20:50:00Z</dcterms:modified>
</cp:coreProperties>
</file>