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0"/>
  </p:notesMasterIdLst>
  <p:handoutMasterIdLst>
    <p:handoutMasterId r:id="rId51"/>
  </p:handout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1" r:id="rId45"/>
    <p:sldId id="302" r:id="rId46"/>
    <p:sldId id="303" r:id="rId47"/>
    <p:sldId id="306" r:id="rId48"/>
    <p:sldId id="307" r:id="rId49"/>
  </p:sldIdLst>
  <p:sldSz cx="9144000" cy="6858000" type="screen4x3"/>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334"/>
    <p:restoredTop sz="50000"/>
  </p:normalViewPr>
  <p:slideViewPr>
    <p:cSldViewPr snapToGrid="0">
      <p:cViewPr varScale="1">
        <p:scale>
          <a:sx n="47" d="100"/>
          <a:sy n="47" d="100"/>
        </p:scale>
        <p:origin x="2472"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tags" Target="tags/tag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035" cy="456873"/>
          </a:xfrm>
          <a:prstGeom prst="rect">
            <a:avLst/>
          </a:prstGeom>
          <a:noFill/>
          <a:ln>
            <a:noFill/>
          </a:ln>
        </p:spPr>
        <p:txBody>
          <a:bodyPr vert="horz" wrap="none" lIns="80766" tIns="40383" rIns="80766" bIns="40383" anchorCtr="0" compatLnSpc="0">
            <a:noAutofit/>
          </a:bodyPr>
          <a:lstStyle/>
          <a:p>
            <a:pPr hangingPunct="0">
              <a:defRPr sz="1400"/>
            </a:pPr>
            <a:endParaRPr lang="en-US" sz="13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647" y="0"/>
            <a:ext cx="2976035" cy="456873"/>
          </a:xfrm>
          <a:prstGeom prst="rect">
            <a:avLst/>
          </a:prstGeom>
          <a:noFill/>
          <a:ln>
            <a:noFill/>
          </a:ln>
        </p:spPr>
        <p:txBody>
          <a:bodyPr vert="horz" wrap="none" lIns="80766" tIns="40383" rIns="80766" bIns="40383" anchorCtr="0" compatLnSpc="0">
            <a:noAutofit/>
          </a:bodyPr>
          <a:lstStyle/>
          <a:p>
            <a:pPr algn="r" hangingPunct="0">
              <a:defRPr sz="1400"/>
            </a:pPr>
            <a:endParaRPr lang="en-US" sz="13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800"/>
            <a:ext cx="2976035" cy="456873"/>
          </a:xfrm>
          <a:prstGeom prst="rect">
            <a:avLst/>
          </a:prstGeom>
          <a:noFill/>
          <a:ln>
            <a:noFill/>
          </a:ln>
        </p:spPr>
        <p:txBody>
          <a:bodyPr vert="horz" wrap="none" lIns="80766" tIns="40383" rIns="80766" bIns="40383" anchor="b" anchorCtr="0" compatLnSpc="0">
            <a:noAutofit/>
          </a:bodyPr>
          <a:lstStyle/>
          <a:p>
            <a:pPr hangingPunct="0">
              <a:defRPr sz="1400"/>
            </a:pPr>
            <a:endParaRPr lang="en-US" sz="13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647" y="8686800"/>
            <a:ext cx="2976035" cy="456873"/>
          </a:xfrm>
          <a:prstGeom prst="rect">
            <a:avLst/>
          </a:prstGeom>
          <a:noFill/>
          <a:ln>
            <a:noFill/>
          </a:ln>
        </p:spPr>
        <p:txBody>
          <a:bodyPr vert="horz" wrap="none" lIns="80766" tIns="40383" rIns="80766" bIns="40383" anchor="b" anchorCtr="0" compatLnSpc="0">
            <a:noAutofit/>
          </a:bodyPr>
          <a:lstStyle/>
          <a:p>
            <a:pPr algn="r" hangingPunct="0">
              <a:defRPr sz="1400"/>
            </a:pPr>
            <a:fld id="{05682F79-C656-45E8-9E27-106E9AD8E4CB}" type="slidenum">
              <a:rPr/>
              <a:pPr algn="r" hangingPunct="0">
                <a:defRPr sz="1400"/>
              </a:pPr>
              <a:t>‹#›</a:t>
            </a:fld>
            <a:endParaRPr lang="en-US" sz="1300">
              <a:latin typeface="Arial" pitchFamily="18"/>
              <a:ea typeface="Microsoft YaHei" pitchFamily="2"/>
              <a:cs typeface="Mangal" pitchFamily="2"/>
            </a:endParaRPr>
          </a:p>
        </p:txBody>
      </p:sp>
    </p:spTree>
    <p:extLst>
      <p:ext uri="{BB962C8B-B14F-4D97-AF65-F5344CB8AC3E}">
        <p14:creationId xmlns:p14="http://schemas.microsoft.com/office/powerpoint/2010/main" val="3938905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Arial Unicode MS" pitchFamily="2"/>
                <a:cs typeface="Tahoma" pitchFamily="2"/>
              </a:defRPr>
            </a:lvl1pPr>
          </a:lstStyle>
          <a:p>
            <a:pPr lvl="0"/>
            <a:fld id="{BE9D89DE-8A95-4C6C-8DE9-14249F4BC8DB}" type="slidenum">
              <a:rPr/>
              <a:pPr lvl="0"/>
              <a:t>‹#›</a:t>
            </a:fld>
            <a:endParaRPr lang="en-US"/>
          </a:p>
        </p:txBody>
      </p:sp>
    </p:spTree>
    <p:extLst>
      <p:ext uri="{BB962C8B-B14F-4D97-AF65-F5344CB8AC3E}">
        <p14:creationId xmlns:p14="http://schemas.microsoft.com/office/powerpoint/2010/main" val="3662859734"/>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0" y="0"/>
            <a:ext cx="360" cy="360"/>
          </a:xfrm>
        </p:spPr>
        <p:txBody>
          <a:bodyPr wrap="square" lIns="90000" tIns="45000" rIns="90000" bIns="45000" anchor="t"/>
          <a:lstStyle/>
          <a:p>
            <a:pPr lvl="0" algn="l" hangingPunct="1"/>
            <a:fld id="{B4A283A6-D897-4D78-B6CD-C8F857EBCF97}" type="slidenum">
              <a:rPr/>
              <a:pPr lvl="0" algn="l" hangingPunct="1"/>
              <a:t>1</a:t>
            </a:fld>
            <a:endParaRPr lang="en-US" sz="1800">
              <a:solidFill>
                <a:srgbClr val="000000"/>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9AFF06D7-3698-45FC-AE13-BDC6D10CED54}" type="slidenum">
              <a:rPr/>
              <a:pPr lvl="0"/>
              <a:t>1</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0000" tIns="45000" rIns="90000" bIns="45000" anchor="t">
            <a:noAutofit/>
          </a:bodyPr>
          <a:lstStyle/>
          <a:p>
            <a:pPr lvl="0"/>
            <a:endParaRPr lang="en-US"/>
          </a:p>
        </p:txBody>
      </p:sp>
    </p:spTree>
    <p:extLst>
      <p:ext uri="{BB962C8B-B14F-4D97-AF65-F5344CB8AC3E}">
        <p14:creationId xmlns:p14="http://schemas.microsoft.com/office/powerpoint/2010/main" val="3265151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D4877F4-929D-4922-8557-4C896A04F680}" type="slidenum">
              <a:rPr/>
              <a:pPr lvl="0"/>
              <a:t>10</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416432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5701C8B-3F03-4E53-A920-3456AD385D90}" type="slidenum">
              <a:rPr/>
              <a:pPr lvl="0"/>
              <a:t>11</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2628070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E8FCDC6-DFF9-470A-91C6-05E24ABDD064}" type="slidenum">
              <a:rPr/>
              <a:pPr lvl="0"/>
              <a:t>12</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3023739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37BEA3E-C24D-4256-B19E-721F19D74A9B}" type="slidenum">
              <a:rPr/>
              <a:pPr lvl="0"/>
              <a:t>13</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839306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093C0B5-3839-4074-88A4-B1B3267E29C4}" type="slidenum">
              <a:rPr/>
              <a:pPr lvl="0"/>
              <a:t>14</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3022286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DE4446D-9C78-459C-9A60-97807CDA6BD5}" type="slidenum">
              <a:rPr/>
              <a:pPr lvl="0"/>
              <a:t>15</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2105879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C6DC42A-49C5-4F89-BBF0-8F6674A59993}" type="slidenum">
              <a:rPr/>
              <a:pPr lvl="0"/>
              <a:t>16</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492347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97D1CB2-4551-4362-9A46-05E872AE2CA6}" type="slidenum">
              <a:rPr/>
              <a:pPr lvl="0"/>
              <a:t>17</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773729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A4DF308-0C0F-4239-B13E-D9BCFC881664}" type="slidenum">
              <a:rPr/>
              <a:pPr lvl="0"/>
              <a:t>18</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710407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E38DFA7-71F8-4814-A714-74798CCDB671}" type="slidenum">
              <a:rPr/>
              <a:pPr lvl="0"/>
              <a:t>19</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189007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FCA27E2-66F0-4E4E-9965-244FAB7157F2}" type="slidenum">
              <a:rPr/>
              <a:pPr lvl="0"/>
              <a:t>2</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30571863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396FE73-764D-4665-9507-5C91966FEA2F}" type="slidenum">
              <a:rPr/>
              <a:pPr lvl="0"/>
              <a:t>20</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2950407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D492355-1DC3-48A5-BAF9-4F4C02A20E28}" type="slidenum">
              <a:rPr/>
              <a:pPr lvl="0"/>
              <a:t>21</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2429220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BE84975-F85A-45B2-8E58-0A9E1B927D40}" type="slidenum">
              <a:rPr/>
              <a:pPr lvl="0"/>
              <a:t>22</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3564108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A500A7C-2239-4605-9663-95D0A33823A5}" type="slidenum">
              <a:rPr/>
              <a:pPr lvl="0"/>
              <a:t>23</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2759534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8BE8CAF-61AE-44C5-A1E8-5A115C1F6805}" type="slidenum">
              <a:rPr/>
              <a:pPr lvl="0"/>
              <a:t>24</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17474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FA736A1-5E29-4535-B9C0-A3CE56204808}" type="slidenum">
              <a:rPr/>
              <a:pPr lvl="0"/>
              <a:t>25</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2372220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1B9FA69-8DA2-4849-8563-0CD465966E61}" type="slidenum">
              <a:rPr/>
              <a:pPr lvl="0"/>
              <a:t>26</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11235671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26EB163-E8D2-4BBF-8438-CAECE4551E05}" type="slidenum">
              <a:rPr/>
              <a:pPr lvl="0"/>
              <a:t>27</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1930107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3053237-0E7E-4191-B8A9-E1798CD79274}" type="slidenum">
              <a:rPr/>
              <a:pPr lvl="0"/>
              <a:t>28</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2266347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979E7F3-7C91-40A3-9683-ABC1EB099887}" type="slidenum">
              <a:rPr/>
              <a:pPr lvl="0"/>
              <a:t>29</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3984559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FB3F350-46B7-496C-A09C-43480DA8079A}" type="slidenum">
              <a:rPr/>
              <a:pPr lvl="0"/>
              <a:t>3</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12999232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B4D3E98-2766-45EF-9CFE-E213250DD715}" type="slidenum">
              <a:rPr/>
              <a:pPr lvl="0"/>
              <a:t>30</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3312502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0D54ED0-CFCB-4067-84C9-A01E91F4DB40}" type="slidenum">
              <a:rPr/>
              <a:pPr lvl="0"/>
              <a:t>31</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935978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8D9AE6B-0B75-43A2-B25E-B0070C7E170A}" type="slidenum">
              <a:rPr/>
              <a:pPr lvl="0"/>
              <a:t>32</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1019680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1B8676B-4169-452E-B9ED-3A082B419128}" type="slidenum">
              <a:rPr/>
              <a:pPr lvl="0"/>
              <a:t>33</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16529703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CD4DDEB-BF0C-43BE-843A-BE1CB4A1EDA8}" type="slidenum">
              <a:rPr/>
              <a:pPr lvl="0"/>
              <a:t>34</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2042281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382E62E-0561-4CA1-9D74-E0491DD05B9F}" type="slidenum">
              <a:rPr/>
              <a:pPr lvl="0"/>
              <a:t>35</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4914993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7C56B90-5217-415A-94FB-25C0E08077BF}" type="slidenum">
              <a:rPr/>
              <a:pPr lvl="0"/>
              <a:t>36</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1606946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045FBA4-EEB0-4C83-97A4-DD6C143A8A8C}" type="slidenum">
              <a:rPr/>
              <a:pPr lvl="0"/>
              <a:t>37</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32798224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D9F0D5F-2929-4229-A6B4-F6916A1B2779}" type="slidenum">
              <a:rPr/>
              <a:pPr lvl="0"/>
              <a:t>38</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455664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4811809-CCA8-4C65-BC2C-DDC3749EA4A2}" type="slidenum">
              <a:rPr/>
              <a:pPr lvl="0"/>
              <a:t>39</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37789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CA950BC-C2D8-4DAD-87BB-A05D84702F6A}" type="slidenum">
              <a:rPr/>
              <a:pPr lvl="0"/>
              <a:t>4</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12586457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AC9F292-CEAE-4360-B686-12CDEFB415ED}" type="slidenum">
              <a:rPr/>
              <a:pPr lvl="0"/>
              <a:t>40</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35142039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7025930-0E8C-45A1-97B2-798E307942F4}" type="slidenum">
              <a:rPr/>
              <a:pPr lvl="0"/>
              <a:t>41</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21855667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F5F5A1A-D7BE-4DFA-B8D9-3D863066F1F7}" type="slidenum">
              <a:rPr/>
              <a:pPr lvl="0"/>
              <a:t>42</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2260470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6058260-490D-4757-8296-9E5045CC4CCD}" type="slidenum">
              <a:rPr/>
              <a:pPr lvl="0"/>
              <a:t>43</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40748787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D84B912-63EE-4E9E-82B8-4986D3C0981E}" type="slidenum">
              <a:rPr/>
              <a:pPr lvl="0"/>
              <a:t>44</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19363667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9897CC9-D3CE-4DB2-9E6D-C40C4526E825}" type="slidenum">
              <a:rPr/>
              <a:pPr lvl="0"/>
              <a:t>45</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15239529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F8B034D-0544-4AE8-82CF-F49FAD868F79}" type="slidenum">
              <a:rPr/>
              <a:pPr lvl="0"/>
              <a:t>46</a:t>
            </a:fld>
            <a:endParaRPr lang="en-US"/>
          </a:p>
        </p:txBody>
      </p:sp>
      <p:sp>
        <p:nvSpPr>
          <p:cNvPr id="2" name="Slide Image Placeholder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1651426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EE929B3-E4A1-4DD5-8C92-3288C8C62AD2}" type="slidenum">
              <a:rPr/>
              <a:pPr lvl="0"/>
              <a:t>5</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1677030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478FA5E-FF18-4510-84BB-C5C8A94E8AD3}" type="slidenum">
              <a:rPr/>
              <a:pPr lvl="0"/>
              <a:t>6</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3899094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69115F4-6713-4E39-9AC6-8A509A43B26A}" type="slidenum">
              <a:rPr/>
              <a:pPr lvl="0"/>
              <a:t>7</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622715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383263B-B5BF-440D-9550-8B03650D3B1B}" type="slidenum">
              <a:rPr/>
              <a:pPr lvl="0"/>
              <a:t>8</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3249355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33A043A-3573-4B02-92A8-B5AC7C71EE75}" type="slidenum">
              <a:rPr/>
              <a:pPr lvl="0"/>
              <a:t>9</a:t>
            </a:fld>
            <a:endParaRPr lang="en-US"/>
          </a:p>
        </p:txBody>
      </p:sp>
      <p:sp>
        <p:nvSpPr>
          <p:cNvPr id="2" name="Slide Image Placeholder 1"/>
          <p:cNvSpPr>
            <a:spLocks noGrp="1" noRot="1" noChangeAspect="1" noResize="1"/>
          </p:cNvSpPr>
          <p:nvPr>
            <p:ph type="sldImg"/>
          </p:nvPr>
        </p:nvSpPr>
        <p:spPr>
          <a:xfrm>
            <a:off x="1144588" y="695325"/>
            <a:ext cx="4568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7650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F9C0A70D-56F4-4476-9270-7DEF40EF1DF0}" type="datetime1">
              <a:rPr lang="en-US" smtClean="0"/>
              <a:pPr lvl="0"/>
              <a:t>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5A88C9C-5947-42C2-AE4B-A88672B24613}" type="slidenum">
              <a:rPr/>
              <a:pPr lvl="0"/>
              <a:t>‹#›</a:t>
            </a:fld>
            <a:endParaRPr lang="en-US"/>
          </a:p>
        </p:txBody>
      </p:sp>
    </p:spTree>
    <p:extLst>
      <p:ext uri="{BB962C8B-B14F-4D97-AF65-F5344CB8AC3E}">
        <p14:creationId xmlns:p14="http://schemas.microsoft.com/office/powerpoint/2010/main" val="319012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F9C0A70D-56F4-4476-9270-7DEF40EF1DF0}" type="datetime1">
              <a:rPr lang="en-US" smtClean="0"/>
              <a:pPr lvl="0"/>
              <a:t>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58EBB60-FEF8-4BA6-9BCC-9B62DD5E5AB0}" type="slidenum">
              <a:rPr/>
              <a:pPr lvl="0"/>
              <a:t>‹#›</a:t>
            </a:fld>
            <a:endParaRPr lang="en-US"/>
          </a:p>
        </p:txBody>
      </p:sp>
    </p:spTree>
    <p:extLst>
      <p:ext uri="{BB962C8B-B14F-4D97-AF65-F5344CB8AC3E}">
        <p14:creationId xmlns:p14="http://schemas.microsoft.com/office/powerpoint/2010/main" val="2776579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7400" cy="45259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59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F9C0A70D-56F4-4476-9270-7DEF40EF1DF0}" type="datetime1">
              <a:rPr lang="en-US" smtClean="0"/>
              <a:pPr lvl="0"/>
              <a:t>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E5CBE7E-C2C7-4B20-9C8B-B3E188B09378}" type="slidenum">
              <a:rPr/>
              <a:pPr lvl="0"/>
              <a:t>‹#›</a:t>
            </a:fld>
            <a:endParaRPr lang="en-US"/>
          </a:p>
        </p:txBody>
      </p:sp>
    </p:spTree>
    <p:extLst>
      <p:ext uri="{BB962C8B-B14F-4D97-AF65-F5344CB8AC3E}">
        <p14:creationId xmlns:p14="http://schemas.microsoft.com/office/powerpoint/2010/main" val="349882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transition spd="slow">
    <p:sndAc>
      <p:end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075CCF04-ABCF-4934-902F-0FD148BE64A8}" type="datetime1">
              <a:rPr lang="en-US" smtClean="0"/>
              <a:pPr lvl="0"/>
              <a:t>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99BF14C-8659-45BA-A402-FDFE14037AE1}" type="slidenum">
              <a:rPr/>
              <a:pPr lvl="0"/>
              <a:t>‹#›</a:t>
            </a:fld>
            <a:endParaRPr lang="en-US"/>
          </a:p>
        </p:txBody>
      </p:sp>
    </p:spTree>
    <p:extLst>
      <p:ext uri="{BB962C8B-B14F-4D97-AF65-F5344CB8AC3E}">
        <p14:creationId xmlns:p14="http://schemas.microsoft.com/office/powerpoint/2010/main" val="485734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075CCF04-ABCF-4934-902F-0FD148BE64A8}" type="datetime1">
              <a:rPr lang="en-US" smtClean="0"/>
              <a:pPr lvl="0"/>
              <a:t>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999D119-BE04-4D81-8D4A-470DBBBB5ECD}" type="slidenum">
              <a:rPr/>
              <a:pPr lvl="0"/>
              <a:t>‹#›</a:t>
            </a:fld>
            <a:endParaRPr lang="en-US"/>
          </a:p>
        </p:txBody>
      </p:sp>
    </p:spTree>
    <p:extLst>
      <p:ext uri="{BB962C8B-B14F-4D97-AF65-F5344CB8AC3E}">
        <p14:creationId xmlns:p14="http://schemas.microsoft.com/office/powerpoint/2010/main" val="2309720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075CCF04-ABCF-4934-902F-0FD148BE64A8}" type="datetime1">
              <a:rPr lang="en-US" smtClean="0"/>
              <a:pPr lvl="0"/>
              <a:t>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4192FB5-7DD0-40F1-9C2F-197CCE282971}" type="slidenum">
              <a:rPr/>
              <a:pPr lvl="0"/>
              <a:t>‹#›</a:t>
            </a:fld>
            <a:endParaRPr lang="en-US"/>
          </a:p>
        </p:txBody>
      </p:sp>
    </p:spTree>
    <p:extLst>
      <p:ext uri="{BB962C8B-B14F-4D97-AF65-F5344CB8AC3E}">
        <p14:creationId xmlns:p14="http://schemas.microsoft.com/office/powerpoint/2010/main" val="3980415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9625" y="1600200"/>
            <a:ext cx="37338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5825" y="1600200"/>
            <a:ext cx="37338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075CCF04-ABCF-4934-902F-0FD148BE64A8}" type="datetime1">
              <a:rPr lang="en-US" smtClean="0"/>
              <a:pPr lvl="0"/>
              <a:t>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4A3B0F5-749D-4461-B624-335E956CEB0F}" type="slidenum">
              <a:rPr/>
              <a:pPr lvl="0"/>
              <a:t>‹#›</a:t>
            </a:fld>
            <a:endParaRPr lang="en-US"/>
          </a:p>
        </p:txBody>
      </p:sp>
    </p:spTree>
    <p:extLst>
      <p:ext uri="{BB962C8B-B14F-4D97-AF65-F5344CB8AC3E}">
        <p14:creationId xmlns:p14="http://schemas.microsoft.com/office/powerpoint/2010/main" val="859948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075CCF04-ABCF-4934-902F-0FD148BE64A8}" type="datetime1">
              <a:rPr lang="en-US" smtClean="0"/>
              <a:pPr lvl="0"/>
              <a:t>5/20/16</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90D64362-B5C4-40B1-9EA5-D2192098BCDC}" type="slidenum">
              <a:rPr/>
              <a:pPr lvl="0"/>
              <a:t>‹#›</a:t>
            </a:fld>
            <a:endParaRPr lang="en-US"/>
          </a:p>
        </p:txBody>
      </p:sp>
    </p:spTree>
    <p:extLst>
      <p:ext uri="{BB962C8B-B14F-4D97-AF65-F5344CB8AC3E}">
        <p14:creationId xmlns:p14="http://schemas.microsoft.com/office/powerpoint/2010/main" val="829892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075CCF04-ABCF-4934-902F-0FD148BE64A8}" type="datetime1">
              <a:rPr lang="en-US" smtClean="0"/>
              <a:pPr lvl="0"/>
              <a:t>5/20/16</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17D9E3EF-6FCF-459B-9F23-3EF530462AA2}" type="slidenum">
              <a:rPr/>
              <a:pPr lvl="0"/>
              <a:t>‹#›</a:t>
            </a:fld>
            <a:endParaRPr lang="en-US"/>
          </a:p>
        </p:txBody>
      </p:sp>
    </p:spTree>
    <p:extLst>
      <p:ext uri="{BB962C8B-B14F-4D97-AF65-F5344CB8AC3E}">
        <p14:creationId xmlns:p14="http://schemas.microsoft.com/office/powerpoint/2010/main" val="1458214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075CCF04-ABCF-4934-902F-0FD148BE64A8}" type="datetime1">
              <a:rPr lang="en-US" smtClean="0"/>
              <a:pPr lvl="0"/>
              <a:t>5/20/16</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EC9C7366-21C7-4F0E-A3F9-B7197953B7C3}" type="slidenum">
              <a:rPr/>
              <a:pPr lvl="0"/>
              <a:t>‹#›</a:t>
            </a:fld>
            <a:endParaRPr lang="en-US"/>
          </a:p>
        </p:txBody>
      </p:sp>
    </p:spTree>
    <p:extLst>
      <p:ext uri="{BB962C8B-B14F-4D97-AF65-F5344CB8AC3E}">
        <p14:creationId xmlns:p14="http://schemas.microsoft.com/office/powerpoint/2010/main" val="2319119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F9C0A70D-56F4-4476-9270-7DEF40EF1DF0}" type="datetime1">
              <a:rPr lang="en-US" smtClean="0"/>
              <a:pPr lvl="0"/>
              <a:t>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E7A667E-D2B1-4DCC-BF54-68E473EA8876}" type="slidenum">
              <a:rPr/>
              <a:pPr lvl="0"/>
              <a:t>‹#›</a:t>
            </a:fld>
            <a:endParaRPr lang="en-US"/>
          </a:p>
        </p:txBody>
      </p:sp>
    </p:spTree>
    <p:extLst>
      <p:ext uri="{BB962C8B-B14F-4D97-AF65-F5344CB8AC3E}">
        <p14:creationId xmlns:p14="http://schemas.microsoft.com/office/powerpoint/2010/main" val="775020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075CCF04-ABCF-4934-902F-0FD148BE64A8}" type="datetime1">
              <a:rPr lang="en-US" smtClean="0"/>
              <a:pPr lvl="0"/>
              <a:t>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2B3E3E6-9811-426F-AC01-1160F782C42B}" type="slidenum">
              <a:rPr/>
              <a:pPr lvl="0"/>
              <a:t>‹#›</a:t>
            </a:fld>
            <a:endParaRPr lang="en-US"/>
          </a:p>
        </p:txBody>
      </p:sp>
    </p:spTree>
    <p:extLst>
      <p:ext uri="{BB962C8B-B14F-4D97-AF65-F5344CB8AC3E}">
        <p14:creationId xmlns:p14="http://schemas.microsoft.com/office/powerpoint/2010/main" val="1073963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075CCF04-ABCF-4934-902F-0FD148BE64A8}" type="datetime1">
              <a:rPr lang="en-US" smtClean="0"/>
              <a:pPr lvl="0"/>
              <a:t>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F956470-5ADD-4C87-B697-BE9C2AD22C1C}" type="slidenum">
              <a:rPr/>
              <a:pPr lvl="0"/>
              <a:t>‹#›</a:t>
            </a:fld>
            <a:endParaRPr lang="en-US"/>
          </a:p>
        </p:txBody>
      </p:sp>
    </p:spTree>
    <p:extLst>
      <p:ext uri="{BB962C8B-B14F-4D97-AF65-F5344CB8AC3E}">
        <p14:creationId xmlns:p14="http://schemas.microsoft.com/office/powerpoint/2010/main" val="190374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075CCF04-ABCF-4934-902F-0FD148BE64A8}" type="datetime1">
              <a:rPr lang="en-US" smtClean="0"/>
              <a:pPr lvl="0"/>
              <a:t>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7020C82-B151-4255-B2AE-0A5CDF082373}" type="slidenum">
              <a:rPr/>
              <a:pPr lvl="0"/>
              <a:t>‹#›</a:t>
            </a:fld>
            <a:endParaRPr lang="en-US"/>
          </a:p>
        </p:txBody>
      </p:sp>
    </p:spTree>
    <p:extLst>
      <p:ext uri="{BB962C8B-B14F-4D97-AF65-F5344CB8AC3E}">
        <p14:creationId xmlns:p14="http://schemas.microsoft.com/office/powerpoint/2010/main" val="4222397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4625" y="274638"/>
            <a:ext cx="1905000" cy="6126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9625" y="274638"/>
            <a:ext cx="5562600" cy="6126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075CCF04-ABCF-4934-902F-0FD148BE64A8}" type="datetime1">
              <a:rPr lang="en-US" smtClean="0"/>
              <a:pPr lvl="0"/>
              <a:t>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F24221D-EF1F-4A5D-843D-DD33B46E5BB9}" type="slidenum">
              <a:rPr/>
              <a:pPr lvl="0"/>
              <a:t>‹#›</a:t>
            </a:fld>
            <a:endParaRPr lang="en-US"/>
          </a:p>
        </p:txBody>
      </p:sp>
    </p:spTree>
    <p:extLst>
      <p:ext uri="{BB962C8B-B14F-4D97-AF65-F5344CB8AC3E}">
        <p14:creationId xmlns:p14="http://schemas.microsoft.com/office/powerpoint/2010/main" val="547439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F9C0A70D-56F4-4476-9270-7DEF40EF1DF0}" type="datetime1">
              <a:rPr lang="en-US" smtClean="0"/>
              <a:pPr lvl="0"/>
              <a:t>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85DEB4D-3F56-4ABF-91B9-26733B9CE1E2}" type="slidenum">
              <a:rPr/>
              <a:pPr lvl="0"/>
              <a:t>‹#›</a:t>
            </a:fld>
            <a:endParaRPr lang="en-US"/>
          </a:p>
        </p:txBody>
      </p:sp>
    </p:spTree>
    <p:extLst>
      <p:ext uri="{BB962C8B-B14F-4D97-AF65-F5344CB8AC3E}">
        <p14:creationId xmlns:p14="http://schemas.microsoft.com/office/powerpoint/2010/main" val="3568396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4963"/>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F9C0A70D-56F4-4476-9270-7DEF40EF1DF0}" type="datetime1">
              <a:rPr lang="en-US" smtClean="0"/>
              <a:pPr lvl="0"/>
              <a:t>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D056E7C-F2CD-4985-877C-C98FBF5E6A0B}" type="slidenum">
              <a:rPr/>
              <a:pPr lvl="0"/>
              <a:t>‹#›</a:t>
            </a:fld>
            <a:endParaRPr lang="en-US"/>
          </a:p>
        </p:txBody>
      </p:sp>
    </p:spTree>
    <p:extLst>
      <p:ext uri="{BB962C8B-B14F-4D97-AF65-F5344CB8AC3E}">
        <p14:creationId xmlns:p14="http://schemas.microsoft.com/office/powerpoint/2010/main" val="1729373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F9C0A70D-56F4-4476-9270-7DEF40EF1DF0}" type="datetime1">
              <a:rPr lang="en-US" smtClean="0"/>
              <a:pPr lvl="0"/>
              <a:t>5/20/16</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7929A094-6536-4538-A616-E5DD6C2FD396}" type="slidenum">
              <a:rPr/>
              <a:pPr lvl="0"/>
              <a:t>‹#›</a:t>
            </a:fld>
            <a:endParaRPr lang="en-US"/>
          </a:p>
        </p:txBody>
      </p:sp>
    </p:spTree>
    <p:extLst>
      <p:ext uri="{BB962C8B-B14F-4D97-AF65-F5344CB8AC3E}">
        <p14:creationId xmlns:p14="http://schemas.microsoft.com/office/powerpoint/2010/main" val="257112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F9C0A70D-56F4-4476-9270-7DEF40EF1DF0}" type="datetime1">
              <a:rPr lang="en-US" smtClean="0"/>
              <a:pPr lvl="0"/>
              <a:t>5/20/16</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41B1276F-E95E-4198-A6CE-97393A44C278}" type="slidenum">
              <a:rPr/>
              <a:pPr lvl="0"/>
              <a:t>‹#›</a:t>
            </a:fld>
            <a:endParaRPr lang="en-US"/>
          </a:p>
        </p:txBody>
      </p:sp>
    </p:spTree>
    <p:extLst>
      <p:ext uri="{BB962C8B-B14F-4D97-AF65-F5344CB8AC3E}">
        <p14:creationId xmlns:p14="http://schemas.microsoft.com/office/powerpoint/2010/main" val="3257756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F9C0A70D-56F4-4476-9270-7DEF40EF1DF0}" type="datetime1">
              <a:rPr lang="en-US" smtClean="0"/>
              <a:pPr lvl="0"/>
              <a:t>5/20/16</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2A295C7F-C552-4967-B725-E157DA1A2AC2}" type="slidenum">
              <a:rPr/>
              <a:pPr lvl="0"/>
              <a:t>‹#›</a:t>
            </a:fld>
            <a:endParaRPr lang="en-US"/>
          </a:p>
        </p:txBody>
      </p:sp>
    </p:spTree>
    <p:extLst>
      <p:ext uri="{BB962C8B-B14F-4D97-AF65-F5344CB8AC3E}">
        <p14:creationId xmlns:p14="http://schemas.microsoft.com/office/powerpoint/2010/main" val="2018726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F9C0A70D-56F4-4476-9270-7DEF40EF1DF0}" type="datetime1">
              <a:rPr lang="en-US" smtClean="0"/>
              <a:pPr lvl="0"/>
              <a:t>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A43EC60-CC0B-425A-8D80-0C7F18D27DCF}" type="slidenum">
              <a:rPr/>
              <a:pPr lvl="0"/>
              <a:t>‹#›</a:t>
            </a:fld>
            <a:endParaRPr lang="en-US"/>
          </a:p>
        </p:txBody>
      </p:sp>
    </p:spTree>
    <p:extLst>
      <p:ext uri="{BB962C8B-B14F-4D97-AF65-F5344CB8AC3E}">
        <p14:creationId xmlns:p14="http://schemas.microsoft.com/office/powerpoint/2010/main" val="2878560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F9C0A70D-56F4-4476-9270-7DEF40EF1DF0}" type="datetime1">
              <a:rPr lang="en-US" smtClean="0"/>
              <a:pPr lvl="0"/>
              <a:t>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2133F2B-F1F5-476E-A67E-6BA4073DC284}" type="slidenum">
              <a:rPr/>
              <a:pPr lvl="0"/>
              <a:t>‹#›</a:t>
            </a:fld>
            <a:endParaRPr lang="en-US"/>
          </a:p>
        </p:txBody>
      </p:sp>
    </p:spTree>
    <p:extLst>
      <p:ext uri="{BB962C8B-B14F-4D97-AF65-F5344CB8AC3E}">
        <p14:creationId xmlns:p14="http://schemas.microsoft.com/office/powerpoint/2010/main" val="3906743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cstate="print"/>
          <a:stretch>
            <a:fillRect/>
          </a:stretch>
        </a:blipFill>
        <a:effectLst/>
      </p:bgPr>
    </p:bg>
    <p:spTree>
      <p:nvGrpSpPr>
        <p:cNvPr id="1" name=""/>
        <p:cNvGrpSpPr/>
        <p:nvPr/>
      </p:nvGrpSpPr>
      <p:grpSpPr>
        <a:xfrm>
          <a:off x="0" y="0"/>
          <a:ext cx="0" cy="0"/>
          <a:chOff x="0" y="0"/>
          <a:chExt cx="0" cy="0"/>
        </a:xfrm>
      </p:grpSpPr>
      <p:sp>
        <p:nvSpPr>
          <p:cNvPr id="2" name="Rectangle 6"/>
          <p:cNvSpPr/>
          <p:nvPr/>
        </p:nvSpPr>
        <p:spPr>
          <a:xfrm>
            <a:off x="-8280" y="-14040"/>
            <a:ext cx="685440" cy="6857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E2624"/>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3" name="Rectangle 7"/>
          <p:cNvSpPr/>
          <p:nvPr/>
        </p:nvSpPr>
        <p:spPr>
          <a:xfrm>
            <a:off x="-8280" y="6206040"/>
            <a:ext cx="685440" cy="68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A7A7A"/>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Title 1"/>
          <p:cNvSpPr txBox="1">
            <a:spLocks noGrp="1"/>
          </p:cNvSpPr>
          <p:nvPr>
            <p:ph type="title"/>
          </p:nvPr>
        </p:nvSpPr>
        <p:spPr>
          <a:xfrm>
            <a:off x="869399" y="1679399"/>
            <a:ext cx="7543440" cy="2593440"/>
          </a:xfrm>
          <a:prstGeom prst="rect">
            <a:avLst/>
          </a:prstGeom>
          <a:noFill/>
          <a:ln>
            <a:noFill/>
          </a:ln>
        </p:spPr>
        <p:txBody>
          <a:bodyPr wrap="square" lIns="90000" tIns="45000" rIns="90000" bIns="45000" anchor="b">
            <a:noAutofit/>
          </a:bodyPr>
          <a:lstStyle/>
          <a:p>
            <a:pPr lvl="0"/>
            <a:r>
              <a:rPr lang="en-US"/>
              <a:t>Click to edit the title text formatClick to edit Master title style</a:t>
            </a:r>
          </a:p>
        </p:txBody>
      </p:sp>
      <p:sp>
        <p:nvSpPr>
          <p:cNvPr id="6" name="Date Placeholder 3"/>
          <p:cNvSpPr txBox="1">
            <a:spLocks noGrp="1"/>
          </p:cNvSpPr>
          <p:nvPr>
            <p:ph type="dt" sz="half" idx="2"/>
          </p:nvPr>
        </p:nvSpPr>
        <p:spPr>
          <a:xfrm>
            <a:off x="6648120" y="6471720"/>
            <a:ext cx="2437920" cy="36539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Arial Unicode MS" pitchFamily="2"/>
                <a:cs typeface="Tahoma" pitchFamily="2"/>
              </a:defRPr>
            </a:lvl1pPr>
          </a:lstStyle>
          <a:p>
            <a:pPr lvl="0"/>
            <a:fld id="{F9C0A70D-56F4-4476-9270-7DEF40EF1DF0}" type="datetime1">
              <a:rPr lang="en-US"/>
              <a:pPr lvl="0"/>
              <a:t>5/20/16</a:t>
            </a:fld>
            <a:endParaRPr lang="en-US"/>
          </a:p>
        </p:txBody>
      </p:sp>
      <p:sp>
        <p:nvSpPr>
          <p:cNvPr id="7" name="Footer Placeholder 4"/>
          <p:cNvSpPr txBox="1">
            <a:spLocks noGrp="1"/>
          </p:cNvSpPr>
          <p:nvPr>
            <p:ph type="ftr" sz="quarter" idx="3"/>
          </p:nvPr>
        </p:nvSpPr>
        <p:spPr>
          <a:xfrm>
            <a:off x="4214520" y="6475679"/>
            <a:ext cx="2367000" cy="36539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Arial Unicode MS" pitchFamily="2"/>
                <a:cs typeface="Tahoma" pitchFamily="2"/>
              </a:defRPr>
            </a:lvl1pPr>
          </a:lstStyle>
          <a:p>
            <a:pPr lvl="0"/>
            <a:endParaRPr lang="en-US"/>
          </a:p>
        </p:txBody>
      </p:sp>
      <p:sp>
        <p:nvSpPr>
          <p:cNvPr id="8" name="Slide Number Placeholder 5"/>
          <p:cNvSpPr txBox="1">
            <a:spLocks noGrp="1"/>
          </p:cNvSpPr>
          <p:nvPr>
            <p:ph type="sldNum" sz="quarter" idx="4"/>
          </p:nvPr>
        </p:nvSpPr>
        <p:spPr>
          <a:xfrm>
            <a:off x="51120" y="6368760"/>
            <a:ext cx="548280" cy="396000"/>
          </a:xfrm>
          <a:prstGeom prst="rect">
            <a:avLst/>
          </a:prstGeom>
          <a:noFill/>
          <a:ln w="19080">
            <a:solidFill>
              <a:srgbClr val="FFFFFF"/>
            </a:solidFill>
            <a:prstDash val="solid"/>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Arial Unicode MS" pitchFamily="2"/>
                <a:cs typeface="Tahoma" pitchFamily="2"/>
              </a:defRPr>
            </a:lvl1pPr>
          </a:lstStyle>
          <a:p>
            <a:pPr lvl="0"/>
            <a:fld id="{91AA14C2-9E68-46D8-BEA2-94934A871992}" type="slidenum">
              <a:rPr/>
              <a:pPr lvl="0"/>
              <a:t>‹#›</a:t>
            </a:fld>
            <a:endParaRPr lang="en-US"/>
          </a:p>
        </p:txBody>
      </p:sp>
      <p:sp>
        <p:nvSpPr>
          <p:cNvPr id="9" name="Round Same Side Corner Rectangle 6"/>
          <p:cNvSpPr/>
          <p:nvPr/>
        </p:nvSpPr>
        <p:spPr>
          <a:xfrm rot="5400000">
            <a:off x="4454461" y="495541"/>
            <a:ext cx="82440" cy="784007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000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0" name="Text Placeholder 9"/>
          <p:cNvSpPr txBox="1">
            <a:spLocks noGrp="1"/>
          </p:cNvSpPr>
          <p:nvPr>
            <p:ph type="body" idx="1"/>
          </p:nvPr>
        </p:nvSpPr>
        <p:spPr>
          <a:xfrm>
            <a:off x="457200" y="1604520"/>
            <a:ext cx="8229240" cy="4525920"/>
          </a:xfrm>
          <a:prstGeom prst="rect">
            <a:avLst/>
          </a:prstGeom>
          <a:noFill/>
          <a:ln>
            <a:noFill/>
          </a:ln>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1" name="Picture 1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43760" y="6471720"/>
            <a:ext cx="1224043" cy="3558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l" rtl="0" hangingPunct="1">
        <a:spcBef>
          <a:spcPts val="0"/>
        </a:spcBef>
        <a:spcAft>
          <a:spcPts val="0"/>
        </a:spcAft>
        <a:buNone/>
        <a:tabLst/>
        <a:defRPr lang="en-US" sz="6600" b="0" i="0" u="none" strike="noStrike" kern="1200" spc="0">
          <a:ln>
            <a:noFill/>
          </a:ln>
          <a:solidFill>
            <a:srgbClr val="000000"/>
          </a:solidFill>
          <a:latin typeface="Cambria" pitchFamily="18"/>
          <a:ea typeface="Microsoft YaHei" pitchFamily="2"/>
          <a:cs typeface="Mangal" pitchFamily="2"/>
        </a:defRPr>
      </a:lvl1pPr>
    </p:titleStyle>
    <p:bodyStyle>
      <a:lvl1pPr marL="0" marR="0" indent="0" algn="l" rtl="0" hangingPunct="1">
        <a:spcBef>
          <a:spcPts val="0"/>
        </a:spcBef>
        <a:spcAft>
          <a:spcPts val="1417"/>
        </a:spcAft>
        <a:tabLst/>
        <a:defRPr lang="en-US" sz="2200" b="0" i="0" u="none" strike="noStrike" kern="1200" spc="0">
          <a:ln>
            <a:noFill/>
          </a:ln>
          <a:solidFill>
            <a:srgbClr val="000000"/>
          </a:solidFill>
          <a:latin typeface="Calibri" pitchFamily="18"/>
          <a:ea typeface="Microsoft YaHei" pitchFamily="2"/>
          <a:cs typeface="Mang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cstate="print"/>
          <a:stretch>
            <a:fillRect/>
          </a:stretch>
        </a:blipFill>
        <a:effectLst/>
      </p:bgPr>
    </p:bg>
    <p:spTree>
      <p:nvGrpSpPr>
        <p:cNvPr id="1" name=""/>
        <p:cNvGrpSpPr/>
        <p:nvPr/>
      </p:nvGrpSpPr>
      <p:grpSpPr>
        <a:xfrm>
          <a:off x="0" y="0"/>
          <a:ext cx="0" cy="0"/>
          <a:chOff x="0" y="0"/>
          <a:chExt cx="0" cy="0"/>
        </a:xfrm>
      </p:grpSpPr>
      <p:sp>
        <p:nvSpPr>
          <p:cNvPr id="2" name="Rectangle 6"/>
          <p:cNvSpPr/>
          <p:nvPr/>
        </p:nvSpPr>
        <p:spPr>
          <a:xfrm>
            <a:off x="-8280" y="-14040"/>
            <a:ext cx="685440" cy="6857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E2624"/>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3" name="Rectangle 7"/>
          <p:cNvSpPr/>
          <p:nvPr/>
        </p:nvSpPr>
        <p:spPr>
          <a:xfrm>
            <a:off x="-8280" y="6206040"/>
            <a:ext cx="685440" cy="68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A7A7A"/>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Title 1"/>
          <p:cNvSpPr txBox="1">
            <a:spLocks noGrp="1"/>
          </p:cNvSpPr>
          <p:nvPr>
            <p:ph type="title"/>
          </p:nvPr>
        </p:nvSpPr>
        <p:spPr>
          <a:xfrm>
            <a:off x="810000" y="274680"/>
            <a:ext cx="7619760" cy="1142640"/>
          </a:xfrm>
          <a:prstGeom prst="rect">
            <a:avLst/>
          </a:prstGeom>
          <a:noFill/>
          <a:ln>
            <a:noFill/>
          </a:ln>
        </p:spPr>
        <p:txBody>
          <a:bodyPr wrap="square" lIns="90000" tIns="45000" rIns="90000" bIns="45000" anchor="t">
            <a:noAutofit/>
          </a:bodyPr>
          <a:lstStyle/>
          <a:p>
            <a:pPr lvl="0"/>
            <a:r>
              <a:rPr lang="en-US"/>
              <a:t>Click to edit the title text formatClick to edit Master title style</a:t>
            </a:r>
          </a:p>
        </p:txBody>
      </p:sp>
      <p:sp>
        <p:nvSpPr>
          <p:cNvPr id="6" name="Content Placeholder 2"/>
          <p:cNvSpPr txBox="1">
            <a:spLocks noGrp="1"/>
          </p:cNvSpPr>
          <p:nvPr>
            <p:ph type="body" idx="1"/>
          </p:nvPr>
        </p:nvSpPr>
        <p:spPr>
          <a:xfrm>
            <a:off x="903642" y="1600200"/>
            <a:ext cx="7526118" cy="4477871"/>
          </a:xfrm>
          <a:prstGeom prst="rect">
            <a:avLst/>
          </a:prstGeom>
          <a:noFill/>
          <a:ln>
            <a:noFill/>
          </a:ln>
        </p:spPr>
        <p:txBody>
          <a:bodyPr wrap="square" lIns="90000" tIns="45000" rIns="90000" bIns="45000" anchor="t">
            <a:noAutofit/>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5"/>
            <a:r>
              <a:rPr lang="en-US" dirty="0"/>
              <a:t>Sixth Outline Level</a:t>
            </a:r>
          </a:p>
          <a:p>
            <a:pPr lvl="6"/>
            <a:r>
              <a:rPr lang="en-US" dirty="0"/>
              <a:t>Seventh Outline Level</a:t>
            </a:r>
          </a:p>
          <a:p>
            <a:pPr lvl="7"/>
            <a:r>
              <a:rPr lang="en-US" dirty="0"/>
              <a:t>Eighth Outline Level</a:t>
            </a:r>
          </a:p>
          <a:p>
            <a:pPr lvl="0"/>
            <a:r>
              <a:rPr lang="en-US" dirty="0"/>
              <a:t>Ninth Outline </a:t>
            </a:r>
            <a:r>
              <a:rPr lang="en-US" dirty="0" err="1"/>
              <a:t>LevelClick</a:t>
            </a:r>
            <a:r>
              <a:rPr lang="en-US" dirty="0"/>
              <a:t>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txBox="1">
            <a:spLocks noGrp="1"/>
          </p:cNvSpPr>
          <p:nvPr>
            <p:ph type="dt" sz="half" idx="2"/>
          </p:nvPr>
        </p:nvSpPr>
        <p:spPr>
          <a:xfrm>
            <a:off x="6648120" y="6471720"/>
            <a:ext cx="2437920" cy="36539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Arial Unicode MS" pitchFamily="2"/>
                <a:cs typeface="Tahoma" pitchFamily="2"/>
              </a:defRPr>
            </a:lvl1pPr>
          </a:lstStyle>
          <a:p>
            <a:pPr lvl="0"/>
            <a:fld id="{075CCF04-ABCF-4934-902F-0FD148BE64A8}" type="datetime1">
              <a:rPr lang="en-US"/>
              <a:pPr lvl="0"/>
              <a:t>5/20/16</a:t>
            </a:fld>
            <a:endParaRPr lang="en-US"/>
          </a:p>
        </p:txBody>
      </p:sp>
      <p:sp>
        <p:nvSpPr>
          <p:cNvPr id="8" name="Footer Placeholder 4"/>
          <p:cNvSpPr txBox="1">
            <a:spLocks noGrp="1"/>
          </p:cNvSpPr>
          <p:nvPr>
            <p:ph type="ftr" sz="quarter" idx="3"/>
          </p:nvPr>
        </p:nvSpPr>
        <p:spPr>
          <a:xfrm>
            <a:off x="4214520" y="6475679"/>
            <a:ext cx="2367000" cy="36539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Arial Unicode MS" pitchFamily="2"/>
                <a:cs typeface="Tahoma" pitchFamily="2"/>
              </a:defRPr>
            </a:lvl1pPr>
          </a:lstStyle>
          <a:p>
            <a:pPr lvl="0"/>
            <a:endParaRPr lang="en-US"/>
          </a:p>
        </p:txBody>
      </p:sp>
      <p:sp>
        <p:nvSpPr>
          <p:cNvPr id="9" name="Slide Number Placeholder 5"/>
          <p:cNvSpPr txBox="1">
            <a:spLocks noGrp="1"/>
          </p:cNvSpPr>
          <p:nvPr>
            <p:ph type="sldNum" sz="quarter" idx="4"/>
          </p:nvPr>
        </p:nvSpPr>
        <p:spPr>
          <a:xfrm>
            <a:off x="51120" y="6368760"/>
            <a:ext cx="548280" cy="396000"/>
          </a:xfrm>
          <a:prstGeom prst="rect">
            <a:avLst/>
          </a:prstGeom>
          <a:noFill/>
          <a:ln w="19080">
            <a:solidFill>
              <a:srgbClr val="FFFFFF"/>
            </a:solidFill>
            <a:prstDash val="solid"/>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Arial Unicode MS" pitchFamily="2"/>
                <a:cs typeface="Tahoma" pitchFamily="2"/>
              </a:defRPr>
            </a:lvl1pPr>
          </a:lstStyle>
          <a:p>
            <a:pPr lvl="0"/>
            <a:fld id="{7162D85C-F268-4908-912F-87585E0ABCD9}" type="slidenum">
              <a:rPr/>
              <a:pPr lvl="0"/>
              <a:t>‹#›</a:t>
            </a:fld>
            <a:endParaRPr lang="en-US"/>
          </a:p>
        </p:txBody>
      </p:sp>
      <p:sp>
        <p:nvSpPr>
          <p:cNvPr id="10" name="Round Same Side Corner Rectangle 6"/>
          <p:cNvSpPr/>
          <p:nvPr/>
        </p:nvSpPr>
        <p:spPr>
          <a:xfrm rot="5400000">
            <a:off x="4454461" y="-2425500"/>
            <a:ext cx="82440" cy="784007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000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43761" y="6461396"/>
            <a:ext cx="1267920" cy="36858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l" rtl="0" hangingPunct="1">
        <a:spcBef>
          <a:spcPts val="0"/>
        </a:spcBef>
        <a:spcAft>
          <a:spcPts val="0"/>
        </a:spcAft>
        <a:buNone/>
        <a:tabLst/>
        <a:defRPr lang="en-US" sz="4600" b="0" i="0" u="none" strike="noStrike" kern="1200" spc="0">
          <a:ln>
            <a:noFill/>
          </a:ln>
          <a:solidFill>
            <a:srgbClr val="000000"/>
          </a:solidFill>
          <a:latin typeface="Cambria" pitchFamily="18"/>
          <a:ea typeface="Microsoft YaHei" pitchFamily="2"/>
          <a:cs typeface="Mangal" pitchFamily="2"/>
        </a:defRPr>
      </a:lvl1pPr>
    </p:titleStyle>
    <p:bodyStyle>
      <a:lvl1pPr marL="0" marR="0" lvl="0" indent="0" algn="l" rtl="0" hangingPunct="1">
        <a:spcBef>
          <a:spcPts val="0"/>
        </a:spcBef>
        <a:spcAft>
          <a:spcPts val="1417"/>
        </a:spcAft>
        <a:buSzPct val="45000"/>
        <a:buFont typeface="StarSymbol"/>
        <a:buChar char="●"/>
        <a:tabLst/>
        <a:defRPr lang="en-US" sz="2200" b="0" i="0" u="none" strike="noStrike" kern="1200" spc="0">
          <a:ln>
            <a:noFill/>
          </a:ln>
          <a:solidFill>
            <a:srgbClr val="000000"/>
          </a:solidFill>
          <a:latin typeface="Calibri" pitchFamily="18"/>
          <a:ea typeface="Microsoft YaHei" pitchFamily="2"/>
          <a:cs typeface="Mangal" pitchFamily="2"/>
        </a:defRPr>
      </a:lvl1pPr>
      <a:lvl2pPr marL="0" marR="0" lvl="1" indent="0" algn="l" rtl="0" hangingPunct="1">
        <a:spcBef>
          <a:spcPts val="0"/>
        </a:spcBef>
        <a:spcAft>
          <a:spcPts val="1417"/>
        </a:spcAft>
        <a:buSzPct val="75000"/>
        <a:buFont typeface="StarSymbol"/>
        <a:buChar char="–"/>
        <a:tabLst/>
        <a:defRPr lang="en-US" sz="2200" b="0" i="0" u="none" strike="noStrike" kern="1200" spc="0">
          <a:ln>
            <a:noFill/>
          </a:ln>
          <a:solidFill>
            <a:srgbClr val="000000"/>
          </a:solidFill>
          <a:latin typeface="Calibri" pitchFamily="18"/>
          <a:ea typeface="Microsoft YaHei" pitchFamily="2"/>
          <a:cs typeface="Mangal" pitchFamily="2"/>
        </a:defRPr>
      </a:lvl2pPr>
      <a:lvl3pPr marL="0" marR="0" lvl="2" indent="0" algn="l" rtl="0" hangingPunct="1">
        <a:spcBef>
          <a:spcPts val="0"/>
        </a:spcBef>
        <a:spcAft>
          <a:spcPts val="1417"/>
        </a:spcAft>
        <a:buSzPct val="45000"/>
        <a:buFont typeface="StarSymbol"/>
        <a:buChar char="●"/>
        <a:tabLst/>
        <a:defRPr lang="en-US" sz="2200" b="0" i="0" u="none" strike="noStrike" kern="1200" spc="0">
          <a:ln>
            <a:noFill/>
          </a:ln>
          <a:solidFill>
            <a:srgbClr val="000000"/>
          </a:solidFill>
          <a:latin typeface="Calibri" pitchFamily="18"/>
          <a:ea typeface="Microsoft YaHei" pitchFamily="2"/>
          <a:cs typeface="Mangal" pitchFamily="2"/>
        </a:defRPr>
      </a:lvl3pPr>
      <a:lvl4pPr marL="0" marR="0" lvl="3" indent="0" algn="l" rtl="0" hangingPunct="1">
        <a:spcBef>
          <a:spcPts val="0"/>
        </a:spcBef>
        <a:spcAft>
          <a:spcPts val="1417"/>
        </a:spcAft>
        <a:buSzPct val="75000"/>
        <a:buFont typeface="StarSymbol"/>
        <a:buChar char="–"/>
        <a:tabLst/>
        <a:defRPr lang="en-US" sz="2200" b="0" i="0" u="none" strike="noStrike" kern="1200" spc="0">
          <a:ln>
            <a:noFill/>
          </a:ln>
          <a:solidFill>
            <a:srgbClr val="000000"/>
          </a:solidFill>
          <a:latin typeface="Calibri" pitchFamily="18"/>
          <a:ea typeface="Microsoft YaHei" pitchFamily="2"/>
          <a:cs typeface="Mangal" pitchFamily="2"/>
        </a:defRPr>
      </a:lvl4pPr>
      <a:lvl5pPr marL="0" marR="0" lvl="4" indent="0" algn="l" rtl="0" hangingPunct="1">
        <a:spcBef>
          <a:spcPts val="0"/>
        </a:spcBef>
        <a:spcAft>
          <a:spcPts val="1417"/>
        </a:spcAft>
        <a:buSzPct val="45000"/>
        <a:buFont typeface="StarSymbol"/>
        <a:buChar char="●"/>
        <a:tabLst/>
        <a:defRPr lang="en-US" sz="2200" b="0" i="0" u="none" strike="noStrike" kern="1200" spc="0">
          <a:ln>
            <a:noFill/>
          </a:ln>
          <a:solidFill>
            <a:srgbClr val="000000"/>
          </a:solidFill>
          <a:latin typeface="Calibri" pitchFamily="18"/>
          <a:ea typeface="Microsoft YaHei" pitchFamily="2"/>
          <a:cs typeface="Mangal" pitchFamily="2"/>
        </a:defRPr>
      </a:lvl5pPr>
      <a:lvl6pPr marL="0" marR="0" lvl="5" indent="0" algn="l" rtl="0" hangingPunct="1">
        <a:spcBef>
          <a:spcPts val="0"/>
        </a:spcBef>
        <a:spcAft>
          <a:spcPts val="1417"/>
        </a:spcAft>
        <a:buSzPct val="45000"/>
        <a:buFont typeface="StarSymbol"/>
        <a:buChar char="●"/>
        <a:tabLst/>
        <a:defRPr lang="en-US" sz="2200" b="0" i="0" u="none" strike="noStrike" kern="1200" spc="0">
          <a:ln>
            <a:noFill/>
          </a:ln>
          <a:solidFill>
            <a:srgbClr val="000000"/>
          </a:solidFill>
          <a:latin typeface="Calibri" pitchFamily="18"/>
          <a:ea typeface="Microsoft YaHei" pitchFamily="2"/>
          <a:cs typeface="Mangal" pitchFamily="2"/>
        </a:defRPr>
      </a:lvl6pPr>
      <a:lvl7pPr marL="0" marR="0" lvl="6" indent="0" algn="l" rtl="0" hangingPunct="1">
        <a:spcBef>
          <a:spcPts val="0"/>
        </a:spcBef>
        <a:spcAft>
          <a:spcPts val="1417"/>
        </a:spcAft>
        <a:buSzPct val="45000"/>
        <a:buFont typeface="StarSymbol"/>
        <a:buChar char="●"/>
        <a:tabLst/>
        <a:defRPr lang="en-US" sz="2200" b="0" i="0" u="none" strike="noStrike" kern="1200" spc="0">
          <a:ln>
            <a:noFill/>
          </a:ln>
          <a:solidFill>
            <a:srgbClr val="000000"/>
          </a:solidFill>
          <a:latin typeface="Calibri" pitchFamily="18"/>
          <a:ea typeface="Microsoft YaHei" pitchFamily="2"/>
          <a:cs typeface="Mangal" pitchFamily="2"/>
        </a:defRPr>
      </a:lvl7pPr>
      <a:lvl8pPr marL="0" marR="0" lvl="7" indent="0" algn="l" rtl="0" hangingPunct="1">
        <a:spcBef>
          <a:spcPts val="0"/>
        </a:spcBef>
        <a:spcAft>
          <a:spcPts val="1417"/>
        </a:spcAft>
        <a:buSzPct val="45000"/>
        <a:buFont typeface="StarSymbol"/>
        <a:buChar char="●"/>
        <a:tabLst/>
        <a:defRPr lang="en-US" sz="2200" b="0" i="0" u="none" strike="noStrike" kern="1200" spc="0">
          <a:ln>
            <a:noFill/>
          </a:ln>
          <a:solidFill>
            <a:srgbClr val="000000"/>
          </a:solidFill>
          <a:latin typeface="Calibri" pitchFamily="18"/>
          <a:ea typeface="Microsoft YaHei" pitchFamily="2"/>
          <a:cs typeface="Mangal" pitchFamily="2"/>
        </a:defRPr>
      </a:lvl8pPr>
      <a:lvl9pPr marL="0" marR="0" lvl="0" indent="0" algn="l" rtl="0" hangingPunct="1">
        <a:spcBef>
          <a:spcPts val="439"/>
        </a:spcBef>
        <a:spcAft>
          <a:spcPts val="1417"/>
        </a:spcAft>
        <a:buClr>
          <a:srgbClr val="FC0014"/>
        </a:buClr>
        <a:buSzPct val="45000"/>
        <a:buFont typeface="Wingdings"/>
        <a:buChar char="ü"/>
        <a:tabLst/>
        <a:defRPr lang="en-US" sz="2200" b="0" i="0" u="none" strike="noStrike" kern="1200" spc="0">
          <a:ln>
            <a:noFill/>
          </a:ln>
          <a:solidFill>
            <a:srgbClr val="000000"/>
          </a:solidFill>
          <a:latin typeface="Calibri" pitchFamily="18"/>
          <a:ea typeface="Microsoft YaHei" pitchFamily="2"/>
          <a:cs typeface="Mangal" pitchFamily="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bin"/><Relationship Id="rId5" Type="http://schemas.openxmlformats.org/officeDocument/2006/relationships/image" Target="../media/image7.png"/><Relationship Id="rId6" Type="http://schemas.openxmlformats.org/officeDocument/2006/relationships/oleObject" Target="../embeddings/oleObject2.bin"/><Relationship Id="rId7" Type="http://schemas.openxmlformats.org/officeDocument/2006/relationships/image" Target="../media/image8.png"/><Relationship Id="rId1" Type="http://schemas.openxmlformats.org/officeDocument/2006/relationships/vmlDrawing" Target="../drawings/vmlDrawing1.vml"/><Relationship Id="rId2"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3.bin"/><Relationship Id="rId5" Type="http://schemas.openxmlformats.org/officeDocument/2006/relationships/image" Target="../media/image14.png"/><Relationship Id="rId1" Type="http://schemas.openxmlformats.org/officeDocument/2006/relationships/vmlDrawing" Target="../drawings/vmlDrawing2.vml"/><Relationship Id="rId2"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1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hyperlink" Target="http://www.powershow.com/view.php?id=6186418&amp;t=Beginners+CSS+Tutorial+For+Web+Designers" TargetMode="External"/><Relationship Id="rId4" Type="http://schemas.openxmlformats.org/officeDocument/2006/relationships/image" Target="../media/image22.jpeg"/><Relationship Id="rId5" Type="http://schemas.openxmlformats.org/officeDocument/2006/relationships/image" Target="../media/image23.jpeg"/><Relationship Id="rId6" Type="http://schemas.openxmlformats.org/officeDocument/2006/relationships/image" Target="../media/image24.jpeg"/><Relationship Id="rId1" Type="http://schemas.openxmlformats.org/officeDocument/2006/relationships/tags" Target="../tags/tag2.xml"/><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Rectangle 1"/>
          <p:cNvSpPr txBox="1">
            <a:spLocks noGrp="1"/>
          </p:cNvSpPr>
          <p:nvPr>
            <p:ph type="title" idx="4294967295"/>
          </p:nvPr>
        </p:nvSpPr>
        <p:spPr>
          <a:xfrm>
            <a:off x="698039" y="1310040"/>
            <a:ext cx="8348400" cy="1878480"/>
          </a:xfrm>
        </p:spPr>
        <p:txBody>
          <a:bodyPr anchor="t"/>
          <a:lstStyle/>
          <a:p>
            <a:pPr lvl="0"/>
            <a:r>
              <a:rPr lang="en-US" sz="4800" dirty="0"/>
              <a:t>Cascading Style Sheets- CSS </a:t>
            </a:r>
            <a:r>
              <a:rPr lang="en-US" sz="4800" dirty="0" smtClean="0"/>
              <a:t>“Add style </a:t>
            </a:r>
            <a:r>
              <a:rPr lang="en-US" sz="4800" dirty="0"/>
              <a:t>to your web </a:t>
            </a:r>
            <a:r>
              <a:rPr lang="en-US" sz="4800" dirty="0" smtClean="0"/>
              <a:t>pages”</a:t>
            </a:r>
            <a:r>
              <a:rPr lang="en-US" sz="4800" dirty="0"/>
              <a:t/>
            </a:r>
            <a:br>
              <a:rPr lang="en-US" sz="4800" dirty="0"/>
            </a:br>
            <a:endParaRPr lang="en-US" sz="4800" dirty="0"/>
          </a:p>
        </p:txBody>
      </p:sp>
      <p:sp>
        <p:nvSpPr>
          <p:cNvPr id="3" name="Rectangle 2"/>
          <p:cNvSpPr txBox="1">
            <a:spLocks noGrp="1"/>
          </p:cNvSpPr>
          <p:nvPr>
            <p:ph type="subTitle" idx="4294967295"/>
          </p:nvPr>
        </p:nvSpPr>
        <p:spPr>
          <a:xfrm>
            <a:off x="925559" y="4572000"/>
            <a:ext cx="6461279" cy="1737359"/>
          </a:xfrm>
        </p:spPr>
        <p:txBody>
          <a:bodyPr wrap="square" lIns="90000" tIns="45000" rIns="90000" bIns="45000" anchor="t">
            <a:noAutofit/>
          </a:bodyPr>
          <a:lstStyle/>
          <a:p>
            <a:pPr lvl="0" defTabSz="449263" fontAlgn="base" hangingPunct="0">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dirty="0" err="1">
                <a:solidFill>
                  <a:srgbClr val="8B8B8B"/>
                </a:solidFill>
                <a:latin typeface="Calibri" panose="020F0502020204030204" pitchFamily="34" charset="0"/>
                <a:ea typeface="文泉驛微米黑" charset="0"/>
                <a:cs typeface="DejaVu Sans" panose="020B0603030804020204" pitchFamily="34" charset="0"/>
              </a:rPr>
              <a:t>Devendra</a:t>
            </a:r>
            <a:r>
              <a:rPr lang="en-US" sz="2000" dirty="0">
                <a:solidFill>
                  <a:srgbClr val="8B8B8B"/>
                </a:solidFill>
                <a:latin typeface="Calibri" panose="020F0502020204030204" pitchFamily="34" charset="0"/>
                <a:ea typeface="文泉驛微米黑" charset="0"/>
                <a:cs typeface="DejaVu Sans" panose="020B0603030804020204" pitchFamily="34" charset="0"/>
              </a:rPr>
              <a:t> </a:t>
            </a:r>
            <a:r>
              <a:rPr lang="en-US" sz="2000" dirty="0" smtClean="0">
                <a:solidFill>
                  <a:srgbClr val="8B8B8B"/>
                </a:solidFill>
                <a:latin typeface="Calibri" panose="020F0502020204030204" pitchFamily="34" charset="0"/>
                <a:ea typeface="文泉驛微米黑" charset="0"/>
                <a:cs typeface="DejaVu Sans" panose="020B0603030804020204" pitchFamily="34" charset="0"/>
              </a:rPr>
              <a:t>Shukla</a:t>
            </a:r>
            <a:br>
              <a:rPr lang="en-US" sz="2000" dirty="0" smtClean="0">
                <a:solidFill>
                  <a:srgbClr val="8B8B8B"/>
                </a:solidFill>
                <a:latin typeface="Calibri" panose="020F0502020204030204" pitchFamily="34" charset="0"/>
                <a:ea typeface="文泉驛微米黑" charset="0"/>
                <a:cs typeface="DejaVu Sans" panose="020B0603030804020204" pitchFamily="34" charset="0"/>
              </a:rPr>
            </a:br>
            <a:r>
              <a:rPr lang="en-US" sz="2000" dirty="0" smtClean="0">
                <a:solidFill>
                  <a:srgbClr val="8B8B8B"/>
                </a:solidFill>
                <a:latin typeface="Calibri" panose="020F0502020204030204" pitchFamily="34" charset="0"/>
                <a:ea typeface="文泉驛微米黑" charset="0"/>
                <a:cs typeface="DejaVu Sans" panose="020B0603030804020204" pitchFamily="34" charset="0"/>
              </a:rPr>
              <a:t>Senior </a:t>
            </a:r>
            <a:r>
              <a:rPr lang="en-US" sz="2000" dirty="0">
                <a:solidFill>
                  <a:srgbClr val="8B8B8B"/>
                </a:solidFill>
                <a:latin typeface="Calibri" panose="020F0502020204030204" pitchFamily="34" charset="0"/>
                <a:ea typeface="文泉驛微米黑" charset="0"/>
                <a:cs typeface="DejaVu Sans" panose="020B0603030804020204" pitchFamily="34" charset="0"/>
              </a:rPr>
              <a:t>web </a:t>
            </a:r>
            <a:r>
              <a:rPr lang="en-US" sz="2000" dirty="0" smtClean="0">
                <a:solidFill>
                  <a:srgbClr val="8B8B8B"/>
                </a:solidFill>
                <a:latin typeface="Calibri" panose="020F0502020204030204" pitchFamily="34" charset="0"/>
                <a:ea typeface="文泉驛微米黑" charset="0"/>
                <a:cs typeface="DejaVu Sans" panose="020B0603030804020204" pitchFamily="34" charset="0"/>
              </a:rPr>
              <a:t>designer</a:t>
            </a:r>
            <a:br>
              <a:rPr lang="en-US" sz="2000" dirty="0" smtClean="0">
                <a:solidFill>
                  <a:srgbClr val="8B8B8B"/>
                </a:solidFill>
                <a:latin typeface="Calibri" panose="020F0502020204030204" pitchFamily="34" charset="0"/>
                <a:ea typeface="文泉驛微米黑" charset="0"/>
                <a:cs typeface="DejaVu Sans" panose="020B0603030804020204" pitchFamily="34" charset="0"/>
              </a:rPr>
            </a:br>
            <a:r>
              <a:rPr lang="en-US" sz="2000" dirty="0" err="1" smtClean="0">
                <a:solidFill>
                  <a:srgbClr val="8B8B8B"/>
                </a:solidFill>
                <a:latin typeface="Calibri" panose="020F0502020204030204" pitchFamily="34" charset="0"/>
                <a:ea typeface="文泉驛微米黑" charset="0"/>
                <a:cs typeface="DejaVu Sans" panose="020B0603030804020204" pitchFamily="34" charset="0"/>
              </a:rPr>
              <a:t>Singsys</a:t>
            </a:r>
            <a:r>
              <a:rPr lang="en-US" sz="2000" dirty="0" smtClean="0">
                <a:solidFill>
                  <a:srgbClr val="8B8B8B"/>
                </a:solidFill>
                <a:latin typeface="Calibri" panose="020F0502020204030204" pitchFamily="34" charset="0"/>
                <a:ea typeface="文泉驛微米黑" charset="0"/>
                <a:cs typeface="DejaVu Sans" panose="020B0603030804020204" pitchFamily="34" charset="0"/>
              </a:rPr>
              <a:t> </a:t>
            </a:r>
            <a:r>
              <a:rPr lang="en-US" sz="2000" dirty="0" err="1" smtClean="0">
                <a:solidFill>
                  <a:srgbClr val="8B8B8B"/>
                </a:solidFill>
                <a:latin typeface="Calibri" panose="020F0502020204030204" pitchFamily="34" charset="0"/>
                <a:ea typeface="文泉驛微米黑" charset="0"/>
                <a:cs typeface="DejaVu Sans" panose="020B0603030804020204" pitchFamily="34" charset="0"/>
              </a:rPr>
              <a:t>Pte</a:t>
            </a:r>
            <a:r>
              <a:rPr lang="en-US" sz="2000" dirty="0" smtClean="0">
                <a:solidFill>
                  <a:srgbClr val="8B8B8B"/>
                </a:solidFill>
                <a:latin typeface="Calibri" panose="020F0502020204030204" pitchFamily="34" charset="0"/>
                <a:ea typeface="文泉驛微米黑" charset="0"/>
                <a:cs typeface="DejaVu Sans" panose="020B0603030804020204" pitchFamily="34" charset="0"/>
              </a:rPr>
              <a:t> Ltd</a:t>
            </a:r>
            <a:endParaRPr lang="en-US" sz="2000" dirty="0">
              <a:solidFill>
                <a:srgbClr val="8B8B8B"/>
              </a:solidFill>
              <a:latin typeface="Calibri" panose="020F0502020204030204" pitchFamily="34" charset="0"/>
              <a:ea typeface="文泉驛微米黑" charset="0"/>
              <a:cs typeface="DejaVu Sans" panose="020B0603030804020204" pitchFamily="34" charset="0"/>
            </a:endParaRPr>
          </a:p>
          <a:p>
            <a:pPr lvl="0">
              <a:spcAft>
                <a:spcPts val="0"/>
              </a:spcAft>
            </a:pPr>
            <a:r>
              <a:rPr lang="en-US" sz="4600" dirty="0">
                <a:latin typeface="Cambria" pitchFamily="18"/>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Syntax of CSS</a:t>
            </a:r>
          </a:p>
        </p:txBody>
      </p:sp>
      <p:sp>
        <p:nvSpPr>
          <p:cNvPr id="3" name="Content Placeholder 2"/>
          <p:cNvSpPr txBox="1">
            <a:spLocks noGrp="1"/>
          </p:cNvSpPr>
          <p:nvPr>
            <p:ph type="body" idx="4294967295"/>
          </p:nvPr>
        </p:nvSpPr>
        <p:spPr/>
        <p:txBody>
          <a:bodyPr/>
          <a:lstStyle/>
          <a:p>
            <a:pPr lvl="0">
              <a:spcBef>
                <a:spcPts val="439"/>
              </a:spcBef>
              <a:buNone/>
            </a:pPr>
            <a:endParaRPr lang="en-US">
              <a:latin typeface="Arial" pitchFamily="34"/>
            </a:endParaRPr>
          </a:p>
          <a:p>
            <a:pPr lvl="0">
              <a:spcBef>
                <a:spcPts val="439"/>
              </a:spcBef>
              <a:buNone/>
            </a:pPr>
            <a:endParaRPr lang="en-US"/>
          </a:p>
        </p:txBody>
      </p:sp>
      <p:pic>
        <p:nvPicPr>
          <p:cNvPr id="4" name="Picture 3"/>
          <p:cNvPicPr>
            <a:picLocks noChangeAspect="1"/>
          </p:cNvPicPr>
          <p:nvPr/>
        </p:nvPicPr>
        <p:blipFill>
          <a:blip r:embed="rId3" cstate="print">
            <a:lum bright="-50000"/>
            <a:alphaModFix/>
          </a:blip>
          <a:srcRect/>
          <a:stretch>
            <a:fillRect/>
          </a:stretch>
        </p:blipFill>
        <p:spPr>
          <a:xfrm>
            <a:off x="999359" y="1993320"/>
            <a:ext cx="7277760" cy="2943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How We Read Text ">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Selector</a:t>
            </a:r>
          </a:p>
        </p:txBody>
      </p:sp>
      <p:sp>
        <p:nvSpPr>
          <p:cNvPr id="3" name="Content Placeholder 8"/>
          <p:cNvSpPr txBox="1">
            <a:spLocks noGrp="1"/>
          </p:cNvSpPr>
          <p:nvPr>
            <p:ph type="body" idx="4294967295"/>
          </p:nvPr>
        </p:nvSpPr>
        <p:spPr/>
        <p:txBody>
          <a:bodyPr/>
          <a:lstStyle/>
          <a:p>
            <a:pPr lvl="0">
              <a:spcBef>
                <a:spcPts val="439"/>
              </a:spcBef>
              <a:buNone/>
            </a:pPr>
            <a:r>
              <a:rPr lang="en-US"/>
              <a:t>Selectors are used to declare which part of the markup a style applies to, a kind of match expression.  </a:t>
            </a:r>
          </a:p>
          <a:p>
            <a:pPr lvl="0">
              <a:spcBef>
                <a:spcPts val="439"/>
              </a:spcBef>
              <a:buNone/>
            </a:pPr>
            <a:r>
              <a:rPr lang="en-US" b="1"/>
              <a:t>3 types of selectors</a:t>
            </a:r>
          </a:p>
          <a:p>
            <a:pPr lvl="0">
              <a:spcBef>
                <a:spcPts val="439"/>
              </a:spcBef>
              <a:buClr>
                <a:srgbClr val="FC0014"/>
              </a:buClr>
              <a:buSzPct val="100000"/>
              <a:buAutoNum type="arabicParenR"/>
            </a:pPr>
            <a:r>
              <a:rPr lang="en-US"/>
              <a:t> Tag selectors (body, p, div, a)</a:t>
            </a:r>
          </a:p>
          <a:p>
            <a:pPr lvl="0">
              <a:spcBef>
                <a:spcPts val="439"/>
              </a:spcBef>
              <a:buClr>
                <a:srgbClr val="FC0014"/>
              </a:buClr>
              <a:buSzPct val="100000"/>
              <a:buAutoNum type="arabicParenR"/>
            </a:pPr>
            <a:r>
              <a:rPr lang="en-US"/>
              <a:t> ID selectors (#wrapper, #sidebar)</a:t>
            </a:r>
          </a:p>
          <a:p>
            <a:pPr lvl="0">
              <a:spcBef>
                <a:spcPts val="439"/>
              </a:spcBef>
              <a:buClr>
                <a:srgbClr val="FC0014"/>
              </a:buClr>
              <a:buSzPct val="100000"/>
              <a:buAutoNum type="arabicParenR"/>
            </a:pPr>
            <a:r>
              <a:rPr lang="en-US"/>
              <a:t> Class selectors (.content, .menu)</a:t>
            </a:r>
          </a:p>
          <a:p>
            <a:pPr lvl="0">
              <a:spcBef>
                <a:spcPts val="439"/>
              </a:spcBef>
              <a:buNone/>
            </a:pPr>
            <a:endParaRPr lang="en-US"/>
          </a:p>
          <a:p>
            <a:pPr lvl="0">
              <a:spcBef>
                <a:spcPts val="439"/>
              </a:spcBef>
              <a:buNone/>
            </a:pPr>
            <a:r>
              <a:rPr lang="en-US" sz="1600"/>
              <a:t>*The selector is normally the HTML element you want to style</a:t>
            </a:r>
          </a:p>
          <a:p>
            <a:pPr lvl="0">
              <a:spcBef>
                <a:spcPts val="439"/>
              </a:spcBef>
              <a:buNone/>
            </a:pPr>
            <a:r>
              <a:rPr lang="en-US" sz="1600"/>
              <a:t>*Selectors should never start with a number, nor should they have spaces in them</a:t>
            </a:r>
          </a:p>
          <a:p>
            <a:pPr lvl="0">
              <a:spcBef>
                <a:spcPts val="439"/>
              </a:spcBef>
              <a:buNone/>
            </a:pPr>
            <a:endParaRPr lang="en-US"/>
          </a:p>
          <a:p>
            <a:pPr lvl="0">
              <a:spcBef>
                <a:spcPts val="439"/>
              </a:spcBef>
              <a:buNone/>
            </a:pPr>
            <a:r>
              <a:rPr lang="en-US"/>
              <a:t> </a:t>
            </a:r>
          </a:p>
          <a:p>
            <a:pPr lvl="0">
              <a:spcBef>
                <a:spcPts val="439"/>
              </a:spcBef>
              <a:buNone/>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ID Selector</a:t>
            </a:r>
          </a:p>
        </p:txBody>
      </p:sp>
      <p:sp>
        <p:nvSpPr>
          <p:cNvPr id="3" name="Content Placeholder 8"/>
          <p:cNvSpPr txBox="1">
            <a:spLocks noGrp="1"/>
          </p:cNvSpPr>
          <p:nvPr>
            <p:ph type="body" idx="4294967295"/>
          </p:nvPr>
        </p:nvSpPr>
        <p:spPr/>
        <p:txBody>
          <a:bodyPr/>
          <a:lstStyle/>
          <a:p>
            <a:pPr lvl="0">
              <a:spcBef>
                <a:spcPts val="439"/>
              </a:spcBef>
              <a:buNone/>
            </a:pPr>
            <a:endParaRPr lang="en-US" dirty="0"/>
          </a:p>
          <a:p>
            <a:pPr lvl="0">
              <a:spcBef>
                <a:spcPts val="439"/>
              </a:spcBef>
              <a:buNone/>
            </a:pPr>
            <a:endParaRPr lang="en-US" dirty="0"/>
          </a:p>
          <a:p>
            <a:pPr lvl="0">
              <a:spcBef>
                <a:spcPts val="439"/>
              </a:spcBef>
              <a:buNone/>
            </a:pPr>
            <a:endParaRPr lang="en-US" sz="1600" dirty="0"/>
          </a:p>
          <a:p>
            <a:pPr lvl="0">
              <a:spcBef>
                <a:spcPts val="439"/>
              </a:spcBef>
              <a:buNone/>
            </a:pPr>
            <a:endParaRPr lang="en-US" dirty="0"/>
          </a:p>
          <a:p>
            <a:pPr lvl="0">
              <a:spcBef>
                <a:spcPts val="439"/>
              </a:spcBef>
              <a:buNone/>
            </a:pPr>
            <a:r>
              <a:rPr lang="en-US" dirty="0"/>
              <a:t> </a:t>
            </a:r>
          </a:p>
          <a:p>
            <a:pPr lvl="0">
              <a:spcBef>
                <a:spcPts val="439"/>
              </a:spcBef>
              <a:buNone/>
            </a:pPr>
            <a:endParaRPr lang="en-US" dirty="0"/>
          </a:p>
        </p:txBody>
      </p:sp>
      <p:sp>
        <p:nvSpPr>
          <p:cNvPr id="4" name="TextBox 3"/>
          <p:cNvSpPr txBox="1"/>
          <p:nvPr/>
        </p:nvSpPr>
        <p:spPr>
          <a:xfrm>
            <a:off x="810000" y="1737359"/>
            <a:ext cx="8254978" cy="1683623"/>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The id selector is used to specify a style for a single, unique element.</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The id selector uses the id attribute of the HTML element, and is defined with a "#".</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The style rule below will be applied to the element with id="wrapper":</a:t>
            </a:r>
          </a:p>
        </p:txBody>
      </p:sp>
      <p:sp>
        <p:nvSpPr>
          <p:cNvPr id="5" name="TextBox 4"/>
          <p:cNvSpPr txBox="1"/>
          <p:nvPr/>
        </p:nvSpPr>
        <p:spPr>
          <a:xfrm>
            <a:off x="914400" y="6035040"/>
            <a:ext cx="8046720" cy="30204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500" b="0" i="0" u="none" strike="noStrike" kern="1200">
                <a:ln>
                  <a:noFill/>
                </a:ln>
                <a:latin typeface="Arial" pitchFamily="18"/>
                <a:ea typeface="Microsoft YaHei" pitchFamily="2"/>
                <a:cs typeface="Mangal" pitchFamily="2"/>
              </a:rPr>
              <a:t>*Do NOT start an ID name with a number!</a:t>
            </a:r>
          </a:p>
        </p:txBody>
      </p:sp>
      <p:sp>
        <p:nvSpPr>
          <p:cNvPr id="6" name="TextBox 5"/>
          <p:cNvSpPr txBox="1"/>
          <p:nvPr/>
        </p:nvSpPr>
        <p:spPr>
          <a:xfrm>
            <a:off x="914400" y="3619800"/>
            <a:ext cx="1866239" cy="214092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sz="1800" b="0" i="0" u="none" strike="noStrike" kern="1200">
                <a:ln>
                  <a:noFill/>
                </a:ln>
                <a:solidFill>
                  <a:srgbClr val="FF6633"/>
                </a:solidFill>
                <a:latin typeface="Arial" pitchFamily="18"/>
                <a:ea typeface="Microsoft YaHei" pitchFamily="2"/>
                <a:cs typeface="Mangal" pitchFamily="2"/>
              </a:rPr>
              <a:t>#wrapper</a:t>
            </a:r>
          </a:p>
          <a:p>
            <a:pPr marL="0" marR="0" lvl="0" indent="0" rtl="0" hangingPunct="0">
              <a:lnSpc>
                <a:spcPct val="100000"/>
              </a:lnSpc>
              <a:spcBef>
                <a:spcPts val="0"/>
              </a:spcBef>
              <a:spcAft>
                <a:spcPts val="0"/>
              </a:spcAft>
              <a:buNone/>
              <a:tabLst/>
            </a:pPr>
            <a:r>
              <a:rPr lang="en-US" sz="1800" b="0" i="0" u="none" strike="noStrike" kern="1200">
                <a:ln>
                  <a:noFill/>
                </a:ln>
                <a:solidFill>
                  <a:srgbClr val="FF6633"/>
                </a:solidFill>
                <a:latin typeface="Arial" pitchFamily="18"/>
                <a:ea typeface="Microsoft YaHei" pitchFamily="2"/>
                <a:cs typeface="Mangal" pitchFamily="2"/>
              </a:rPr>
              <a:t>{</a:t>
            </a:r>
          </a:p>
          <a:p>
            <a:pPr marL="0" marR="0" lvl="0" indent="0" rtl="0" hangingPunct="0">
              <a:lnSpc>
                <a:spcPct val="100000"/>
              </a:lnSpc>
              <a:spcBef>
                <a:spcPts val="0"/>
              </a:spcBef>
              <a:spcAft>
                <a:spcPts val="0"/>
              </a:spcAft>
              <a:buNone/>
              <a:tabLst/>
            </a:pPr>
            <a:r>
              <a:rPr lang="en-US" sz="1800" b="0" i="0" u="none" strike="noStrike" kern="1200">
                <a:ln>
                  <a:noFill/>
                </a:ln>
                <a:solidFill>
                  <a:srgbClr val="FF6633"/>
                </a:solidFill>
                <a:latin typeface="Arial" pitchFamily="18"/>
                <a:ea typeface="Microsoft YaHei" pitchFamily="2"/>
                <a:cs typeface="Mangal" pitchFamily="2"/>
              </a:rPr>
              <a:t>text-align:center;</a:t>
            </a:r>
          </a:p>
          <a:p>
            <a:pPr marL="0" marR="0" lvl="0" indent="0" rtl="0" hangingPunct="0">
              <a:lnSpc>
                <a:spcPct val="100000"/>
              </a:lnSpc>
              <a:spcBef>
                <a:spcPts val="0"/>
              </a:spcBef>
              <a:spcAft>
                <a:spcPts val="0"/>
              </a:spcAft>
              <a:buNone/>
              <a:tabLst/>
            </a:pPr>
            <a:r>
              <a:rPr lang="en-US" sz="1800" b="0" i="0" u="none" strike="noStrike" kern="1200">
                <a:ln>
                  <a:noFill/>
                </a:ln>
                <a:solidFill>
                  <a:srgbClr val="FF6633"/>
                </a:solidFill>
                <a:latin typeface="Arial" pitchFamily="18"/>
                <a:ea typeface="Microsoft YaHei" pitchFamily="2"/>
                <a:cs typeface="Mangal" pitchFamily="2"/>
              </a:rPr>
              <a:t>border:1px solid red;</a:t>
            </a:r>
          </a:p>
          <a:p>
            <a:pPr marL="0" marR="0" lvl="0" indent="0" rtl="0" hangingPunct="0">
              <a:lnSpc>
                <a:spcPct val="100000"/>
              </a:lnSpc>
              <a:spcBef>
                <a:spcPts val="0"/>
              </a:spcBef>
              <a:spcAft>
                <a:spcPts val="0"/>
              </a:spcAft>
              <a:buNone/>
              <a:tabLst/>
            </a:pPr>
            <a:r>
              <a:rPr lang="en-US" sz="1800" b="0" i="0" u="none" strike="noStrike" kern="1200">
                <a:ln>
                  <a:noFill/>
                </a:ln>
                <a:solidFill>
                  <a:srgbClr val="FF6633"/>
                </a:solidFill>
                <a:latin typeface="Arial" pitchFamily="18"/>
                <a:ea typeface="Microsoft YaHei" pitchFamily="2"/>
                <a:cs typeface="Mangal" pitchFamily="2"/>
              </a:rPr>
              <a:t>Width: 200px;</a:t>
            </a:r>
          </a:p>
          <a:p>
            <a:pPr marL="0" marR="0" lvl="0" indent="0" rtl="0" hangingPunct="0">
              <a:lnSpc>
                <a:spcPct val="100000"/>
              </a:lnSpc>
              <a:spcBef>
                <a:spcPts val="0"/>
              </a:spcBef>
              <a:spcAft>
                <a:spcPts val="0"/>
              </a:spcAft>
              <a:buNone/>
              <a:tabLst/>
            </a:pPr>
            <a:r>
              <a:rPr lang="en-US" sz="1800" b="0" i="0" u="none" strike="noStrike" kern="1200">
                <a:ln>
                  <a:noFill/>
                </a:ln>
                <a:solidFill>
                  <a:srgbClr val="FF6633"/>
                </a:solidFill>
                <a:latin typeface="Arial" pitchFamily="18"/>
                <a:ea typeface="Microsoft YaHei" pitchFamily="2"/>
                <a:cs typeface="Mangal" pitchFamily="2"/>
              </a:rPr>
              <a:t>Height: 100px</a:t>
            </a:r>
          </a:p>
          <a:p>
            <a:pPr marL="0" marR="0" lvl="0" indent="0" rtl="0" hangingPunct="0">
              <a:lnSpc>
                <a:spcPct val="100000"/>
              </a:lnSpc>
              <a:spcBef>
                <a:spcPts val="0"/>
              </a:spcBef>
              <a:spcAft>
                <a:spcPts val="0"/>
              </a:spcAft>
              <a:buNone/>
              <a:tabLst/>
            </a:pPr>
            <a:r>
              <a:rPr lang="en-US" sz="1800" b="0" i="0" u="none" strike="noStrike" kern="1200">
                <a:ln>
                  <a:noFill/>
                </a:ln>
                <a:solidFill>
                  <a:srgbClr val="FF6633"/>
                </a:solidFill>
                <a:latin typeface="Arial" pitchFamily="18"/>
                <a:ea typeface="Microsoft YaHei" pitchFamily="2"/>
                <a:cs typeface="Mangal" pitchFamily="2"/>
              </a:rPr>
              <a:t>}</a:t>
            </a:r>
          </a:p>
        </p:txBody>
      </p:sp>
      <p:sp>
        <p:nvSpPr>
          <p:cNvPr id="7" name="TextBox 6"/>
          <p:cNvSpPr txBox="1"/>
          <p:nvPr/>
        </p:nvSpPr>
        <p:spPr>
          <a:xfrm>
            <a:off x="4114800" y="4206240"/>
            <a:ext cx="5029200" cy="1152708"/>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solidFill>
                  <a:srgbClr val="FF6633"/>
                </a:solidFill>
                <a:latin typeface="Arial" pitchFamily="18"/>
                <a:ea typeface="Microsoft YaHei" pitchFamily="2"/>
                <a:cs typeface="Mangal" pitchFamily="2"/>
              </a:rPr>
              <a:t>For example, to identify a paragraph as “head”, use the code:</a:t>
            </a:r>
          </a:p>
          <a:p>
            <a:pPr marL="0" marR="0" lvl="0" indent="0" rtl="0" hangingPunct="0">
              <a:lnSpc>
                <a:spcPct val="100000"/>
              </a:lnSpc>
              <a:spcBef>
                <a:spcPts val="0"/>
              </a:spcBef>
              <a:spcAft>
                <a:spcPts val="0"/>
              </a:spcAft>
              <a:buNone/>
              <a:tabLst/>
            </a:pPr>
            <a:endParaRPr lang="en-US" sz="1800" b="0" i="0" u="none" strike="noStrike" kern="1200" dirty="0">
              <a:ln>
                <a:noFill/>
              </a:ln>
              <a:solidFill>
                <a:srgbClr val="FF6633"/>
              </a:solidFill>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a:ln>
                  <a:noFill/>
                </a:ln>
                <a:solidFill>
                  <a:srgbClr val="FF6633"/>
                </a:solidFill>
                <a:latin typeface="Arial" pitchFamily="18"/>
                <a:ea typeface="Microsoft YaHei" pitchFamily="2"/>
                <a:cs typeface="Mangal" pitchFamily="2"/>
              </a:rPr>
              <a:t>&lt;div  id=“wrapper”&gt;… &lt;/div&gt;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Class Selector</a:t>
            </a:r>
          </a:p>
        </p:txBody>
      </p:sp>
      <p:sp>
        <p:nvSpPr>
          <p:cNvPr id="3" name="Content Placeholder 8"/>
          <p:cNvSpPr txBox="1">
            <a:spLocks noGrp="1"/>
          </p:cNvSpPr>
          <p:nvPr>
            <p:ph type="body" idx="4294967295"/>
          </p:nvPr>
        </p:nvSpPr>
        <p:spPr/>
        <p:txBody>
          <a:bodyPr/>
          <a:lstStyle/>
          <a:p>
            <a:pPr lvl="0">
              <a:spcBef>
                <a:spcPts val="439"/>
              </a:spcBef>
              <a:buNone/>
            </a:pPr>
            <a:endParaRPr lang="en-US"/>
          </a:p>
          <a:p>
            <a:pPr lvl="0">
              <a:spcBef>
                <a:spcPts val="439"/>
              </a:spcBef>
              <a:buNone/>
            </a:pPr>
            <a:endParaRPr lang="en-US"/>
          </a:p>
          <a:p>
            <a:pPr lvl="0">
              <a:spcBef>
                <a:spcPts val="439"/>
              </a:spcBef>
              <a:buNone/>
            </a:pPr>
            <a:endParaRPr lang="en-US" sz="1600"/>
          </a:p>
          <a:p>
            <a:pPr lvl="0">
              <a:spcBef>
                <a:spcPts val="439"/>
              </a:spcBef>
              <a:buNone/>
            </a:pPr>
            <a:endParaRPr lang="en-US"/>
          </a:p>
          <a:p>
            <a:pPr lvl="0">
              <a:spcBef>
                <a:spcPts val="439"/>
              </a:spcBef>
              <a:buNone/>
            </a:pPr>
            <a:r>
              <a:rPr lang="en-US"/>
              <a:t> </a:t>
            </a:r>
          </a:p>
          <a:p>
            <a:pPr lvl="0">
              <a:spcBef>
                <a:spcPts val="439"/>
              </a:spcBef>
              <a:buNone/>
            </a:pPr>
            <a:endParaRPr lang="en-US"/>
          </a:p>
        </p:txBody>
      </p:sp>
      <p:sp>
        <p:nvSpPr>
          <p:cNvPr id="4" name="TextBox 3"/>
          <p:cNvSpPr txBox="1"/>
          <p:nvPr/>
        </p:nvSpPr>
        <p:spPr>
          <a:xfrm>
            <a:off x="810000" y="1737359"/>
            <a:ext cx="7888996" cy="1860594"/>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500" b="0" i="0" u="none" strike="noStrike" kern="1200" dirty="0">
                <a:ln>
                  <a:noFill/>
                </a:ln>
                <a:latin typeface="Arial" pitchFamily="18"/>
                <a:ea typeface="Microsoft YaHei" pitchFamily="2"/>
                <a:cs typeface="Mangal" pitchFamily="2"/>
              </a:rPr>
              <a:t>The class selector is used to specify a style for a group of elements. Unlike the id selector, </a:t>
            </a:r>
            <a:r>
              <a:rPr lang="en-US" sz="1500" b="0" i="0" u="none" strike="noStrike" kern="1200" dirty="0" smtClean="0">
                <a:ln>
                  <a:noFill/>
                </a:ln>
                <a:latin typeface="Arial" pitchFamily="18"/>
                <a:ea typeface="Microsoft YaHei" pitchFamily="2"/>
                <a:cs typeface="Mangal" pitchFamily="2"/>
              </a:rPr>
              <a:t/>
            </a:r>
            <a:br>
              <a:rPr lang="en-US" sz="1500" b="0" i="0" u="none" strike="noStrike" kern="1200" dirty="0" smtClean="0">
                <a:ln>
                  <a:noFill/>
                </a:ln>
                <a:latin typeface="Arial" pitchFamily="18"/>
                <a:ea typeface="Microsoft YaHei" pitchFamily="2"/>
                <a:cs typeface="Mangal" pitchFamily="2"/>
              </a:rPr>
            </a:br>
            <a:r>
              <a:rPr lang="en-US" sz="1500" b="0" i="0" u="none" strike="noStrike" kern="1200" dirty="0" smtClean="0">
                <a:ln>
                  <a:noFill/>
                </a:ln>
                <a:latin typeface="Arial" pitchFamily="18"/>
                <a:ea typeface="Microsoft YaHei" pitchFamily="2"/>
                <a:cs typeface="Mangal" pitchFamily="2"/>
              </a:rPr>
              <a:t>the </a:t>
            </a:r>
            <a:r>
              <a:rPr lang="en-US" sz="1500" b="0" i="0" u="none" strike="noStrike" kern="1200" dirty="0">
                <a:ln>
                  <a:noFill/>
                </a:ln>
                <a:latin typeface="Arial" pitchFamily="18"/>
                <a:ea typeface="Microsoft YaHei" pitchFamily="2"/>
                <a:cs typeface="Mangal" pitchFamily="2"/>
              </a:rPr>
              <a:t>class selector is most often used on several elements.</a:t>
            </a:r>
          </a:p>
          <a:p>
            <a:pPr marL="0" marR="0" lvl="0" indent="0" rtl="0" hangingPunct="0">
              <a:lnSpc>
                <a:spcPct val="100000"/>
              </a:lnSpc>
              <a:spcBef>
                <a:spcPts val="0"/>
              </a:spcBef>
              <a:spcAft>
                <a:spcPts val="0"/>
              </a:spcAft>
              <a:buNone/>
              <a:tabLst/>
            </a:pPr>
            <a:endParaRPr lang="en-US" sz="15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500" b="0" i="0" u="none" strike="noStrike" kern="1200" dirty="0">
                <a:ln>
                  <a:noFill/>
                </a:ln>
                <a:latin typeface="Arial" pitchFamily="18"/>
                <a:ea typeface="Microsoft YaHei" pitchFamily="2"/>
                <a:cs typeface="Mangal" pitchFamily="2"/>
              </a:rPr>
              <a:t>This allows you to set a particular style for many HTML elements with the same class.</a:t>
            </a:r>
          </a:p>
          <a:p>
            <a:pPr marL="0" marR="0" lvl="0" indent="0" rtl="0" hangingPunct="0">
              <a:lnSpc>
                <a:spcPct val="100000"/>
              </a:lnSpc>
              <a:spcBef>
                <a:spcPts val="0"/>
              </a:spcBef>
              <a:spcAft>
                <a:spcPts val="0"/>
              </a:spcAft>
              <a:buNone/>
              <a:tabLst/>
            </a:pPr>
            <a:endParaRPr lang="en-US" sz="15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500" b="0" i="0" u="none" strike="noStrike" kern="1200" dirty="0">
                <a:ln>
                  <a:noFill/>
                </a:ln>
                <a:latin typeface="Arial" pitchFamily="18"/>
                <a:ea typeface="Microsoft YaHei" pitchFamily="2"/>
                <a:cs typeface="Mangal" pitchFamily="2"/>
              </a:rPr>
              <a:t>The class selector uses the HTML class attribute, and is defined with a "."</a:t>
            </a:r>
          </a:p>
          <a:p>
            <a:pPr marL="0" marR="0" lvl="0" indent="0" rtl="0" hangingPunct="0">
              <a:lnSpc>
                <a:spcPct val="100000"/>
              </a:lnSpc>
              <a:spcBef>
                <a:spcPts val="0"/>
              </a:spcBef>
              <a:spcAft>
                <a:spcPts val="0"/>
              </a:spcAft>
              <a:buNone/>
              <a:tabLst/>
            </a:pPr>
            <a:endParaRPr lang="en-US" sz="15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500" b="0" i="0" u="none" strike="noStrike" kern="1200" dirty="0">
                <a:ln>
                  <a:noFill/>
                </a:ln>
                <a:latin typeface="Arial" pitchFamily="18"/>
                <a:ea typeface="Microsoft YaHei" pitchFamily="2"/>
                <a:cs typeface="Mangal" pitchFamily="2"/>
              </a:rPr>
              <a:t>In the example below, all HTML elements with class="center" will be center-aligned:</a:t>
            </a:r>
          </a:p>
        </p:txBody>
      </p:sp>
      <p:sp>
        <p:nvSpPr>
          <p:cNvPr id="5" name="TextBox 4"/>
          <p:cNvSpPr txBox="1"/>
          <p:nvPr/>
        </p:nvSpPr>
        <p:spPr>
          <a:xfrm>
            <a:off x="914400" y="6035040"/>
            <a:ext cx="8046720" cy="30204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500" b="0" i="0" u="none" strike="noStrike" kern="1200">
                <a:ln>
                  <a:noFill/>
                </a:ln>
                <a:latin typeface="Arial" pitchFamily="18"/>
                <a:ea typeface="Microsoft YaHei" pitchFamily="2"/>
                <a:cs typeface="Mangal" pitchFamily="2"/>
              </a:rPr>
              <a:t>*Do NOT start an ID name with a number!</a:t>
            </a:r>
          </a:p>
        </p:txBody>
      </p:sp>
      <p:sp>
        <p:nvSpPr>
          <p:cNvPr id="6" name="TextBox 5"/>
          <p:cNvSpPr txBox="1"/>
          <p:nvPr/>
        </p:nvSpPr>
        <p:spPr>
          <a:xfrm>
            <a:off x="968400" y="3950640"/>
            <a:ext cx="2780639" cy="3470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sz="1800" b="0" i="0" u="none" strike="noStrike" kern="1200">
                <a:ln>
                  <a:noFill/>
                </a:ln>
                <a:solidFill>
                  <a:srgbClr val="FF6633"/>
                </a:solidFill>
                <a:latin typeface="Arial" pitchFamily="18"/>
                <a:ea typeface="Microsoft YaHei" pitchFamily="2"/>
                <a:cs typeface="Mangal" pitchFamily="2"/>
              </a:rPr>
              <a:t>.center {text-align:center;}</a:t>
            </a:r>
          </a:p>
        </p:txBody>
      </p:sp>
      <p:sp>
        <p:nvSpPr>
          <p:cNvPr id="7" name="TextBox 6"/>
          <p:cNvSpPr txBox="1"/>
          <p:nvPr/>
        </p:nvSpPr>
        <p:spPr>
          <a:xfrm>
            <a:off x="3840479" y="3886560"/>
            <a:ext cx="5270759" cy="60336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sz="1500" b="0" i="0" u="none" strike="noStrike" kern="1200">
                <a:ln>
                  <a:noFill/>
                </a:ln>
                <a:solidFill>
                  <a:srgbClr val="FF6633"/>
                </a:solidFill>
                <a:latin typeface="Arial" pitchFamily="18"/>
                <a:ea typeface="Microsoft YaHei" pitchFamily="2"/>
                <a:cs typeface="Mangal" pitchFamily="2"/>
              </a:rPr>
              <a:t>&lt;h1 class="center"&gt;Center-aligned heading&lt;/h1&gt;</a:t>
            </a:r>
          </a:p>
          <a:p>
            <a:pPr marL="0" marR="0" lvl="0" indent="0" rtl="0" hangingPunct="0">
              <a:lnSpc>
                <a:spcPct val="100000"/>
              </a:lnSpc>
              <a:spcBef>
                <a:spcPts val="0"/>
              </a:spcBef>
              <a:spcAft>
                <a:spcPts val="0"/>
              </a:spcAft>
              <a:buNone/>
              <a:tabLst/>
            </a:pPr>
            <a:r>
              <a:rPr lang="en-US" sz="1500" b="0" i="0" u="none" strike="noStrike" kern="1200">
                <a:ln>
                  <a:noFill/>
                </a:ln>
                <a:solidFill>
                  <a:srgbClr val="FF6633"/>
                </a:solidFill>
                <a:latin typeface="Arial" pitchFamily="18"/>
                <a:ea typeface="Microsoft YaHei" pitchFamily="2"/>
                <a:cs typeface="Mangal" pitchFamily="2"/>
              </a:rPr>
              <a:t>&lt;p class="center"&gt;Center-aligned paragraph.&lt;/p&gt;</a:t>
            </a:r>
          </a:p>
        </p:txBody>
      </p:sp>
      <p:sp>
        <p:nvSpPr>
          <p:cNvPr id="8" name="TextBox 7"/>
          <p:cNvSpPr txBox="1"/>
          <p:nvPr/>
        </p:nvSpPr>
        <p:spPr>
          <a:xfrm>
            <a:off x="864359" y="4956480"/>
            <a:ext cx="2907000" cy="3470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sz="1800" b="0" i="0" u="none" strike="noStrike" kern="1200">
                <a:ln>
                  <a:noFill/>
                </a:ln>
                <a:solidFill>
                  <a:srgbClr val="FF6633"/>
                </a:solidFill>
                <a:latin typeface="Arial" pitchFamily="18"/>
                <a:ea typeface="Microsoft YaHei" pitchFamily="2"/>
                <a:cs typeface="Mangal" pitchFamily="2"/>
              </a:rPr>
              <a:t>p.center {text-align:left;}</a:t>
            </a:r>
          </a:p>
        </p:txBody>
      </p:sp>
      <p:sp>
        <p:nvSpPr>
          <p:cNvPr id="9" name="TextBox 8"/>
          <p:cNvSpPr txBox="1"/>
          <p:nvPr/>
        </p:nvSpPr>
        <p:spPr>
          <a:xfrm>
            <a:off x="3840840" y="4822560"/>
            <a:ext cx="5270759" cy="60336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sz="1500" b="0" i="0" u="none" strike="noStrike" kern="1200">
                <a:ln>
                  <a:noFill/>
                </a:ln>
                <a:solidFill>
                  <a:srgbClr val="FF6633"/>
                </a:solidFill>
                <a:latin typeface="Arial" pitchFamily="18"/>
                <a:ea typeface="Microsoft YaHei" pitchFamily="2"/>
                <a:cs typeface="Mangal" pitchFamily="2"/>
              </a:rPr>
              <a:t>&lt;p class="left"&gt;Center-aligned paragraph.&lt;/p&gt;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How We View Screens">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Property &amp; Value</a:t>
            </a:r>
          </a:p>
        </p:txBody>
      </p:sp>
      <p:sp>
        <p:nvSpPr>
          <p:cNvPr id="3" name="Content Placeholder 2"/>
          <p:cNvSpPr txBox="1">
            <a:spLocks noGrp="1"/>
          </p:cNvSpPr>
          <p:nvPr>
            <p:ph type="body" idx="4294967295"/>
          </p:nvPr>
        </p:nvSpPr>
        <p:spPr/>
        <p:txBody>
          <a:bodyPr/>
          <a:lstStyle/>
          <a:p>
            <a:pPr lvl="0">
              <a:spcBef>
                <a:spcPts val="439"/>
              </a:spcBef>
              <a:buNone/>
            </a:pPr>
            <a:r>
              <a:rPr lang="en-US"/>
              <a:t>The property is the style attribute you want to change. Each property has a value</a:t>
            </a:r>
          </a:p>
          <a:p>
            <a:pPr lvl="0">
              <a:spcBef>
                <a:spcPts val="439"/>
              </a:spcBef>
              <a:buNone/>
            </a:pPr>
            <a:endParaRPr lang="en-US"/>
          </a:p>
          <a:p>
            <a:pPr lvl="0">
              <a:spcBef>
                <a:spcPts val="439"/>
              </a:spcBef>
              <a:buNone/>
            </a:pPr>
            <a:endParaRPr lang="en-US"/>
          </a:p>
          <a:p>
            <a:pPr lvl="0">
              <a:spcBef>
                <a:spcPts val="439"/>
              </a:spcBef>
              <a:buNone/>
            </a:pPr>
            <a:endParaRPr lang="en-US"/>
          </a:p>
        </p:txBody>
      </p:sp>
      <p:pic>
        <p:nvPicPr>
          <p:cNvPr id="4" name="Picture 3"/>
          <p:cNvPicPr>
            <a:picLocks noChangeAspect="1"/>
          </p:cNvPicPr>
          <p:nvPr/>
        </p:nvPicPr>
        <p:blipFill>
          <a:blip r:embed="rId3" cstate="print">
            <a:lum bright="-50000"/>
            <a:alphaModFix/>
          </a:blip>
          <a:srcRect/>
          <a:stretch>
            <a:fillRect/>
          </a:stretch>
        </p:blipFill>
        <p:spPr>
          <a:xfrm>
            <a:off x="999359" y="2507760"/>
            <a:ext cx="7277760" cy="1914479"/>
          </a:xfrm>
          <a:prstGeom prst="rect">
            <a:avLst/>
          </a:prstGeom>
          <a:noFill/>
          <a:ln>
            <a:noFill/>
          </a:ln>
        </p:spPr>
      </p:pic>
      <p:sp>
        <p:nvSpPr>
          <p:cNvPr id="5" name="TextBox 4"/>
          <p:cNvSpPr txBox="1"/>
          <p:nvPr/>
        </p:nvSpPr>
        <p:spPr>
          <a:xfrm>
            <a:off x="1005840" y="4754879"/>
            <a:ext cx="7423920" cy="111564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*Properties are separated from their respective values by colons :</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*Pairs are separated from each other by semicolons ;</a:t>
            </a:r>
          </a:p>
        </p:txBody>
      </p:sp>
      <p:sp>
        <p:nvSpPr>
          <p:cNvPr id="6" name="Straight Connector 5"/>
          <p:cNvSpPr/>
          <p:nvPr/>
        </p:nvSpPr>
        <p:spPr>
          <a:xfrm flipH="1" flipV="1">
            <a:off x="6217919" y="3291839"/>
            <a:ext cx="1371600" cy="2194560"/>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7" name="Straight Connector 6"/>
          <p:cNvSpPr/>
          <p:nvPr/>
        </p:nvSpPr>
        <p:spPr>
          <a:xfrm flipH="1" flipV="1">
            <a:off x="4480560" y="3291839"/>
            <a:ext cx="1920239" cy="2468881"/>
          </a:xfrm>
          <a:prstGeom prst="line">
            <a:avLst/>
          </a:prstGeom>
          <a:noFill/>
          <a:ln w="0">
            <a:solidFill>
              <a:srgbClr val="000000"/>
            </a:solidFill>
            <a:prstDash val="solid"/>
            <a:headEnd type="arrow"/>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How Will Your Users Read/View? ">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4000"/>
              <a:t>Declaration</a:t>
            </a:r>
          </a:p>
        </p:txBody>
      </p:sp>
      <p:sp>
        <p:nvSpPr>
          <p:cNvPr id="3" name="Content Placeholder 2"/>
          <p:cNvSpPr txBox="1">
            <a:spLocks noGrp="1"/>
          </p:cNvSpPr>
          <p:nvPr>
            <p:ph type="body" idx="4294967295"/>
          </p:nvPr>
        </p:nvSpPr>
        <p:spPr/>
        <p:txBody>
          <a:bodyPr/>
          <a:lstStyle/>
          <a:p>
            <a:pPr lvl="0">
              <a:spcBef>
                <a:spcPts val="439"/>
              </a:spcBef>
              <a:buNone/>
            </a:pPr>
            <a:r>
              <a:rPr lang="en-US"/>
              <a:t>Definition: Each CSS line that includes property and value</a:t>
            </a:r>
          </a:p>
          <a:p>
            <a:pPr lvl="0">
              <a:spcBef>
                <a:spcPts val="439"/>
              </a:spcBef>
              <a:buNone/>
            </a:pPr>
            <a:endParaRPr lang="en-US"/>
          </a:p>
          <a:p>
            <a:pPr lvl="0">
              <a:spcBef>
                <a:spcPts val="439"/>
              </a:spcBef>
              <a:buNone/>
            </a:pPr>
            <a:endParaRPr lang="en-US"/>
          </a:p>
        </p:txBody>
      </p:sp>
      <p:pic>
        <p:nvPicPr>
          <p:cNvPr id="4" name="Picture 3"/>
          <p:cNvPicPr>
            <a:picLocks noChangeAspect="1"/>
          </p:cNvPicPr>
          <p:nvPr/>
        </p:nvPicPr>
        <p:blipFill>
          <a:blip r:embed="rId3" cstate="print">
            <a:lum bright="-50000"/>
            <a:alphaModFix/>
          </a:blip>
          <a:srcRect/>
          <a:stretch>
            <a:fillRect/>
          </a:stretch>
        </p:blipFill>
        <p:spPr>
          <a:xfrm>
            <a:off x="951840" y="2177280"/>
            <a:ext cx="7277760" cy="2943360"/>
          </a:xfrm>
          <a:prstGeom prst="rect">
            <a:avLst/>
          </a:prstGeom>
          <a:noFill/>
          <a:ln>
            <a:noFill/>
          </a:ln>
        </p:spPr>
      </p:pic>
      <p:sp>
        <p:nvSpPr>
          <p:cNvPr id="5" name="TextBox 4"/>
          <p:cNvSpPr txBox="1"/>
          <p:nvPr/>
        </p:nvSpPr>
        <p:spPr>
          <a:xfrm>
            <a:off x="1005840" y="5303520"/>
            <a:ext cx="7223760" cy="396720"/>
          </a:xfrm>
          <a:prstGeom prst="rect">
            <a:avLst/>
          </a:prstGeom>
          <a:noFill/>
          <a:ln>
            <a:noFill/>
            <a:headEnd type="arrow"/>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2000" b="0" i="0" u="none" strike="noStrike" kern="1200">
                <a:ln>
                  <a:noFill/>
                </a:ln>
                <a:solidFill>
                  <a:srgbClr val="000000"/>
                </a:solidFill>
                <a:latin typeface="Tahoma" pitchFamily="34"/>
                <a:ea typeface="Microsoft YaHei" pitchFamily="2"/>
                <a:cs typeface="Mangal" pitchFamily="2"/>
              </a:rPr>
              <a:t>*Each declaration consists of a property and a value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10;Accepted Relative Areas of Importance  &#10; ">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3600"/>
              <a:t>Declaration Block</a:t>
            </a:r>
          </a:p>
        </p:txBody>
      </p:sp>
      <p:sp>
        <p:nvSpPr>
          <p:cNvPr id="3" name="TextBox 2"/>
          <p:cNvSpPr txBox="1"/>
          <p:nvPr/>
        </p:nvSpPr>
        <p:spPr>
          <a:xfrm>
            <a:off x="822960" y="1737359"/>
            <a:ext cx="7912464" cy="1712798"/>
          </a:xfrm>
          <a:prstGeom prst="rect">
            <a:avLst/>
          </a:prstGeom>
          <a:noFill/>
          <a:ln>
            <a:noFill/>
            <a:headEnd type="arrow"/>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2200" b="0" i="0" u="none" strike="noStrike" kern="1200" dirty="0">
                <a:ln>
                  <a:noFill/>
                </a:ln>
                <a:latin typeface="Arial" pitchFamily="18"/>
                <a:ea typeface="Microsoft YaHei" pitchFamily="2"/>
                <a:cs typeface="Mangal" pitchFamily="2"/>
              </a:rPr>
              <a:t>A declaration block consists of a list of declarations in braces. </a:t>
            </a:r>
            <a:r>
              <a:rPr lang="en-US" sz="2200" b="0" i="0" u="none" strike="noStrike" kern="1200" dirty="0" smtClean="0">
                <a:ln>
                  <a:noFill/>
                </a:ln>
                <a:latin typeface="Arial" pitchFamily="18"/>
                <a:ea typeface="Microsoft YaHei" pitchFamily="2"/>
                <a:cs typeface="Mangal" pitchFamily="2"/>
              </a:rPr>
              <a:t/>
            </a:r>
            <a:br>
              <a:rPr lang="en-US" sz="2200" b="0" i="0" u="none" strike="noStrike" kern="1200" dirty="0" smtClean="0">
                <a:ln>
                  <a:noFill/>
                </a:ln>
                <a:latin typeface="Arial" pitchFamily="18"/>
                <a:ea typeface="Microsoft YaHei" pitchFamily="2"/>
                <a:cs typeface="Mangal" pitchFamily="2"/>
              </a:rPr>
            </a:br>
            <a:r>
              <a:rPr lang="en-US" sz="2200" b="0" i="0" u="none" strike="noStrike" kern="1200" dirty="0" smtClean="0">
                <a:ln>
                  <a:noFill/>
                </a:ln>
                <a:latin typeface="Arial" pitchFamily="18"/>
                <a:ea typeface="Microsoft YaHei" pitchFamily="2"/>
                <a:cs typeface="Mangal" pitchFamily="2"/>
              </a:rPr>
              <a:t>Each </a:t>
            </a:r>
            <a:r>
              <a:rPr lang="en-US" sz="2200" b="0" i="0" u="none" strike="noStrike" kern="1200" dirty="0">
                <a:ln>
                  <a:noFill/>
                </a:ln>
                <a:latin typeface="Arial" pitchFamily="18"/>
                <a:ea typeface="Microsoft YaHei" pitchFamily="2"/>
                <a:cs typeface="Mangal" pitchFamily="2"/>
              </a:rPr>
              <a:t>declaration itself consists of a property and a value. </a:t>
            </a:r>
            <a:r>
              <a:rPr lang="en-US" sz="2200" b="0" i="0" u="none" strike="noStrike" kern="1200" dirty="0" smtClean="0">
                <a:ln>
                  <a:noFill/>
                </a:ln>
                <a:latin typeface="Arial" pitchFamily="18"/>
                <a:ea typeface="Microsoft YaHei" pitchFamily="2"/>
                <a:cs typeface="Mangal" pitchFamily="2"/>
              </a:rPr>
              <a:t/>
            </a:r>
            <a:br>
              <a:rPr lang="en-US" sz="2200" b="0" i="0" u="none" strike="noStrike" kern="1200" dirty="0" smtClean="0">
                <a:ln>
                  <a:noFill/>
                </a:ln>
                <a:latin typeface="Arial" pitchFamily="18"/>
                <a:ea typeface="Microsoft YaHei" pitchFamily="2"/>
                <a:cs typeface="Mangal" pitchFamily="2"/>
              </a:rPr>
            </a:br>
            <a:r>
              <a:rPr lang="en-US" sz="2200" b="0" i="0" u="none" strike="noStrike" kern="1200" dirty="0" smtClean="0">
                <a:ln>
                  <a:noFill/>
                </a:ln>
                <a:latin typeface="Arial" pitchFamily="18"/>
                <a:ea typeface="Microsoft YaHei" pitchFamily="2"/>
                <a:cs typeface="Mangal" pitchFamily="2"/>
              </a:rPr>
              <a:t>If </a:t>
            </a:r>
            <a:r>
              <a:rPr lang="en-US" sz="2200" b="0" i="0" u="none" strike="noStrike" kern="1200" dirty="0">
                <a:ln>
                  <a:noFill/>
                </a:ln>
                <a:latin typeface="Arial" pitchFamily="18"/>
                <a:ea typeface="Microsoft YaHei" pitchFamily="2"/>
                <a:cs typeface="Mangal" pitchFamily="2"/>
              </a:rPr>
              <a:t>there are multiple declarations in a block.</a:t>
            </a:r>
          </a:p>
          <a:p>
            <a:pPr marL="0" marR="0" lvl="0" indent="0" rtl="0" hangingPunct="0">
              <a:lnSpc>
                <a:spcPct val="100000"/>
              </a:lnSpc>
              <a:spcBef>
                <a:spcPts val="0"/>
              </a:spcBef>
              <a:spcAft>
                <a:spcPts val="0"/>
              </a:spcAft>
              <a:buNone/>
              <a:tabLst/>
            </a:pPr>
            <a:endParaRPr lang="en-US" sz="22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endParaRPr lang="en-US" sz="2200" b="0" i="0" u="none" strike="noStrike" kern="1200" dirty="0">
              <a:ln>
                <a:noFill/>
              </a:ln>
              <a:latin typeface="Arial" pitchFamily="18"/>
              <a:ea typeface="Microsoft YaHei" pitchFamily="2"/>
              <a:cs typeface="Mangal" pitchFamily="2"/>
            </a:endParaRPr>
          </a:p>
        </p:txBody>
      </p:sp>
      <p:pic>
        <p:nvPicPr>
          <p:cNvPr id="4" name="Picture 3"/>
          <p:cNvPicPr>
            <a:picLocks noChangeAspect="1"/>
          </p:cNvPicPr>
          <p:nvPr/>
        </p:nvPicPr>
        <p:blipFill>
          <a:blip r:embed="rId3" cstate="print">
            <a:lum bright="-50000"/>
            <a:alphaModFix/>
          </a:blip>
          <a:srcRect/>
          <a:stretch>
            <a:fillRect/>
          </a:stretch>
        </p:blipFill>
        <p:spPr>
          <a:xfrm>
            <a:off x="914400" y="3017520"/>
            <a:ext cx="7277760" cy="2943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Think">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Curly Braces</a:t>
            </a:r>
          </a:p>
        </p:txBody>
      </p:sp>
      <p:sp>
        <p:nvSpPr>
          <p:cNvPr id="3" name="Content Placeholder 2"/>
          <p:cNvSpPr txBox="1">
            <a:spLocks noGrp="1"/>
          </p:cNvSpPr>
          <p:nvPr>
            <p:ph type="body" idx="4294967295"/>
          </p:nvPr>
        </p:nvSpPr>
        <p:spPr/>
        <p:txBody>
          <a:bodyPr/>
          <a:lstStyle/>
          <a:p>
            <a:pPr lvl="0">
              <a:lnSpc>
                <a:spcPct val="95000"/>
              </a:lnSpc>
              <a:buNone/>
            </a:pPr>
            <a:r>
              <a:rPr lang="en-US"/>
              <a:t>The curly braces contain the properties of the element you want to manipulate, and the values that you want to change them to. The curly braces plus their content is called a declaration block.</a:t>
            </a:r>
          </a:p>
          <a:p>
            <a:pPr marL="343080" lvl="0">
              <a:buNone/>
            </a:pPr>
            <a:endParaRPr lang="en-US" sz="2600"/>
          </a:p>
          <a:p>
            <a:pPr lvl="0">
              <a:spcBef>
                <a:spcPts val="439"/>
              </a:spcBef>
              <a:buNone/>
            </a:pPr>
            <a:endParaRPr lang="en-US"/>
          </a:p>
        </p:txBody>
      </p:sp>
      <p:pic>
        <p:nvPicPr>
          <p:cNvPr id="4" name="Picture 3"/>
          <p:cNvPicPr>
            <a:picLocks noChangeAspect="1"/>
          </p:cNvPicPr>
          <p:nvPr/>
        </p:nvPicPr>
        <p:blipFill>
          <a:blip r:embed="rId3" cstate="print">
            <a:lum bright="-50000"/>
            <a:alphaModFix/>
          </a:blip>
          <a:srcRect/>
          <a:stretch>
            <a:fillRect/>
          </a:stretch>
        </p:blipFill>
        <p:spPr>
          <a:xfrm>
            <a:off x="914400" y="2800800"/>
            <a:ext cx="7277760" cy="2943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Research WebSites">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4000"/>
              <a:t>How CSS is Applied to A Web Page</a:t>
            </a:r>
          </a:p>
        </p:txBody>
      </p:sp>
      <p:sp>
        <p:nvSpPr>
          <p:cNvPr id="3" name="Content Placeholder 2"/>
          <p:cNvSpPr txBox="1">
            <a:spLocks noGrp="1"/>
          </p:cNvSpPr>
          <p:nvPr>
            <p:ph type="body" idx="4294967295"/>
          </p:nvPr>
        </p:nvSpPr>
        <p:spPr/>
        <p:txBody>
          <a:bodyPr/>
          <a:lstStyle/>
          <a:p>
            <a:pPr lvl="0">
              <a:spcBef>
                <a:spcPts val="439"/>
              </a:spcBef>
              <a:buNone/>
            </a:pPr>
            <a:r>
              <a:rPr lang="en-US"/>
              <a:t>There are three ways of inserting a style sheet:</a:t>
            </a:r>
          </a:p>
          <a:p>
            <a:pPr lvl="0">
              <a:spcBef>
                <a:spcPts val="439"/>
              </a:spcBef>
              <a:buNone/>
            </a:pPr>
            <a:endParaRPr lang="en-US"/>
          </a:p>
          <a:p>
            <a:pPr lvl="0">
              <a:spcBef>
                <a:spcPts val="439"/>
              </a:spcBef>
              <a:buClr>
                <a:srgbClr val="FC0014"/>
              </a:buClr>
              <a:buSzPct val="100000"/>
              <a:buAutoNum type="arabicParenR"/>
            </a:pPr>
            <a:r>
              <a:rPr lang="en-US"/>
              <a:t> Inline style</a:t>
            </a:r>
          </a:p>
          <a:p>
            <a:pPr lvl="0">
              <a:spcBef>
                <a:spcPts val="439"/>
              </a:spcBef>
              <a:buClr>
                <a:srgbClr val="FC0014"/>
              </a:buClr>
              <a:buSzPct val="100000"/>
              <a:buAutoNum type="arabicParenR"/>
            </a:pPr>
            <a:r>
              <a:rPr lang="en-US"/>
              <a:t> Internal style sheet</a:t>
            </a:r>
          </a:p>
          <a:p>
            <a:pPr lvl="0">
              <a:spcBef>
                <a:spcPts val="439"/>
              </a:spcBef>
              <a:buClr>
                <a:srgbClr val="FC0014"/>
              </a:buClr>
              <a:buSzPct val="100000"/>
              <a:buAutoNum type="arabicParenR"/>
            </a:pPr>
            <a:r>
              <a:rPr lang="en-US"/>
              <a:t> External style sheet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rinciples of good web design">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Inline style</a:t>
            </a:r>
          </a:p>
        </p:txBody>
      </p:sp>
      <p:sp>
        <p:nvSpPr>
          <p:cNvPr id="3" name="Content Placeholder 2"/>
          <p:cNvSpPr txBox="1">
            <a:spLocks noGrp="1"/>
          </p:cNvSpPr>
          <p:nvPr>
            <p:ph type="body" idx="4294967295"/>
          </p:nvPr>
        </p:nvSpPr>
        <p:spPr/>
        <p:txBody>
          <a:bodyPr/>
          <a:lstStyle/>
          <a:p>
            <a:pPr marL="342900" indent="-342900"/>
            <a:r>
              <a:rPr lang="en-US" dirty="0"/>
              <a:t>An inline style loses many of the advantages of style sheets by mixing content with presentation. Use this method sparingly!</a:t>
            </a:r>
          </a:p>
          <a:p>
            <a:pPr marL="342900" indent="-342900"/>
            <a:r>
              <a:rPr lang="en-US" dirty="0"/>
              <a:t>To use inline styles you use the style attribute in the relevant tag. The style attribute can contain any CSS property. The example shows how to change the color and the left margin of a paragraph</a:t>
            </a:r>
          </a:p>
          <a:p>
            <a:pPr marL="342720" lvl="0" indent="-342720">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3200" dirty="0">
                <a:solidFill>
                  <a:srgbClr val="FFFFFF"/>
                </a:solidFill>
              </a:rPr>
              <a:t> </a:t>
            </a:r>
            <a:r>
              <a:rPr lang="en-US" sz="3200" dirty="0">
                <a:solidFill>
                  <a:srgbClr val="FF3333"/>
                </a:solidFill>
              </a:rPr>
              <a:t>&lt;p</a:t>
            </a:r>
            <a:r>
              <a:rPr lang="en-US" sz="3200" b="1" dirty="0">
                <a:solidFill>
                  <a:srgbClr val="FF3333"/>
                </a:solidFill>
              </a:rPr>
              <a:t> </a:t>
            </a:r>
            <a:r>
              <a:rPr lang="en-US" sz="3200" dirty="0">
                <a:solidFill>
                  <a:srgbClr val="FF3333"/>
                </a:solidFill>
              </a:rPr>
              <a:t>style=“text-align: center; font-	weight: bold; color: yellow;”&gt;</a:t>
            </a:r>
            <a:r>
              <a:rPr lang="en-US" sz="3200" dirty="0"/>
              <a:t>This is a paragraph.</a:t>
            </a:r>
            <a:r>
              <a:rPr lang="en-US" sz="3200" dirty="0">
                <a:solidFill>
                  <a:srgbClr val="FF6633"/>
                </a:solidFill>
              </a:rPr>
              <a:t>&lt;/p&gt;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Definition of Web Design">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4800"/>
              <a:t>Definition of CSS</a:t>
            </a:r>
          </a:p>
        </p:txBody>
      </p:sp>
      <p:sp>
        <p:nvSpPr>
          <p:cNvPr id="3" name="Rectangle 4"/>
          <p:cNvSpPr/>
          <p:nvPr/>
        </p:nvSpPr>
        <p:spPr>
          <a:xfrm>
            <a:off x="810000" y="1637640"/>
            <a:ext cx="7855920" cy="513155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457200" marR="0" lvl="0" indent="-457200" algn="l" rtl="0" hangingPunct="1">
              <a:lnSpc>
                <a:spcPct val="100000"/>
              </a:lnSpc>
              <a:spcBef>
                <a:spcPts val="0"/>
              </a:spcBef>
              <a:spcAft>
                <a:spcPts val="0"/>
              </a:spcAft>
              <a:buSzPct val="45000"/>
              <a:buFont typeface="Arial" panose="020B0604020202020204" pitchFamily="34" charset="0"/>
              <a:buChar char="•"/>
              <a:tabLst/>
            </a:pPr>
            <a:r>
              <a:rPr lang="en-US" sz="2800" b="0" i="0" u="none" strike="noStrike" kern="1200" spc="0" dirty="0">
                <a:ln>
                  <a:noFill/>
                </a:ln>
                <a:solidFill>
                  <a:srgbClr val="000000"/>
                </a:solidFill>
                <a:latin typeface="Calibri" pitchFamily="18"/>
                <a:ea typeface="Microsoft YaHei" pitchFamily="2"/>
                <a:cs typeface="Mangal" pitchFamily="2"/>
              </a:rPr>
              <a:t>CSS stands for </a:t>
            </a:r>
            <a:r>
              <a:rPr lang="en-US" sz="2800" b="1" i="0" u="none" strike="noStrike" kern="1200" spc="0" dirty="0">
                <a:ln>
                  <a:noFill/>
                </a:ln>
                <a:solidFill>
                  <a:srgbClr val="000000"/>
                </a:solidFill>
                <a:latin typeface="Calibri" pitchFamily="18"/>
                <a:ea typeface="Microsoft YaHei" pitchFamily="2"/>
                <a:cs typeface="Mangal" pitchFamily="2"/>
              </a:rPr>
              <a:t>Cascading Style Sheets</a:t>
            </a:r>
          </a:p>
          <a:p>
            <a:pPr marL="457200" marR="0" lvl="0" indent="-457200" algn="l" rtl="0" hangingPunct="1">
              <a:lnSpc>
                <a:spcPct val="100000"/>
              </a:lnSpc>
              <a:spcBef>
                <a:spcPts val="0"/>
              </a:spcBef>
              <a:spcAft>
                <a:spcPts val="0"/>
              </a:spcAft>
              <a:buSzPct val="45000"/>
              <a:buFont typeface="Arial" panose="020B0604020202020204" pitchFamily="34" charset="0"/>
              <a:buChar char="•"/>
              <a:tabLst/>
            </a:pPr>
            <a:r>
              <a:rPr lang="en-US" sz="2800" b="0" i="0" u="none" strike="noStrike" kern="1200" spc="0" dirty="0">
                <a:ln>
                  <a:noFill/>
                </a:ln>
                <a:solidFill>
                  <a:srgbClr val="000000"/>
                </a:solidFill>
                <a:latin typeface="Calibri" pitchFamily="18"/>
                <a:ea typeface="Microsoft YaHei" pitchFamily="2"/>
                <a:cs typeface="Mangal" pitchFamily="2"/>
              </a:rPr>
              <a:t>Styles - define </a:t>
            </a:r>
            <a:r>
              <a:rPr lang="en-US" sz="2800" b="1" i="0" u="none" strike="noStrike" kern="1200" spc="0" dirty="0">
                <a:ln>
                  <a:noFill/>
                </a:ln>
                <a:solidFill>
                  <a:srgbClr val="000000"/>
                </a:solidFill>
                <a:latin typeface="Calibri" pitchFamily="18"/>
                <a:ea typeface="Microsoft YaHei" pitchFamily="2"/>
                <a:cs typeface="Mangal" pitchFamily="2"/>
              </a:rPr>
              <a:t>how to display</a:t>
            </a:r>
            <a:r>
              <a:rPr lang="en-US" sz="2800" b="0" i="0" u="none" strike="noStrike" kern="1200" spc="0" dirty="0">
                <a:ln>
                  <a:noFill/>
                </a:ln>
                <a:solidFill>
                  <a:srgbClr val="000000"/>
                </a:solidFill>
                <a:latin typeface="Calibri" pitchFamily="18"/>
                <a:ea typeface="Microsoft YaHei" pitchFamily="2"/>
                <a:cs typeface="Mangal" pitchFamily="2"/>
              </a:rPr>
              <a:t> HTML elements</a:t>
            </a:r>
          </a:p>
          <a:p>
            <a:pPr marL="457200" marR="0" lvl="0" indent="-457200" algn="l" rtl="0" hangingPunct="1">
              <a:lnSpc>
                <a:spcPct val="100000"/>
              </a:lnSpc>
              <a:spcBef>
                <a:spcPts val="0"/>
              </a:spcBef>
              <a:spcAft>
                <a:spcPts val="0"/>
              </a:spcAft>
              <a:buSzPct val="45000"/>
              <a:buFont typeface="Arial" panose="020B0604020202020204" pitchFamily="34" charset="0"/>
              <a:buChar char="•"/>
              <a:tabLst/>
            </a:pPr>
            <a:r>
              <a:rPr lang="en-US" sz="2800" b="0" i="0" u="none" strike="noStrike" kern="1200" spc="0" dirty="0">
                <a:ln>
                  <a:noFill/>
                </a:ln>
                <a:solidFill>
                  <a:srgbClr val="000000"/>
                </a:solidFill>
                <a:latin typeface="Calibri" pitchFamily="18"/>
                <a:ea typeface="Microsoft YaHei" pitchFamily="2"/>
                <a:cs typeface="Mangal" pitchFamily="2"/>
              </a:rPr>
              <a:t>Styles are normally stored in </a:t>
            </a:r>
            <a:r>
              <a:rPr lang="en-US" sz="2800" b="1" i="0" u="none" strike="noStrike" kern="1200" spc="0" dirty="0">
                <a:ln>
                  <a:noFill/>
                </a:ln>
                <a:solidFill>
                  <a:srgbClr val="000000"/>
                </a:solidFill>
                <a:latin typeface="Calibri" pitchFamily="18"/>
                <a:ea typeface="Microsoft YaHei" pitchFamily="2"/>
                <a:cs typeface="Mangal" pitchFamily="2"/>
              </a:rPr>
              <a:t>Style Sheets</a:t>
            </a:r>
          </a:p>
          <a:p>
            <a:pPr marL="0" marR="0" lvl="0" indent="0" algn="l" rtl="0" hangingPunct="1">
              <a:lnSpc>
                <a:spcPct val="100000"/>
              </a:lnSpc>
              <a:spcBef>
                <a:spcPts val="0"/>
              </a:spcBef>
              <a:spcAft>
                <a:spcPts val="0"/>
              </a:spcAft>
              <a:buNone/>
              <a:tabLst/>
            </a:pPr>
            <a:endParaRPr lang="en-US" sz="28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pPr>
            <a:r>
              <a:rPr lang="en-US" sz="2200" b="1" i="0" u="none" strike="noStrike" kern="1200" spc="0" dirty="0">
                <a:ln>
                  <a:noFill/>
                </a:ln>
                <a:solidFill>
                  <a:srgbClr val="000000"/>
                </a:solidFill>
                <a:latin typeface="Calibri" pitchFamily="18"/>
                <a:ea typeface="Microsoft YaHei" pitchFamily="2"/>
                <a:cs typeface="Mangal" pitchFamily="2"/>
              </a:rPr>
              <a:t>Definition:</a:t>
            </a:r>
          </a:p>
          <a:p>
            <a:pPr marL="0" marR="0" lvl="0" indent="0" algn="l" rtl="0" hangingPunct="1">
              <a:lnSpc>
                <a:spcPct val="100000"/>
              </a:lnSpc>
              <a:spcBef>
                <a:spcPts val="0"/>
              </a:spcBef>
              <a:spcAft>
                <a:spcPts val="0"/>
              </a:spcAft>
              <a:buNone/>
              <a:tabLst/>
            </a:pPr>
            <a:r>
              <a:rPr lang="en-US" sz="2200" b="0" i="0" u="none" strike="noStrike" kern="1200" spc="0" dirty="0">
                <a:ln>
                  <a:noFill/>
                </a:ln>
                <a:solidFill>
                  <a:srgbClr val="000000"/>
                </a:solidFill>
                <a:latin typeface="Calibri" pitchFamily="18"/>
                <a:ea typeface="Microsoft YaHei" pitchFamily="2"/>
                <a:cs typeface="Mangal" pitchFamily="2"/>
              </a:rPr>
              <a:t>Cascading Style Sheets (CSS) – is a style sheet language used for describing the look and formatting of a document written in a markup language. You write CSS rules in elements, and modify properties of those elements such as</a:t>
            </a:r>
            <a:r>
              <a:rPr lang="en-US" sz="2200" b="0" i="0" u="none" strike="noStrike" kern="1200" spc="0" dirty="0">
                <a:ln>
                  <a:noFill/>
                </a:ln>
                <a:solidFill>
                  <a:srgbClr val="FF420E"/>
                </a:solidFill>
                <a:latin typeface="Calibri" pitchFamily="18"/>
                <a:ea typeface="Microsoft YaHei" pitchFamily="2"/>
                <a:cs typeface="Mangal" pitchFamily="2"/>
              </a:rPr>
              <a:t> </a:t>
            </a:r>
            <a:r>
              <a:rPr lang="en-US" sz="2200" b="1" i="0" u="none" strike="noStrike" kern="1200" spc="0" dirty="0">
                <a:ln>
                  <a:noFill/>
                </a:ln>
                <a:solidFill>
                  <a:srgbClr val="FF420E"/>
                </a:solidFill>
                <a:latin typeface="Calibri" pitchFamily="18"/>
                <a:ea typeface="Microsoft YaHei" pitchFamily="2"/>
                <a:cs typeface="Mangal" pitchFamily="2"/>
              </a:rPr>
              <a:t>color</a:t>
            </a:r>
            <a:r>
              <a:rPr lang="en-US" sz="2200" b="0" i="0" u="none" strike="noStrike" kern="1200" spc="0" dirty="0">
                <a:ln>
                  <a:noFill/>
                </a:ln>
                <a:solidFill>
                  <a:srgbClr val="000000"/>
                </a:solidFill>
                <a:latin typeface="Calibri" pitchFamily="18"/>
                <a:ea typeface="Microsoft YaHei" pitchFamily="2"/>
                <a:cs typeface="Mangal" pitchFamily="2"/>
              </a:rPr>
              <a:t>, background color, width, border, </a:t>
            </a:r>
            <a:r>
              <a:rPr lang="en-US" sz="2200" b="1" i="1" u="none" strike="noStrike" kern="1200" spc="0" dirty="0">
                <a:ln>
                  <a:noFill/>
                </a:ln>
                <a:solidFill>
                  <a:srgbClr val="000000"/>
                </a:solidFill>
                <a:latin typeface="Calibri" pitchFamily="18"/>
                <a:ea typeface="Microsoft YaHei" pitchFamily="2"/>
                <a:cs typeface="Mangal" pitchFamily="2"/>
              </a:rPr>
              <a:t>font</a:t>
            </a:r>
            <a:r>
              <a:rPr lang="en-US" sz="2200" b="0" i="0" u="none" strike="noStrike" kern="1200" spc="0" dirty="0">
                <a:ln>
                  <a:noFill/>
                </a:ln>
                <a:solidFill>
                  <a:srgbClr val="000000"/>
                </a:solidFill>
                <a:latin typeface="Calibri" pitchFamily="18"/>
                <a:ea typeface="Microsoft YaHei" pitchFamily="2"/>
                <a:cs typeface="Mangal" pitchFamily="2"/>
              </a:rPr>
              <a:t> etc.</a:t>
            </a:r>
          </a:p>
          <a:p>
            <a:pPr marL="0" marR="0" lvl="0" indent="0" algn="l" rtl="0" hangingPunct="1">
              <a:lnSpc>
                <a:spcPct val="100000"/>
              </a:lnSpc>
              <a:spcBef>
                <a:spcPts val="0"/>
              </a:spcBef>
              <a:spcAft>
                <a:spcPts val="0"/>
              </a:spcAft>
              <a:buNone/>
              <a:tabLst/>
            </a:pPr>
            <a:r>
              <a:rPr lang="en-US" sz="2200" b="0" i="0" u="none" strike="noStrike" kern="1200" spc="0" dirty="0">
                <a:ln>
                  <a:noFill/>
                </a:ln>
                <a:solidFill>
                  <a:srgbClr val="000000"/>
                </a:solidFill>
                <a:latin typeface="Calibri" pitchFamily="18"/>
                <a:ea typeface="Microsoft YaHei" pitchFamily="2"/>
                <a:cs typeface="Mangal" pitchFamily="2"/>
              </a:rPr>
              <a:t> </a:t>
            </a:r>
          </a:p>
          <a:p>
            <a:pPr marL="0" marR="0" lvl="0" indent="0" algn="l" rtl="0" hangingPunct="1">
              <a:lnSpc>
                <a:spcPct val="100000"/>
              </a:lnSpc>
              <a:spcBef>
                <a:spcPts val="0"/>
              </a:spcBef>
              <a:spcAft>
                <a:spcPts val="0"/>
              </a:spcAft>
              <a:buNone/>
              <a:tabLst/>
            </a:pPr>
            <a:endParaRPr lang="en-US" sz="28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pPr>
            <a:endParaRPr lang="en-US" sz="2800" b="0" i="0" u="none" strike="noStrike" kern="1200" spc="0" dirty="0">
              <a:ln>
                <a:noFill/>
              </a:ln>
              <a:solidFill>
                <a:srgbClr val="000000"/>
              </a:solidFill>
              <a:latin typeface="Calibri" pitchFamily="18"/>
              <a:ea typeface="Microsoft YaHei" pitchFamily="2"/>
              <a:cs typeface="Mangal" pitchFamily="2"/>
            </a:endParaRPr>
          </a:p>
        </p:txBody>
      </p:sp>
      <p:sp>
        <p:nvSpPr>
          <p:cNvPr id="4" name="Freeform 3"/>
          <p:cNvSpPr/>
          <p:nvPr/>
        </p:nvSpPr>
        <p:spPr>
          <a:xfrm rot="1491600">
            <a:off x="4418517" y="6089798"/>
            <a:ext cx="117396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alpha val="69000"/>
            </a:srgbClr>
          </a:solidFill>
          <a:ln>
            <a:noFill/>
            <a:prstDash val="solid"/>
          </a:ln>
        </p:spPr>
        <p:txBody>
          <a:bodyPr vert="horz" wrap="none" lIns="90000" tIns="46800" rIns="90000" bIns="46800" anchor="t" anchorCtr="0" compatLnSpc="0">
            <a:spAutoFit/>
          </a:bodyPr>
          <a:lstStyle/>
          <a:p>
            <a:pPr marL="0" marR="0" lvl="0" indent="0" algn="ctr" rtl="0" hangingPunct="1">
              <a:lnSpc>
                <a:spcPct val="100000"/>
              </a:lnSpc>
              <a:spcBef>
                <a:spcPts val="0"/>
              </a:spcBef>
              <a:spcAft>
                <a:spcPts val="0"/>
              </a:spcAft>
              <a:buNone/>
              <a:tabLst/>
            </a:pPr>
            <a:r>
              <a:rPr lang="en-US" sz="4400" b="0" i="0" u="none" strike="noStrike" kern="1200" dirty="0">
                <a:ln>
                  <a:noFill/>
                </a:ln>
                <a:solidFill>
                  <a:srgbClr val="FF3333"/>
                </a:solidFill>
                <a:latin typeface="Arial" pitchFamily="18"/>
                <a:ea typeface="Microsoft YaHei" pitchFamily="2"/>
                <a:cs typeface="Mangal" pitchFamily="2"/>
              </a:rPr>
              <a:t>out</a:t>
            </a:r>
          </a:p>
        </p:txBody>
      </p:sp>
      <p:sp>
        <p:nvSpPr>
          <p:cNvPr id="5" name="Freeform 4"/>
          <p:cNvSpPr/>
          <p:nvPr/>
        </p:nvSpPr>
        <p:spPr>
          <a:xfrm rot="1491600">
            <a:off x="3778663" y="6085245"/>
            <a:ext cx="897119"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alpha val="59000"/>
            </a:srgbClr>
          </a:solidFill>
          <a:ln>
            <a:noFill/>
            <a:prstDash val="solid"/>
          </a:ln>
        </p:spPr>
        <p:txBody>
          <a:bodyPr vert="horz" wrap="none" lIns="90000" tIns="46800" rIns="90000" bIns="46800" anchor="t" anchorCtr="0" compatLnSpc="0">
            <a:spAutoFit/>
          </a:bodyPr>
          <a:lstStyle/>
          <a:p>
            <a:pPr marL="0" marR="0" lvl="0" indent="0" algn="ctr" rtl="0" hangingPunct="1">
              <a:lnSpc>
                <a:spcPct val="100000"/>
              </a:lnSpc>
              <a:spcBef>
                <a:spcPts val="0"/>
              </a:spcBef>
              <a:spcAft>
                <a:spcPts val="0"/>
              </a:spcAft>
              <a:buNone/>
              <a:tabLst/>
            </a:pPr>
            <a:r>
              <a:rPr lang="en-US" sz="4400" b="0" i="0" u="none" strike="noStrike" kern="1200" dirty="0">
                <a:ln>
                  <a:noFill/>
                </a:ln>
                <a:solidFill>
                  <a:srgbClr val="2300DC"/>
                </a:solidFill>
                <a:latin typeface="Arial" pitchFamily="18"/>
                <a:ea typeface="Microsoft YaHei" pitchFamily="2"/>
                <a:cs typeface="Mangal" pitchFamily="2"/>
              </a:rPr>
              <a:t>lay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Creating a Web Site">
    <p:spTree>
      <p:nvGrpSpPr>
        <p:cNvPr id="1" name=""/>
        <p:cNvGrpSpPr/>
        <p:nvPr/>
      </p:nvGrpSpPr>
      <p:grpSpPr>
        <a:xfrm>
          <a:off x="0" y="0"/>
          <a:ext cx="0" cy="0"/>
          <a:chOff x="0" y="0"/>
          <a:chExt cx="0" cy="0"/>
        </a:xfrm>
      </p:grpSpPr>
      <p:sp>
        <p:nvSpPr>
          <p:cNvPr id="2" name="Title 5"/>
          <p:cNvSpPr txBox="1">
            <a:spLocks noGrp="1"/>
          </p:cNvSpPr>
          <p:nvPr>
            <p:ph type="title" idx="4294967295"/>
          </p:nvPr>
        </p:nvSpPr>
        <p:spPr/>
        <p:txBody>
          <a:bodyPr/>
          <a:lstStyle/>
          <a:p>
            <a:pPr lvl="0"/>
            <a:r>
              <a:rPr lang="en-US"/>
              <a:t>Internal style sheet</a:t>
            </a:r>
          </a:p>
        </p:txBody>
      </p:sp>
      <p:sp>
        <p:nvSpPr>
          <p:cNvPr id="3" name="Content Placeholder 8"/>
          <p:cNvSpPr txBox="1">
            <a:spLocks noGrp="1"/>
          </p:cNvSpPr>
          <p:nvPr>
            <p:ph type="body" idx="4294967295"/>
          </p:nvPr>
        </p:nvSpPr>
        <p:spPr/>
        <p:txBody>
          <a:bodyPr/>
          <a:lstStyle/>
          <a:p>
            <a:pPr lvl="0">
              <a:spcBef>
                <a:spcPts val="439"/>
              </a:spcBef>
              <a:buNone/>
            </a:pPr>
            <a:r>
              <a:rPr lang="en-US"/>
              <a:t>An internal style sheet should be used when a single document has a unique style. You define internal styles in the head section of an HTML page, by using the &lt;style&gt; tag, like this:</a:t>
            </a:r>
          </a:p>
          <a:p>
            <a:pPr lvl="0">
              <a:spcBef>
                <a:spcPts val="439"/>
              </a:spcBef>
              <a:buNone/>
            </a:pPr>
            <a:r>
              <a:rPr lang="en-US">
                <a:solidFill>
                  <a:srgbClr val="FF6633"/>
                </a:solidFill>
              </a:rPr>
              <a:t>&lt;head&gt;</a:t>
            </a:r>
          </a:p>
          <a:p>
            <a:pPr lvl="0">
              <a:spcBef>
                <a:spcPts val="439"/>
              </a:spcBef>
              <a:buNone/>
            </a:pPr>
            <a:r>
              <a:rPr lang="en-US">
                <a:solidFill>
                  <a:srgbClr val="FF6633"/>
                </a:solidFill>
              </a:rPr>
              <a:t>  	&lt;style type=“text/css”&gt;</a:t>
            </a:r>
          </a:p>
          <a:p>
            <a:pPr lvl="0">
              <a:spcBef>
                <a:spcPts val="439"/>
              </a:spcBef>
              <a:buNone/>
            </a:pPr>
            <a:r>
              <a:rPr lang="en-US"/>
              <a:t>     		hr {color:sienna;}</a:t>
            </a:r>
          </a:p>
          <a:p>
            <a:pPr lvl="0">
              <a:spcBef>
                <a:spcPts val="439"/>
              </a:spcBef>
              <a:buNone/>
            </a:pPr>
            <a:r>
              <a:rPr lang="en-US"/>
              <a:t>              p {margin-left:20px;}</a:t>
            </a:r>
          </a:p>
          <a:p>
            <a:pPr lvl="0">
              <a:spcBef>
                <a:spcPts val="439"/>
              </a:spcBef>
              <a:buNone/>
            </a:pPr>
            <a:r>
              <a:rPr lang="en-US"/>
              <a:t>              body {background-image:url("images/back40.gif");}</a:t>
            </a:r>
          </a:p>
          <a:p>
            <a:pPr lvl="0">
              <a:spcBef>
                <a:spcPts val="439"/>
              </a:spcBef>
              <a:buNone/>
            </a:pPr>
            <a:r>
              <a:rPr lang="en-US">
                <a:solidFill>
                  <a:srgbClr val="FF6633"/>
                </a:solidFill>
              </a:rPr>
              <a:t>  	&lt;/style&gt;</a:t>
            </a:r>
          </a:p>
          <a:p>
            <a:pPr lvl="0">
              <a:spcBef>
                <a:spcPts val="439"/>
              </a:spcBef>
              <a:buNone/>
            </a:pPr>
            <a:r>
              <a:rPr lang="en-US">
                <a:solidFill>
                  <a:srgbClr val="FF6633"/>
                </a:solidFill>
              </a:rPr>
              <a:t>&lt;/head&gt;</a:t>
            </a:r>
            <a:r>
              <a:rPr lang="en-US"/>
              <a:t/>
            </a:r>
            <a:br>
              <a:rPr lang="en-US"/>
            </a:br>
            <a:r>
              <a:rPr lang="en-US"/>
              <a:t/>
            </a:r>
            <a:br>
              <a:rPr lang="en-US"/>
            </a:br>
            <a:endParaRPr lang="en-US"/>
          </a:p>
        </p:txBody>
      </p:sp>
      <p:sp>
        <p:nvSpPr>
          <p:cNvPr id="4" name="Freeform 3"/>
          <p:cNvSpPr/>
          <p:nvPr/>
        </p:nvSpPr>
        <p:spPr>
          <a:xfrm>
            <a:off x="1188719" y="3311279"/>
            <a:ext cx="3291839"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0">
            <a:solidFill>
              <a:srgbClr val="808080"/>
            </a:solidFill>
            <a:prstDash val="solid"/>
            <a:head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Creating your Web Site&#10;Technologies &amp; Tools">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External style sheet</a:t>
            </a:r>
          </a:p>
        </p:txBody>
      </p:sp>
      <p:sp>
        <p:nvSpPr>
          <p:cNvPr id="3" name="Content Placeholder 2"/>
          <p:cNvSpPr txBox="1">
            <a:spLocks noGrp="1"/>
          </p:cNvSpPr>
          <p:nvPr>
            <p:ph type="body" idx="4294967295"/>
          </p:nvPr>
        </p:nvSpPr>
        <p:spPr/>
        <p:txBody>
          <a:bodyPr/>
          <a:lstStyle/>
          <a:p>
            <a:pPr lvl="0">
              <a:spcBef>
                <a:spcPts val="439"/>
              </a:spcBef>
              <a:buNone/>
            </a:pPr>
            <a:r>
              <a:rPr lang="en-US"/>
              <a:t>An external style sheet is ideal when the style is applied to many pages. With an external style sheet, you can change the look of an entire Web site by changing one file. Each page must link to the style sheet using the &lt;link&gt; tag. The &lt;link&gt; tag goes inside the head section:</a:t>
            </a:r>
          </a:p>
          <a:p>
            <a:pPr lvl="0">
              <a:spcBef>
                <a:spcPts val="439"/>
              </a:spcBef>
              <a:buNone/>
            </a:pPr>
            <a:r>
              <a:rPr lang="en-US">
                <a:solidFill>
                  <a:srgbClr val="FF6633"/>
                </a:solidFill>
              </a:rPr>
              <a:t>&lt;head&gt;</a:t>
            </a:r>
          </a:p>
          <a:p>
            <a:pPr lvl="0">
              <a:spcBef>
                <a:spcPts val="439"/>
              </a:spcBef>
              <a:buNone/>
            </a:pPr>
            <a:r>
              <a:rPr lang="en-US"/>
              <a:t>&lt;link rel="stylesheet" type="text/css" href="style.css"&gt;</a:t>
            </a:r>
          </a:p>
          <a:p>
            <a:pPr lvl="0">
              <a:spcBef>
                <a:spcPts val="439"/>
              </a:spcBef>
              <a:buNone/>
            </a:pPr>
            <a:r>
              <a:rPr lang="en-US"/>
              <a:t>&lt;link rel="stylesheet" type="text/css" href="mystyle.css"&gt;</a:t>
            </a:r>
          </a:p>
          <a:p>
            <a:pPr lvl="0">
              <a:spcBef>
                <a:spcPts val="439"/>
              </a:spcBef>
              <a:buNone/>
            </a:pPr>
            <a:r>
              <a:rPr lang="en-US">
                <a:solidFill>
                  <a:srgbClr val="FF6633"/>
                </a:solidFill>
              </a:rPr>
              <a:t>&lt;/head&gt;</a:t>
            </a:r>
          </a:p>
        </p:txBody>
      </p:sp>
      <p:sp>
        <p:nvSpPr>
          <p:cNvPr id="4" name="Freeform 3"/>
          <p:cNvSpPr/>
          <p:nvPr/>
        </p:nvSpPr>
        <p:spPr>
          <a:xfrm>
            <a:off x="4937760" y="5624640"/>
            <a:ext cx="3566160" cy="822960"/>
          </a:xfrm>
          <a:custGeom>
            <a:avLst>
              <a:gd name="f0" fmla="val 6601"/>
              <a:gd name="f1" fmla="val -19937"/>
            </a:avLst>
            <a:gdLst>
              <a:gd name="f2" fmla="val 10800000"/>
              <a:gd name="f3" fmla="val 5400000"/>
              <a:gd name="f4" fmla="val 18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0 0 0"/>
              <a:gd name="f17" fmla="*/ f5 1 21600"/>
              <a:gd name="f18" fmla="*/ f6 1 21600"/>
              <a:gd name="f19" fmla="pin -2147483647 f0 2147483647"/>
              <a:gd name="f20" fmla="pin -2147483647 f1 2147483647"/>
              <a:gd name="f21" fmla="*/ f16 f2 1"/>
              <a:gd name="f22" fmla="+- f19 0 10800"/>
              <a:gd name="f23" fmla="+- f20 0 10800"/>
              <a:gd name="f24" fmla="+- f20 0 21600"/>
              <a:gd name="f25" fmla="+- f19 0 21600"/>
              <a:gd name="f26" fmla="val f19"/>
              <a:gd name="f27" fmla="val f20"/>
              <a:gd name="f28" fmla="*/ f19 f17 1"/>
              <a:gd name="f29" fmla="*/ f20 f18 1"/>
              <a:gd name="f30" fmla="*/ 0 f17 1"/>
              <a:gd name="f31" fmla="*/ 21600 f17 1"/>
              <a:gd name="f32" fmla="*/ 21600 f18 1"/>
              <a:gd name="f33" fmla="*/ 0 f18 1"/>
              <a:gd name="f34" fmla="*/ 10800 f17 1"/>
              <a:gd name="f35" fmla="*/ f21 1 f4"/>
              <a:gd name="f36" fmla="*/ 10800 f18 1"/>
              <a:gd name="f37" fmla="abs f22"/>
              <a:gd name="f38" fmla="abs f23"/>
              <a:gd name="f39" fmla="+- f35 0 f3"/>
              <a:gd name="f40" fmla="*/ f26 f17 1"/>
              <a:gd name="f41" fmla="*/ f27 f18 1"/>
              <a:gd name="f42" fmla="+- f37 0 f38"/>
              <a:gd name="f43" fmla="+- f38 0 f37"/>
              <a:gd name="f44" fmla="?: f23 f9 f42"/>
              <a:gd name="f45" fmla="?: f23 f42 f9"/>
              <a:gd name="f46" fmla="?: f22 f9 f43"/>
              <a:gd name="f47" fmla="?: f22 f43 f9"/>
              <a:gd name="f48" fmla="?: f19 f9 f44"/>
              <a:gd name="f49" fmla="?: f19 f9 f45"/>
              <a:gd name="f50" fmla="?: f24 f46 f9"/>
              <a:gd name="f51" fmla="?: f24 f47 f9"/>
              <a:gd name="f52" fmla="?: f25 f45 f9"/>
              <a:gd name="f53" fmla="?: f25 f44 f9"/>
              <a:gd name="f54" fmla="?: f20 f9 f47"/>
              <a:gd name="f55" fmla="?: f20 f9 f46"/>
              <a:gd name="f56" fmla="?: f48 f19 0"/>
              <a:gd name="f57" fmla="?: f48 f20 6280"/>
              <a:gd name="f58" fmla="?: f49 f19 0"/>
              <a:gd name="f59" fmla="?: f49 f20 15320"/>
              <a:gd name="f60" fmla="?: f50 f19 6280"/>
              <a:gd name="f61" fmla="?: f50 f20 21600"/>
              <a:gd name="f62" fmla="?: f51 f19 15320"/>
              <a:gd name="f63" fmla="?: f51 f20 21600"/>
              <a:gd name="f64" fmla="?: f52 f19 21600"/>
              <a:gd name="f65" fmla="?: f52 f20 15320"/>
              <a:gd name="f66" fmla="?: f53 f19 21600"/>
              <a:gd name="f67" fmla="?: f53 f20 6280"/>
              <a:gd name="f68" fmla="?: f54 f19 15320"/>
              <a:gd name="f69" fmla="?: f54 f20 0"/>
              <a:gd name="f70" fmla="?: f55 f19 6280"/>
              <a:gd name="f71" fmla="?: f55 f20 0"/>
            </a:gdLst>
            <a:ahLst>
              <a:ahXY gdRefX="f0" minX="f10" maxX="f11" gdRefY="f1" minY="f10" maxY="f11">
                <a:pos x="f28" y="f29"/>
              </a:ahXY>
            </a:ahLst>
            <a:cxnLst>
              <a:cxn ang="3cd4">
                <a:pos x="hc" y="t"/>
              </a:cxn>
              <a:cxn ang="0">
                <a:pos x="r" y="vc"/>
              </a:cxn>
              <a:cxn ang="cd4">
                <a:pos x="hc" y="b"/>
              </a:cxn>
              <a:cxn ang="cd2">
                <a:pos x="l" y="vc"/>
              </a:cxn>
              <a:cxn ang="f39">
                <a:pos x="f34" y="f33"/>
              </a:cxn>
              <a:cxn ang="f39">
                <a:pos x="f30" y="f36"/>
              </a:cxn>
              <a:cxn ang="f39">
                <a:pos x="f34" y="f32"/>
              </a:cxn>
              <a:cxn ang="f39">
                <a:pos x="f31" y="f36"/>
              </a:cxn>
              <a:cxn ang="f39">
                <a:pos x="f40" y="f41"/>
              </a:cxn>
            </a:cxnLst>
            <a:rect l="f30" t="f33" r="f31" b="f32"/>
            <a:pathLst>
              <a:path w="21600" h="21600">
                <a:moveTo>
                  <a:pt x="f7" y="f7"/>
                </a:moveTo>
                <a:lnTo>
                  <a:pt x="f7" y="f12"/>
                </a:lnTo>
                <a:lnTo>
                  <a:pt x="f56" y="f57"/>
                </a:lnTo>
                <a:lnTo>
                  <a:pt x="f7" y="f13"/>
                </a:lnTo>
                <a:lnTo>
                  <a:pt x="f7" y="f14"/>
                </a:lnTo>
                <a:lnTo>
                  <a:pt x="f58" y="f59"/>
                </a:lnTo>
                <a:lnTo>
                  <a:pt x="f7" y="f15"/>
                </a:lnTo>
                <a:lnTo>
                  <a:pt x="f7" y="f8"/>
                </a:lnTo>
                <a:lnTo>
                  <a:pt x="f12" y="f8"/>
                </a:lnTo>
                <a:lnTo>
                  <a:pt x="f60" y="f61"/>
                </a:lnTo>
                <a:lnTo>
                  <a:pt x="f13" y="f8"/>
                </a:lnTo>
                <a:lnTo>
                  <a:pt x="f14" y="f8"/>
                </a:lnTo>
                <a:lnTo>
                  <a:pt x="f62" y="f63"/>
                </a:lnTo>
                <a:lnTo>
                  <a:pt x="f15" y="f8"/>
                </a:lnTo>
                <a:lnTo>
                  <a:pt x="f8" y="f8"/>
                </a:lnTo>
                <a:lnTo>
                  <a:pt x="f8" y="f15"/>
                </a:lnTo>
                <a:lnTo>
                  <a:pt x="f64" y="f65"/>
                </a:lnTo>
                <a:lnTo>
                  <a:pt x="f8" y="f14"/>
                </a:lnTo>
                <a:lnTo>
                  <a:pt x="f8" y="f13"/>
                </a:lnTo>
                <a:lnTo>
                  <a:pt x="f66" y="f67"/>
                </a:lnTo>
                <a:lnTo>
                  <a:pt x="f8" y="f12"/>
                </a:lnTo>
                <a:lnTo>
                  <a:pt x="f8" y="f7"/>
                </a:lnTo>
                <a:lnTo>
                  <a:pt x="f15" y="f7"/>
                </a:lnTo>
                <a:lnTo>
                  <a:pt x="f68" y="f69"/>
                </a:lnTo>
                <a:lnTo>
                  <a:pt x="f14" y="f7"/>
                </a:lnTo>
                <a:lnTo>
                  <a:pt x="f13" y="f7"/>
                </a:lnTo>
                <a:lnTo>
                  <a:pt x="f70" y="f71"/>
                </a:lnTo>
                <a:lnTo>
                  <a:pt x="f12" y="f7"/>
                </a:lnTo>
                <a:lnTo>
                  <a:pt x="f7" y="f7"/>
                </a:lnTo>
                <a:close/>
              </a:path>
            </a:pathLst>
          </a:custGeom>
          <a:solidFill>
            <a:srgbClr val="CFE7F5"/>
          </a:solidFill>
          <a:ln w="0">
            <a:solidFill>
              <a:srgbClr val="808080"/>
            </a:solidFill>
            <a:prstDash val="solid"/>
            <a:headEnd type="arrow"/>
          </a:ln>
        </p:spPr>
        <p:txBody>
          <a:bodyPr vert="horz" wrap="none" lIns="90000" tIns="45000" rIns="90000" bIns="45000" anchor="ctr" anchorCtr="0" compatLnSpc="0">
            <a:noAutofit/>
          </a:bodyPr>
          <a:lstStyle/>
          <a:p>
            <a:pPr marL="0" marR="0" lvl="0" indent="0" algn="ctr" rtl="0" hangingPunct="0">
              <a:lnSpc>
                <a:spcPct val="100000"/>
              </a:lnSpc>
              <a:spcBef>
                <a:spcPts val="0"/>
              </a:spcBef>
              <a:spcAft>
                <a:spcPts val="0"/>
              </a:spcAft>
              <a:buNone/>
              <a:tabLst/>
            </a:pPr>
            <a:r>
              <a:rPr lang="en-US" sz="2200" b="0" i="0" u="none" strike="noStrike" kern="1200">
                <a:ln>
                  <a:noFill/>
                </a:ln>
                <a:solidFill>
                  <a:srgbClr val="C5000B"/>
                </a:solidFill>
                <a:latin typeface="Arial" pitchFamily="18"/>
                <a:ea typeface="Microsoft YaHei" pitchFamily="2"/>
                <a:cs typeface="Mangal" pitchFamily="2"/>
              </a:rPr>
              <a:t>Link to a separate</a:t>
            </a:r>
          </a:p>
          <a:p>
            <a:pPr marL="0" marR="0" lvl="0" indent="0" algn="ctr" rtl="0" hangingPunct="0">
              <a:lnSpc>
                <a:spcPct val="100000"/>
              </a:lnSpc>
              <a:spcBef>
                <a:spcPts val="0"/>
              </a:spcBef>
              <a:spcAft>
                <a:spcPts val="0"/>
              </a:spcAft>
              <a:buNone/>
              <a:tabLst/>
            </a:pPr>
            <a:r>
              <a:rPr lang="en-US" sz="2200" b="0" i="0" u="none" strike="noStrike" kern="1200">
                <a:ln>
                  <a:noFill/>
                </a:ln>
                <a:solidFill>
                  <a:srgbClr val="C5000B"/>
                </a:solidFill>
                <a:latin typeface="Arial" pitchFamily="18"/>
                <a:ea typeface="Microsoft YaHei" pitchFamily="2"/>
                <a:cs typeface="Mangal" pitchFamily="2"/>
              </a:rPr>
              <a:t> css file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Multiple Style Sheets</a:t>
            </a:r>
          </a:p>
        </p:txBody>
      </p:sp>
      <p:sp>
        <p:nvSpPr>
          <p:cNvPr id="3" name="Content Placeholder 2"/>
          <p:cNvSpPr txBox="1">
            <a:spLocks noGrp="1"/>
          </p:cNvSpPr>
          <p:nvPr>
            <p:ph type="body" idx="4294967295"/>
          </p:nvPr>
        </p:nvSpPr>
        <p:spPr>
          <a:xfrm>
            <a:off x="822960" y="1737359"/>
            <a:ext cx="7619760" cy="4800240"/>
          </a:xfrm>
        </p:spPr>
        <p:txBody>
          <a:bodyPr/>
          <a:lstStyle/>
          <a:p>
            <a:pPr lvl="0">
              <a:spcBef>
                <a:spcPts val="448"/>
              </a:spcBef>
              <a:buNone/>
            </a:pPr>
            <a:r>
              <a:rPr lang="en-US" sz="2000">
                <a:latin typeface="Arial" pitchFamily="34"/>
              </a:rPr>
              <a:t>You can link a single style sheet to multiple documents in your Web site by using the link element or the </a:t>
            </a:r>
            <a:r>
              <a:rPr lang="en-US" sz="2000" b="1">
                <a:latin typeface="Arial" pitchFamily="34"/>
              </a:rPr>
              <a:t>@import</a:t>
            </a:r>
            <a:r>
              <a:rPr lang="en-US" sz="2000">
                <a:latin typeface="Arial" pitchFamily="34"/>
              </a:rPr>
              <a:t> element</a:t>
            </a:r>
          </a:p>
          <a:p>
            <a:pPr lvl="0">
              <a:spcBef>
                <a:spcPts val="448"/>
              </a:spcBef>
              <a:buNone/>
            </a:pPr>
            <a:r>
              <a:rPr lang="en-US"/>
              <a:t>You can also link a single document to several style sheets</a:t>
            </a:r>
          </a:p>
          <a:p>
            <a:pPr lvl="0">
              <a:spcBef>
                <a:spcPts val="448"/>
              </a:spcBef>
              <a:buNone/>
            </a:pPr>
            <a:endParaRPr lang="en-US">
              <a:latin typeface="Arial" pitchFamily="34"/>
            </a:endParaRPr>
          </a:p>
          <a:p>
            <a:pPr lvl="0">
              <a:spcBef>
                <a:spcPts val="448"/>
              </a:spcBef>
              <a:buNone/>
            </a:pPr>
            <a:endParaRPr lang="en-US">
              <a:latin typeface="Arial" pitchFamily="34"/>
            </a:endParaRPr>
          </a:p>
          <a:p>
            <a:pPr lvl="0">
              <a:spcBef>
                <a:spcPts val="448"/>
              </a:spcBef>
              <a:buNone/>
            </a:pPr>
            <a:endParaRPr lang="en-US">
              <a:latin typeface="Arial" pitchFamily="34"/>
            </a:endParaRPr>
          </a:p>
          <a:p>
            <a:pPr lvl="0">
              <a:spcBef>
                <a:spcPts val="448"/>
              </a:spcBef>
              <a:buNone/>
            </a:pPr>
            <a:endParaRPr lang="en-US">
              <a:latin typeface="Arial" pitchFamily="34"/>
            </a:endParaRPr>
          </a:p>
        </p:txBody>
      </p:sp>
      <p:graphicFrame>
        <p:nvGraphicFramePr>
          <p:cNvPr id="4" name="Object 3"/>
          <p:cNvGraphicFramePr>
            <a:graphicFrameLocks noChangeAspect="1"/>
          </p:cNvGraphicFramePr>
          <p:nvPr/>
        </p:nvGraphicFramePr>
        <p:xfrm>
          <a:off x="1097280" y="4020479"/>
          <a:ext cx="3036960" cy="2377439"/>
        </p:xfrm>
        <a:graphic>
          <a:graphicData uri="http://schemas.openxmlformats.org/presentationml/2006/ole">
            <mc:AlternateContent xmlns:mc="http://schemas.openxmlformats.org/markup-compatibility/2006">
              <mc:Choice xmlns:v="urn:schemas-microsoft-com:vml" Requires="v">
                <p:oleObj spid="_x0000_s1155" r:id="rId4" imgW="2133424" imgH="2059929" progId="">
                  <p:embed/>
                </p:oleObj>
              </mc:Choice>
              <mc:Fallback>
                <p:oleObj r:id="rId4" imgW="2133424" imgH="2059929" progId="">
                  <p:embed/>
                  <p:pic>
                    <p:nvPicPr>
                      <p:cNvPr id="0" name="Picture 1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7280" y="4020479"/>
                        <a:ext cx="3036960" cy="23774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5212440" y="3425760"/>
          <a:ext cx="3291479" cy="2700720"/>
        </p:xfrm>
        <a:graphic>
          <a:graphicData uri="http://schemas.openxmlformats.org/presentationml/2006/ole">
            <mc:AlternateContent xmlns:mc="http://schemas.openxmlformats.org/markup-compatibility/2006">
              <mc:Choice xmlns:v="urn:schemas-microsoft-com:vml" Requires="v">
                <p:oleObj spid="_x0000_s1156" r:id="rId6" imgW="2237047" imgH="1834434" progId="">
                  <p:embed/>
                </p:oleObj>
              </mc:Choice>
              <mc:Fallback>
                <p:oleObj r:id="rId6" imgW="2237047" imgH="1834434" progId="">
                  <p:embed/>
                  <p:pic>
                    <p:nvPicPr>
                      <p:cNvPr id="0" name="Picture 1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2440" y="3425760"/>
                        <a:ext cx="3291479" cy="2700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188719" y="3017520"/>
            <a:ext cx="4114800" cy="946080"/>
          </a:xfrm>
          <a:prstGeom prst="rect">
            <a:avLst/>
          </a:prstGeom>
          <a:noFill/>
          <a:ln>
            <a:noFill/>
          </a:ln>
        </p:spPr>
        <p:txBody>
          <a:bodyPr vert="horz" wrap="none" lIns="90000" tIns="45000" rIns="90000" bIns="45000" anchorCtr="0" compatLnSpc="0">
            <a:spAutoFit/>
          </a:bodyPr>
          <a:lstStyle/>
          <a:p>
            <a:pPr marL="0" marR="0" lvl="0" indent="0" rtl="0" hangingPunct="1">
              <a:lnSpc>
                <a:spcPct val="90000"/>
              </a:lnSpc>
              <a:spcBef>
                <a:spcPts val="0"/>
              </a:spcBef>
              <a:spcAft>
                <a:spcPts val="0"/>
              </a:spcAft>
              <a:buNone/>
              <a:tabLst/>
            </a:pPr>
            <a:r>
              <a:rPr lang="en-GB" sz="1600" b="0" i="0" u="none" strike="noStrike" kern="1200">
                <a:ln>
                  <a:noFill/>
                </a:ln>
                <a:solidFill>
                  <a:srgbClr val="333333"/>
                </a:solidFill>
                <a:latin typeface="Georgia" pitchFamily="17"/>
                <a:ea typeface="Microsoft YaHei" pitchFamily="2"/>
                <a:cs typeface="Mangal" pitchFamily="2"/>
              </a:rPr>
              <a:t>@import "container.css";</a:t>
            </a:r>
          </a:p>
          <a:p>
            <a:pPr marL="0" marR="0" lvl="0" indent="0" rtl="0" hangingPunct="1">
              <a:lnSpc>
                <a:spcPct val="90000"/>
              </a:lnSpc>
              <a:spcBef>
                <a:spcPts val="0"/>
              </a:spcBef>
              <a:spcAft>
                <a:spcPts val="0"/>
              </a:spcAft>
              <a:buNone/>
              <a:tabLst/>
            </a:pPr>
            <a:r>
              <a:rPr lang="en-GB" sz="1600" b="0" i="0" u="none" strike="noStrike" kern="1200">
                <a:ln>
                  <a:noFill/>
                </a:ln>
                <a:solidFill>
                  <a:srgbClr val="333333"/>
                </a:solidFill>
                <a:latin typeface="Georgia" pitchFamily="17"/>
                <a:ea typeface="Microsoft YaHei" pitchFamily="2"/>
                <a:cs typeface="Mangal" pitchFamily="2"/>
              </a:rPr>
              <a:t>@import "header.css";</a:t>
            </a:r>
          </a:p>
          <a:p>
            <a:pPr marL="0" marR="0" lvl="0" indent="0" rtl="0" hangingPunct="1">
              <a:lnSpc>
                <a:spcPct val="90000"/>
              </a:lnSpc>
              <a:spcBef>
                <a:spcPts val="0"/>
              </a:spcBef>
              <a:spcAft>
                <a:spcPts val="0"/>
              </a:spcAft>
              <a:buNone/>
              <a:tabLst/>
            </a:pPr>
            <a:r>
              <a:rPr lang="en-GB" sz="1600" b="0" i="0" u="none" strike="noStrike" kern="1200">
                <a:ln>
                  <a:noFill/>
                </a:ln>
                <a:solidFill>
                  <a:srgbClr val="333333"/>
                </a:solidFill>
                <a:latin typeface="Georgia" pitchFamily="17"/>
                <a:ea typeface="Microsoft YaHei" pitchFamily="2"/>
                <a:cs typeface="Mangal" pitchFamily="2"/>
              </a:rPr>
              <a:t>@import "content.css";</a:t>
            </a:r>
          </a:p>
          <a:p>
            <a:pPr marL="0" marR="0" lvl="0" indent="0" rtl="0" hangingPunct="1">
              <a:lnSpc>
                <a:spcPct val="90000"/>
              </a:lnSpc>
              <a:spcBef>
                <a:spcPts val="0"/>
              </a:spcBef>
              <a:spcAft>
                <a:spcPts val="0"/>
              </a:spcAft>
              <a:buNone/>
              <a:tabLst/>
            </a:pPr>
            <a:r>
              <a:rPr lang="en-GB" sz="1600" b="0" i="0" u="none" strike="noStrike" kern="1200">
                <a:ln>
                  <a:noFill/>
                </a:ln>
                <a:solidFill>
                  <a:srgbClr val="333333"/>
                </a:solidFill>
                <a:latin typeface="Georgia" pitchFamily="17"/>
                <a:ea typeface="Microsoft YaHei" pitchFamily="2"/>
                <a:cs typeface="Mangal" pitchFamily="2"/>
              </a:rPr>
              <a:t>@import "footer.css";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Multiple Style Sheets</a:t>
            </a:r>
          </a:p>
        </p:txBody>
      </p:sp>
      <p:sp>
        <p:nvSpPr>
          <p:cNvPr id="3" name="Content Placeholder 2"/>
          <p:cNvSpPr txBox="1">
            <a:spLocks noGrp="1"/>
          </p:cNvSpPr>
          <p:nvPr>
            <p:ph type="body" idx="4294967295"/>
          </p:nvPr>
        </p:nvSpPr>
        <p:spPr>
          <a:xfrm>
            <a:off x="822960" y="1737359"/>
            <a:ext cx="7619760" cy="4800240"/>
          </a:xfrm>
        </p:spPr>
        <p:txBody>
          <a:bodyPr/>
          <a:lstStyle/>
          <a:p>
            <a:pPr lvl="0">
              <a:spcBef>
                <a:spcPts val="448"/>
              </a:spcBef>
              <a:buNone/>
            </a:pPr>
            <a:r>
              <a:rPr lang="en-US" dirty="0"/>
              <a:t>If some properties have been set for the same selector in different style sheets, the values will be inherited from the more specific style sheet.</a:t>
            </a:r>
          </a:p>
          <a:p>
            <a:pPr lvl="0">
              <a:spcBef>
                <a:spcPts val="448"/>
              </a:spcBef>
              <a:buNone/>
            </a:pPr>
            <a:r>
              <a:rPr lang="en-US" sz="2000" dirty="0">
                <a:latin typeface="Arial" pitchFamily="34"/>
              </a:rPr>
              <a:t>For example, an </a:t>
            </a:r>
            <a:r>
              <a:rPr lang="en-US" sz="2000" b="1" dirty="0">
                <a:latin typeface="Arial" pitchFamily="34"/>
              </a:rPr>
              <a:t>external style</a:t>
            </a:r>
            <a:r>
              <a:rPr lang="en-US" sz="2000" dirty="0">
                <a:latin typeface="Arial" pitchFamily="34"/>
              </a:rPr>
              <a:t> sheet has these properties for the h3 selector:</a:t>
            </a:r>
          </a:p>
          <a:p>
            <a:pPr lvl="0">
              <a:spcBef>
                <a:spcPts val="448"/>
              </a:spcBef>
              <a:buNone/>
            </a:pPr>
            <a:r>
              <a:rPr lang="en-US" sz="2000" dirty="0">
                <a:latin typeface="Arial" pitchFamily="34"/>
              </a:rPr>
              <a:t>h3{</a:t>
            </a:r>
          </a:p>
          <a:p>
            <a:pPr lvl="0">
              <a:spcBef>
                <a:spcPts val="448"/>
              </a:spcBef>
              <a:buNone/>
            </a:pPr>
            <a:r>
              <a:rPr lang="en-US" sz="2000" dirty="0" err="1">
                <a:latin typeface="Arial" pitchFamily="34"/>
              </a:rPr>
              <a:t>color:red</a:t>
            </a:r>
            <a:r>
              <a:rPr lang="en-US" sz="2000" dirty="0">
                <a:latin typeface="Arial" pitchFamily="34"/>
              </a:rPr>
              <a:t>;</a:t>
            </a:r>
          </a:p>
          <a:p>
            <a:pPr lvl="0">
              <a:spcBef>
                <a:spcPts val="448"/>
              </a:spcBef>
              <a:buNone/>
            </a:pPr>
            <a:r>
              <a:rPr lang="en-US" sz="2000" dirty="0" err="1">
                <a:latin typeface="Arial" pitchFamily="34"/>
              </a:rPr>
              <a:t>text-align:left</a:t>
            </a:r>
            <a:r>
              <a:rPr lang="en-US" sz="2000" dirty="0">
                <a:latin typeface="Arial" pitchFamily="34"/>
              </a:rPr>
              <a:t>;</a:t>
            </a:r>
          </a:p>
          <a:p>
            <a:pPr lvl="0">
              <a:spcBef>
                <a:spcPts val="448"/>
              </a:spcBef>
              <a:buNone/>
            </a:pPr>
            <a:r>
              <a:rPr lang="en-US" sz="2000" dirty="0">
                <a:latin typeface="Arial" pitchFamily="34"/>
              </a:rPr>
              <a:t>font-size:8pt;</a:t>
            </a:r>
          </a:p>
          <a:p>
            <a:pPr lvl="0">
              <a:spcBef>
                <a:spcPts val="448"/>
              </a:spcBef>
              <a:buNone/>
            </a:pPr>
            <a:r>
              <a:rPr lang="en-US" sz="2000" dirty="0">
                <a:latin typeface="Arial" pitchFamily="34"/>
              </a:rPr>
              <a:t>}</a:t>
            </a:r>
          </a:p>
          <a:p>
            <a:pPr lvl="0">
              <a:spcBef>
                <a:spcPts val="448"/>
              </a:spcBef>
              <a:buNone/>
            </a:pPr>
            <a:endParaRPr lang="en-US" dirty="0">
              <a:latin typeface="Arial" pitchFamily="34"/>
            </a:endParaRPr>
          </a:p>
          <a:p>
            <a:pPr lvl="0">
              <a:spcBef>
                <a:spcPts val="448"/>
              </a:spcBef>
              <a:buNone/>
            </a:pPr>
            <a:endParaRPr lang="en-US" dirty="0">
              <a:latin typeface="Arial" pitchFamily="34"/>
            </a:endParaRPr>
          </a:p>
          <a:p>
            <a:pPr lvl="0">
              <a:spcBef>
                <a:spcPts val="448"/>
              </a:spcBef>
              <a:buNone/>
            </a:pPr>
            <a:endParaRPr lang="en-US" dirty="0">
              <a:latin typeface="Arial" pitchFamily="34"/>
            </a:endParaRPr>
          </a:p>
          <a:p>
            <a:pPr lvl="0">
              <a:spcBef>
                <a:spcPts val="448"/>
              </a:spcBef>
              <a:buNone/>
            </a:pPr>
            <a:endParaRPr lang="en-US" dirty="0">
              <a:latin typeface="Arial" pitchFamily="3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Multiple Style Sheets</a:t>
            </a:r>
          </a:p>
        </p:txBody>
      </p:sp>
      <p:sp>
        <p:nvSpPr>
          <p:cNvPr id="3" name="Content Placeholder 2"/>
          <p:cNvSpPr txBox="1">
            <a:spLocks noGrp="1"/>
          </p:cNvSpPr>
          <p:nvPr>
            <p:ph type="body" idx="4294967295"/>
          </p:nvPr>
        </p:nvSpPr>
        <p:spPr>
          <a:xfrm>
            <a:off x="822960" y="1737359"/>
            <a:ext cx="7619760" cy="4800240"/>
          </a:xfrm>
        </p:spPr>
        <p:txBody>
          <a:bodyPr/>
          <a:lstStyle/>
          <a:p>
            <a:pPr lvl="0">
              <a:spcBef>
                <a:spcPts val="448"/>
              </a:spcBef>
              <a:buNone/>
            </a:pPr>
            <a:r>
              <a:rPr lang="en-US">
                <a:latin typeface="Arial" pitchFamily="34"/>
              </a:rPr>
              <a:t>And an </a:t>
            </a:r>
            <a:r>
              <a:rPr lang="en-US" b="1">
                <a:latin typeface="Arial" pitchFamily="34"/>
              </a:rPr>
              <a:t>internal style</a:t>
            </a:r>
            <a:r>
              <a:rPr lang="en-US">
                <a:latin typeface="Arial" pitchFamily="34"/>
              </a:rPr>
              <a:t> sheet has these properties for the h3 selector:</a:t>
            </a:r>
          </a:p>
          <a:p>
            <a:pPr lvl="0">
              <a:spcBef>
                <a:spcPts val="448"/>
              </a:spcBef>
              <a:buNone/>
            </a:pPr>
            <a:r>
              <a:rPr lang="en-US"/>
              <a:t>h3</a:t>
            </a:r>
          </a:p>
          <a:p>
            <a:pPr lvl="0">
              <a:spcBef>
                <a:spcPts val="448"/>
              </a:spcBef>
              <a:buNone/>
            </a:pPr>
            <a:r>
              <a:rPr lang="en-US"/>
              <a:t>{</a:t>
            </a:r>
          </a:p>
          <a:p>
            <a:pPr lvl="0">
              <a:spcBef>
                <a:spcPts val="448"/>
              </a:spcBef>
              <a:buNone/>
            </a:pPr>
            <a:r>
              <a:rPr lang="en-US"/>
              <a:t>text-align:right;</a:t>
            </a:r>
          </a:p>
          <a:p>
            <a:pPr lvl="0">
              <a:spcBef>
                <a:spcPts val="448"/>
              </a:spcBef>
              <a:buNone/>
            </a:pPr>
            <a:r>
              <a:rPr lang="en-US"/>
              <a:t>font-size:20pt;</a:t>
            </a:r>
          </a:p>
          <a:p>
            <a:pPr lvl="0">
              <a:spcBef>
                <a:spcPts val="448"/>
              </a:spcBef>
              <a:buNone/>
            </a:pPr>
            <a:r>
              <a:rPr lang="en-US"/>
              <a:t>}</a:t>
            </a:r>
          </a:p>
          <a:p>
            <a:pPr lvl="0">
              <a:spcBef>
                <a:spcPts val="448"/>
              </a:spcBef>
              <a:buNone/>
            </a:pPr>
            <a:endParaRPr lang="en-US">
              <a:latin typeface="Arial" pitchFamily="34"/>
            </a:endParaRPr>
          </a:p>
          <a:p>
            <a:pPr lvl="0">
              <a:spcBef>
                <a:spcPts val="448"/>
              </a:spcBef>
              <a:buNone/>
            </a:pPr>
            <a:endParaRPr lang="en-US">
              <a:latin typeface="Arial" pitchFamily="34"/>
            </a:endParaRPr>
          </a:p>
          <a:p>
            <a:pPr lvl="0">
              <a:spcBef>
                <a:spcPts val="448"/>
              </a:spcBef>
              <a:buNone/>
            </a:pPr>
            <a:endParaRPr lang="en-US">
              <a:latin typeface="Arial" pitchFamily="34"/>
            </a:endParaRPr>
          </a:p>
          <a:p>
            <a:pPr lvl="0">
              <a:spcBef>
                <a:spcPts val="448"/>
              </a:spcBef>
              <a:buNone/>
            </a:pPr>
            <a:endParaRPr lang="en-US">
              <a:latin typeface="Arial" pitchFamily="3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Multiple Style Sheets</a:t>
            </a:r>
          </a:p>
        </p:txBody>
      </p:sp>
      <p:sp>
        <p:nvSpPr>
          <p:cNvPr id="3" name="Content Placeholder 2"/>
          <p:cNvSpPr txBox="1">
            <a:spLocks noGrp="1"/>
          </p:cNvSpPr>
          <p:nvPr>
            <p:ph type="body" idx="4294967295"/>
          </p:nvPr>
        </p:nvSpPr>
        <p:spPr>
          <a:xfrm>
            <a:off x="822960" y="1737359"/>
            <a:ext cx="7619760" cy="4800240"/>
          </a:xfrm>
        </p:spPr>
        <p:txBody>
          <a:bodyPr/>
          <a:lstStyle/>
          <a:p>
            <a:pPr lvl="0">
              <a:spcBef>
                <a:spcPts val="448"/>
              </a:spcBef>
              <a:buNone/>
            </a:pPr>
            <a:r>
              <a:rPr lang="en-US">
                <a:latin typeface="Arial" pitchFamily="34"/>
              </a:rPr>
              <a:t>If the page with the internal style sheet also links to the external style sheet the properties for h3 will be:</a:t>
            </a:r>
          </a:p>
          <a:p>
            <a:pPr lvl="0">
              <a:spcBef>
                <a:spcPts val="448"/>
              </a:spcBef>
              <a:buNone/>
            </a:pPr>
            <a:r>
              <a:rPr lang="en-US"/>
              <a:t>color:red;</a:t>
            </a:r>
          </a:p>
          <a:p>
            <a:pPr lvl="0">
              <a:spcBef>
                <a:spcPts val="448"/>
              </a:spcBef>
              <a:buNone/>
            </a:pPr>
            <a:r>
              <a:rPr lang="en-US"/>
              <a:t>text-align:right;</a:t>
            </a:r>
          </a:p>
          <a:p>
            <a:pPr lvl="0">
              <a:spcBef>
                <a:spcPts val="448"/>
              </a:spcBef>
              <a:buNone/>
            </a:pPr>
            <a:r>
              <a:rPr lang="en-US"/>
              <a:t>font-size:20pt;</a:t>
            </a:r>
          </a:p>
          <a:p>
            <a:pPr lvl="0">
              <a:spcBef>
                <a:spcPts val="448"/>
              </a:spcBef>
              <a:buNone/>
            </a:pPr>
            <a:endParaRPr lang="en-US"/>
          </a:p>
          <a:p>
            <a:pPr lvl="0">
              <a:spcBef>
                <a:spcPts val="448"/>
              </a:spcBef>
              <a:buNone/>
            </a:pPr>
            <a:endParaRPr lang="en-US">
              <a:latin typeface="Arial" pitchFamily="34"/>
            </a:endParaRPr>
          </a:p>
          <a:p>
            <a:pPr lvl="0">
              <a:spcBef>
                <a:spcPts val="448"/>
              </a:spcBef>
              <a:buNone/>
            </a:pPr>
            <a:endParaRPr lang="en-US">
              <a:latin typeface="Arial" pitchFamily="34"/>
            </a:endParaRPr>
          </a:p>
          <a:p>
            <a:pPr lvl="0">
              <a:spcBef>
                <a:spcPts val="448"/>
              </a:spcBef>
              <a:buNone/>
            </a:pPr>
            <a:endParaRPr lang="en-US">
              <a:latin typeface="Arial" pitchFamily="3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HTML Fundamentals">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Cascading order</a:t>
            </a:r>
          </a:p>
        </p:txBody>
      </p:sp>
      <p:sp>
        <p:nvSpPr>
          <p:cNvPr id="3" name="TextBox 2"/>
          <p:cNvSpPr txBox="1"/>
          <p:nvPr/>
        </p:nvSpPr>
        <p:spPr>
          <a:xfrm>
            <a:off x="822960" y="1645920"/>
            <a:ext cx="8102837" cy="4072738"/>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What style will be used when there is more than one style specified for an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HTML </a:t>
            </a:r>
            <a:r>
              <a:rPr lang="en-US" sz="1800" b="0" i="0" u="none" strike="noStrike" kern="1200" dirty="0">
                <a:ln>
                  <a:noFill/>
                </a:ln>
                <a:latin typeface="Arial" pitchFamily="18"/>
                <a:ea typeface="Microsoft YaHei" pitchFamily="2"/>
                <a:cs typeface="Mangal" pitchFamily="2"/>
              </a:rPr>
              <a:t>element?</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Generally speaking we can say that all the styles will "cascade" into a </a:t>
            </a:r>
            <a:r>
              <a:rPr lang="en-US" sz="1800" b="0" i="0" u="none" strike="noStrike" kern="1200" dirty="0" smtClean="0">
                <a:ln>
                  <a:noFill/>
                </a:ln>
                <a:latin typeface="Arial" pitchFamily="18"/>
                <a:ea typeface="Microsoft YaHei" pitchFamily="2"/>
                <a:cs typeface="Mangal" pitchFamily="2"/>
              </a:rPr>
              <a:t>new</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“virtual</a:t>
            </a:r>
            <a:r>
              <a:rPr lang="en-US" sz="1800" b="0" i="0" u="none" strike="noStrike" kern="1200" dirty="0">
                <a:ln>
                  <a:noFill/>
                </a:ln>
                <a:latin typeface="Arial" pitchFamily="18"/>
                <a:ea typeface="Microsoft YaHei" pitchFamily="2"/>
                <a:cs typeface="Mangal" pitchFamily="2"/>
              </a:rPr>
              <a:t>" style sheet by the following rules, where number four has the highest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priority</a:t>
            </a:r>
            <a:r>
              <a:rPr lang="en-US" sz="1800" b="0" i="0" u="none" strike="noStrike" kern="1200" dirty="0">
                <a:ln>
                  <a:noFill/>
                </a:ln>
                <a:latin typeface="Arial" pitchFamily="18"/>
                <a:ea typeface="Microsoft YaHei" pitchFamily="2"/>
                <a:cs typeface="Mangal" pitchFamily="2"/>
              </a:rPr>
              <a:t>:</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SzPct val="100000"/>
              <a:buAutoNum type="arabicParenR"/>
              <a:tabLst/>
            </a:pPr>
            <a:r>
              <a:rPr lang="en-US" sz="1800" b="0" i="0" u="none" strike="noStrike" kern="1200" dirty="0">
                <a:ln>
                  <a:noFill/>
                </a:ln>
                <a:latin typeface="Arial" pitchFamily="18"/>
                <a:ea typeface="Microsoft YaHei" pitchFamily="2"/>
                <a:cs typeface="Mangal" pitchFamily="2"/>
              </a:rPr>
              <a:t> Browser default</a:t>
            </a:r>
          </a:p>
          <a:p>
            <a:pPr marL="0" marR="0" lvl="0" indent="0" rtl="0" hangingPunct="0">
              <a:lnSpc>
                <a:spcPct val="100000"/>
              </a:lnSpc>
              <a:spcBef>
                <a:spcPts val="0"/>
              </a:spcBef>
              <a:spcAft>
                <a:spcPts val="0"/>
              </a:spcAft>
              <a:buSzPct val="100000"/>
              <a:buAutoNum type="arabicParenR"/>
              <a:tabLst/>
            </a:pPr>
            <a:r>
              <a:rPr lang="en-US" sz="1800" b="0" i="0" u="none" strike="noStrike" kern="1200" dirty="0">
                <a:ln>
                  <a:noFill/>
                </a:ln>
                <a:latin typeface="Arial" pitchFamily="18"/>
                <a:ea typeface="Microsoft YaHei" pitchFamily="2"/>
                <a:cs typeface="Mangal" pitchFamily="2"/>
              </a:rPr>
              <a:t> External style sheet</a:t>
            </a:r>
          </a:p>
          <a:p>
            <a:pPr marL="0" marR="0" lvl="0" indent="0" rtl="0" hangingPunct="0">
              <a:lnSpc>
                <a:spcPct val="100000"/>
              </a:lnSpc>
              <a:spcBef>
                <a:spcPts val="0"/>
              </a:spcBef>
              <a:spcAft>
                <a:spcPts val="0"/>
              </a:spcAft>
              <a:buSzPct val="100000"/>
              <a:buAutoNum type="arabicParenR"/>
              <a:tabLst/>
            </a:pPr>
            <a:r>
              <a:rPr lang="en-US" sz="1800" b="0" i="0" u="none" strike="noStrike" kern="1200" dirty="0">
                <a:ln>
                  <a:noFill/>
                </a:ln>
                <a:latin typeface="Arial" pitchFamily="18"/>
                <a:ea typeface="Microsoft YaHei" pitchFamily="2"/>
                <a:cs typeface="Mangal" pitchFamily="2"/>
              </a:rPr>
              <a:t> Internal style sheet (in the head section)</a:t>
            </a:r>
          </a:p>
          <a:p>
            <a:pPr marL="0" marR="0" lvl="0" indent="0" rtl="0" hangingPunct="0">
              <a:lnSpc>
                <a:spcPct val="100000"/>
              </a:lnSpc>
              <a:spcBef>
                <a:spcPts val="0"/>
              </a:spcBef>
              <a:spcAft>
                <a:spcPts val="0"/>
              </a:spcAft>
              <a:buSzPct val="100000"/>
              <a:buAutoNum type="arabicParenR"/>
              <a:tabLst/>
            </a:pPr>
            <a:r>
              <a:rPr lang="en-US" sz="1800" b="0" i="0" u="none" strike="noStrike" kern="1200" dirty="0" smtClean="0">
                <a:ln>
                  <a:noFill/>
                </a:ln>
                <a:latin typeface="Arial" pitchFamily="18"/>
                <a:ea typeface="Microsoft YaHei" pitchFamily="2"/>
                <a:cs typeface="Mangal" pitchFamily="2"/>
              </a:rPr>
              <a:t> Inline </a:t>
            </a:r>
            <a:r>
              <a:rPr lang="en-US" sz="1800" b="0" i="0" u="none" strike="noStrike" kern="1200" dirty="0">
                <a:ln>
                  <a:noFill/>
                </a:ln>
                <a:latin typeface="Arial" pitchFamily="18"/>
                <a:ea typeface="Microsoft YaHei" pitchFamily="2"/>
                <a:cs typeface="Mangal" pitchFamily="2"/>
              </a:rPr>
              <a:t>style (inside an HTML element)</a:t>
            </a:r>
          </a:p>
          <a:p>
            <a:pPr marL="0" marR="0" lvl="0" indent="0" rtl="0" hangingPunct="0">
              <a:lnSpc>
                <a:spcPct val="100000"/>
              </a:lnSpc>
              <a:spcBef>
                <a:spcPts val="0"/>
              </a:spcBef>
              <a:spcAft>
                <a:spcPts val="0"/>
              </a:spcAft>
              <a:buSzPct val="100000"/>
              <a:buAutoNum type="arabicParenR"/>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So, an inline style (inside an HTML element) has the highest priority, which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means </a:t>
            </a:r>
            <a:r>
              <a:rPr lang="en-US" sz="1800" b="0" i="0" u="none" strike="noStrike" kern="1200" dirty="0">
                <a:ln>
                  <a:noFill/>
                </a:ln>
                <a:latin typeface="Arial" pitchFamily="18"/>
                <a:ea typeface="Microsoft YaHei" pitchFamily="2"/>
                <a:cs typeface="Mangal" pitchFamily="2"/>
              </a:rPr>
              <a:t>that it will override a style defined inside the &lt;head&gt; tag, or in an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external </a:t>
            </a:r>
            <a:r>
              <a:rPr lang="en-US" sz="1800" b="0" i="0" u="none" strike="noStrike" kern="1200" dirty="0">
                <a:ln>
                  <a:noFill/>
                </a:ln>
                <a:latin typeface="Arial" pitchFamily="18"/>
                <a:ea typeface="Microsoft YaHei" pitchFamily="2"/>
                <a:cs typeface="Mangal" pitchFamily="2"/>
              </a:rPr>
              <a:t>style sheet, or in a browser (a default value).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Tags in head ">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CSS Box Model</a:t>
            </a:r>
          </a:p>
        </p:txBody>
      </p:sp>
      <p:sp>
        <p:nvSpPr>
          <p:cNvPr id="3" name="Content Placeholder 2"/>
          <p:cNvSpPr txBox="1">
            <a:spLocks noGrp="1"/>
          </p:cNvSpPr>
          <p:nvPr>
            <p:ph type="body" idx="4294967295"/>
          </p:nvPr>
        </p:nvSpPr>
        <p:spPr/>
        <p:txBody>
          <a:bodyPr/>
          <a:lstStyle/>
          <a:p>
            <a:pPr lvl="0">
              <a:spcBef>
                <a:spcPts val="439"/>
              </a:spcBef>
              <a:buNone/>
            </a:pPr>
            <a:endParaRPr lang="en-US"/>
          </a:p>
          <a:p>
            <a:pPr lvl="0">
              <a:spcBef>
                <a:spcPts val="439"/>
              </a:spcBef>
              <a:buNone/>
            </a:pPr>
            <a:endParaRPr lang="en-US"/>
          </a:p>
          <a:p>
            <a:pPr lvl="0">
              <a:spcBef>
                <a:spcPts val="439"/>
              </a:spcBef>
              <a:buNone/>
            </a:pPr>
            <a:endParaRPr lang="en-US"/>
          </a:p>
          <a:p>
            <a:pPr lvl="0">
              <a:spcBef>
                <a:spcPts val="439"/>
              </a:spcBef>
              <a:buNone/>
            </a:pPr>
            <a:endParaRPr lang="en-US"/>
          </a:p>
        </p:txBody>
      </p:sp>
      <p:sp>
        <p:nvSpPr>
          <p:cNvPr id="4" name="TextBox 3"/>
          <p:cNvSpPr txBox="1"/>
          <p:nvPr/>
        </p:nvSpPr>
        <p:spPr>
          <a:xfrm>
            <a:off x="809999" y="1737359"/>
            <a:ext cx="8087815" cy="2214537"/>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All HTML elements can be considered as boxes. In CSS, the term "box model" is used when talking about design and layout.</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The CSS box model is essentially a box that wraps around HTML elements, and it consists of: margins, borders, padding, and the actual content.</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The box model allows us to place a border around elements and space elements in relation to other elements.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CSS Box Model</a:t>
            </a:r>
          </a:p>
        </p:txBody>
      </p:sp>
      <p:sp>
        <p:nvSpPr>
          <p:cNvPr id="3" name="Content Placeholder 2"/>
          <p:cNvSpPr txBox="1">
            <a:spLocks noGrp="1"/>
          </p:cNvSpPr>
          <p:nvPr>
            <p:ph type="body" idx="4294967295"/>
          </p:nvPr>
        </p:nvSpPr>
        <p:spPr/>
        <p:txBody>
          <a:bodyPr/>
          <a:lstStyle/>
          <a:p>
            <a:pPr lvl="0">
              <a:spcBef>
                <a:spcPts val="439"/>
              </a:spcBef>
              <a:buNone/>
            </a:pPr>
            <a:endParaRPr lang="en-US"/>
          </a:p>
          <a:p>
            <a:pPr lvl="0">
              <a:spcBef>
                <a:spcPts val="439"/>
              </a:spcBef>
              <a:buNone/>
            </a:pPr>
            <a:endParaRPr lang="en-US"/>
          </a:p>
          <a:p>
            <a:pPr lvl="0">
              <a:spcBef>
                <a:spcPts val="439"/>
              </a:spcBef>
              <a:buNone/>
            </a:pPr>
            <a:endParaRPr lang="en-US"/>
          </a:p>
          <a:p>
            <a:pPr lvl="0">
              <a:spcBef>
                <a:spcPts val="439"/>
              </a:spcBef>
              <a:buNone/>
            </a:pPr>
            <a:endParaRPr lang="en-US"/>
          </a:p>
        </p:txBody>
      </p:sp>
      <p:pic>
        <p:nvPicPr>
          <p:cNvPr id="4" name="Picture 3"/>
          <p:cNvPicPr>
            <a:picLocks noChangeAspect="1"/>
          </p:cNvPicPr>
          <p:nvPr/>
        </p:nvPicPr>
        <p:blipFill>
          <a:blip r:embed="rId3" cstate="print">
            <a:lum bright="-50000"/>
            <a:alphaModFix/>
          </a:blip>
          <a:srcRect/>
          <a:stretch>
            <a:fillRect/>
          </a:stretch>
        </p:blipFill>
        <p:spPr>
          <a:xfrm>
            <a:off x="1749240" y="1804680"/>
            <a:ext cx="6400799" cy="4572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3600"/>
              <a:t>Margin, Padding, Border and Content</a:t>
            </a:r>
          </a:p>
        </p:txBody>
      </p:sp>
      <p:sp>
        <p:nvSpPr>
          <p:cNvPr id="3" name="Content Placeholder 2"/>
          <p:cNvSpPr txBox="1">
            <a:spLocks noGrp="1"/>
          </p:cNvSpPr>
          <p:nvPr>
            <p:ph type="body" idx="4294967295"/>
          </p:nvPr>
        </p:nvSpPr>
        <p:spPr/>
        <p:txBody>
          <a:bodyPr/>
          <a:lstStyle/>
          <a:p>
            <a:pPr lvl="0">
              <a:spcBef>
                <a:spcPts val="439"/>
              </a:spcBef>
              <a:buNone/>
            </a:pPr>
            <a:endParaRPr lang="en-US"/>
          </a:p>
          <a:p>
            <a:pPr lvl="0">
              <a:spcBef>
                <a:spcPts val="439"/>
              </a:spcBef>
              <a:buNone/>
            </a:pPr>
            <a:endParaRPr lang="en-US"/>
          </a:p>
          <a:p>
            <a:pPr lvl="0">
              <a:spcBef>
                <a:spcPts val="439"/>
              </a:spcBef>
              <a:buNone/>
            </a:pPr>
            <a:endParaRPr lang="en-US"/>
          </a:p>
          <a:p>
            <a:pPr lvl="0">
              <a:spcBef>
                <a:spcPts val="439"/>
              </a:spcBef>
              <a:buNone/>
            </a:pPr>
            <a:endParaRPr lang="en-US"/>
          </a:p>
        </p:txBody>
      </p:sp>
      <p:sp>
        <p:nvSpPr>
          <p:cNvPr id="4" name="TextBox 3"/>
          <p:cNvSpPr txBox="1"/>
          <p:nvPr/>
        </p:nvSpPr>
        <p:spPr>
          <a:xfrm>
            <a:off x="809999" y="1737359"/>
            <a:ext cx="8119511" cy="4456754"/>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Explanation of the different parts:</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640080" marR="0" lvl="1" indent="-228600">
              <a:lnSpc>
                <a:spcPct val="100000"/>
              </a:lnSpc>
              <a:spcBef>
                <a:spcPct val="20000"/>
              </a:spcBef>
              <a:spcAft>
                <a:spcPts val="0"/>
              </a:spcAft>
              <a:buClr>
                <a:srgbClr val="FC0014"/>
              </a:buClr>
              <a:buSzPct val="45000"/>
              <a:buFont typeface="Wingdings" charset="2"/>
              <a:buChar char="ü"/>
              <a:tabLst/>
            </a:pPr>
            <a:r>
              <a:rPr lang="en-US" sz="2000" dirty="0"/>
              <a:t>Margin - Clears an area around the border. The margin does not have a background color, it is completely transparent</a:t>
            </a:r>
          </a:p>
          <a:p>
            <a:pPr marL="640080" marR="0" lvl="1" indent="-228600">
              <a:lnSpc>
                <a:spcPct val="100000"/>
              </a:lnSpc>
              <a:spcBef>
                <a:spcPct val="20000"/>
              </a:spcBef>
              <a:spcAft>
                <a:spcPts val="0"/>
              </a:spcAft>
              <a:buClr>
                <a:srgbClr val="FC0014"/>
              </a:buClr>
              <a:buSzPct val="45000"/>
              <a:buFont typeface="Wingdings" charset="2"/>
              <a:buChar char="ü"/>
              <a:tabLst/>
            </a:pPr>
            <a:endParaRPr lang="en-US" sz="2000" dirty="0"/>
          </a:p>
          <a:p>
            <a:pPr marL="640080" marR="0" lvl="1" indent="-228600">
              <a:lnSpc>
                <a:spcPct val="100000"/>
              </a:lnSpc>
              <a:spcBef>
                <a:spcPct val="20000"/>
              </a:spcBef>
              <a:spcAft>
                <a:spcPts val="0"/>
              </a:spcAft>
              <a:buClr>
                <a:srgbClr val="FC0014"/>
              </a:buClr>
              <a:buSzPct val="45000"/>
              <a:buFont typeface="Wingdings" charset="2"/>
              <a:buChar char="ü"/>
              <a:tabLst/>
            </a:pPr>
            <a:r>
              <a:rPr lang="en-US" sz="2000" dirty="0"/>
              <a:t>Border - A border that goes around the padding and content. The border is inherited from the color property of the box</a:t>
            </a:r>
          </a:p>
          <a:p>
            <a:pPr marL="640080" marR="0" lvl="1" indent="-228600">
              <a:lnSpc>
                <a:spcPct val="100000"/>
              </a:lnSpc>
              <a:spcBef>
                <a:spcPct val="20000"/>
              </a:spcBef>
              <a:spcAft>
                <a:spcPts val="0"/>
              </a:spcAft>
              <a:buClr>
                <a:srgbClr val="FC0014"/>
              </a:buClr>
              <a:buSzPct val="45000"/>
              <a:buFont typeface="Wingdings" charset="2"/>
              <a:buChar char="ü"/>
              <a:tabLst/>
            </a:pPr>
            <a:endParaRPr lang="en-US" sz="2000" dirty="0"/>
          </a:p>
          <a:p>
            <a:pPr marL="640080" marR="0" lvl="1" indent="-228600">
              <a:lnSpc>
                <a:spcPct val="100000"/>
              </a:lnSpc>
              <a:spcBef>
                <a:spcPct val="20000"/>
              </a:spcBef>
              <a:spcAft>
                <a:spcPts val="0"/>
              </a:spcAft>
              <a:buClr>
                <a:srgbClr val="FC0014"/>
              </a:buClr>
              <a:buSzPct val="45000"/>
              <a:buFont typeface="Wingdings" charset="2"/>
              <a:buChar char="ü"/>
              <a:tabLst/>
            </a:pPr>
            <a:r>
              <a:rPr lang="en-US" sz="2000" dirty="0"/>
              <a:t>Padding - Clears an area around the content. The padding is affected by the background color of the box</a:t>
            </a:r>
          </a:p>
          <a:p>
            <a:pPr marL="640080" marR="0" lvl="1" indent="-228600">
              <a:lnSpc>
                <a:spcPct val="100000"/>
              </a:lnSpc>
              <a:spcBef>
                <a:spcPct val="20000"/>
              </a:spcBef>
              <a:spcAft>
                <a:spcPts val="0"/>
              </a:spcAft>
              <a:buClr>
                <a:srgbClr val="FC0014"/>
              </a:buClr>
              <a:buSzPct val="45000"/>
              <a:buFont typeface="Wingdings" charset="2"/>
              <a:buChar char="ü"/>
              <a:tabLst/>
            </a:pPr>
            <a:endParaRPr lang="en-US" sz="2000" dirty="0"/>
          </a:p>
          <a:p>
            <a:pPr marL="640080" marR="0" lvl="1" indent="-228600">
              <a:lnSpc>
                <a:spcPct val="100000"/>
              </a:lnSpc>
              <a:spcBef>
                <a:spcPct val="20000"/>
              </a:spcBef>
              <a:spcAft>
                <a:spcPts val="0"/>
              </a:spcAft>
              <a:buClr>
                <a:srgbClr val="FC0014"/>
              </a:buClr>
              <a:buSzPct val="45000"/>
              <a:buFont typeface="Wingdings" charset="2"/>
              <a:buChar char="ü"/>
              <a:tabLst/>
            </a:pPr>
            <a:r>
              <a:rPr lang="en-US" sz="2000" dirty="0"/>
              <a:t>Content - The content of the box, where text and images appear</a:t>
            </a:r>
          </a:p>
          <a:p>
            <a:pPr marL="0" marR="0" lvl="0" indent="0" rtl="0" hangingPunct="0">
              <a:lnSpc>
                <a:spcPct val="100000"/>
              </a:lnSpc>
              <a:spcBef>
                <a:spcPts val="0"/>
              </a:spcBef>
              <a:spcAft>
                <a:spcPts val="0"/>
              </a:spcAft>
              <a:buSzPct val="45000"/>
              <a:buFont typeface="StarSymbol"/>
              <a:buChar char="✔"/>
              <a:tabLst/>
            </a:pPr>
            <a:endParaRPr lang="en-US" sz="1800" b="0" i="0" u="none" strike="noStrike" kern="1200" dirty="0">
              <a:ln>
                <a:noFill/>
              </a:ln>
              <a:latin typeface="Arial" pitchFamily="18"/>
              <a:ea typeface="Microsoft YaHei" pitchFamily="2"/>
              <a:cs typeface="Mangal"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4800"/>
              <a:t>CSS</a:t>
            </a:r>
          </a:p>
        </p:txBody>
      </p:sp>
      <p:sp>
        <p:nvSpPr>
          <p:cNvPr id="3" name="Rectangle 4"/>
          <p:cNvSpPr/>
          <p:nvPr/>
        </p:nvSpPr>
        <p:spPr>
          <a:xfrm>
            <a:off x="810000" y="1637640"/>
            <a:ext cx="7855920" cy="4996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2800" b="0" i="0" u="none" strike="noStrike" kern="1200" spc="0">
                <a:ln>
                  <a:noFill/>
                </a:ln>
                <a:solidFill>
                  <a:srgbClr val="000000"/>
                </a:solidFill>
                <a:latin typeface="Calibri" pitchFamily="18"/>
                <a:ea typeface="Microsoft YaHei" pitchFamily="2"/>
                <a:cs typeface="Mangal" pitchFamily="2"/>
              </a:rPr>
              <a:t>Cascading Style Sheets, or CSS, is a style sheet language used on the Web</a:t>
            </a:r>
          </a:p>
          <a:p>
            <a:pPr marL="0" marR="0" lvl="0" indent="0" algn="l" rtl="0" hangingPunct="1">
              <a:lnSpc>
                <a:spcPct val="100000"/>
              </a:lnSpc>
              <a:spcBef>
                <a:spcPts val="0"/>
              </a:spcBef>
              <a:spcAft>
                <a:spcPts val="0"/>
              </a:spcAft>
              <a:buNone/>
              <a:tabLst/>
            </a:pPr>
            <a:r>
              <a:rPr lang="en-US" sz="2800" b="0" i="0" u="none" strike="noStrike" kern="1200" spc="0">
                <a:ln>
                  <a:noFill/>
                </a:ln>
                <a:solidFill>
                  <a:srgbClr val="000000"/>
                </a:solidFill>
                <a:latin typeface="Calibri" pitchFamily="18"/>
                <a:ea typeface="Microsoft YaHei" pitchFamily="2"/>
                <a:cs typeface="Mangal" pitchFamily="2"/>
              </a:rPr>
              <a:t>CSS specifications are maintained by the World Wide Web Consortium (W3C)</a:t>
            </a:r>
          </a:p>
          <a:p>
            <a:pPr marL="0" marR="0" lvl="0" indent="0" algn="l" rtl="0" hangingPunct="1">
              <a:lnSpc>
                <a:spcPct val="100000"/>
              </a:lnSpc>
              <a:spcBef>
                <a:spcPts val="0"/>
              </a:spcBef>
              <a:spcAft>
                <a:spcPts val="0"/>
              </a:spcAft>
              <a:buNone/>
              <a:tabLst/>
            </a:pPr>
            <a:r>
              <a:rPr lang="en-US" sz="2800" b="0" i="0" u="none" strike="noStrike" kern="1200" spc="0">
                <a:ln>
                  <a:noFill/>
                </a:ln>
                <a:solidFill>
                  <a:srgbClr val="000000"/>
                </a:solidFill>
                <a:latin typeface="Calibri" pitchFamily="18"/>
                <a:ea typeface="Microsoft YaHei" pitchFamily="2"/>
                <a:cs typeface="Mangal" pitchFamily="2"/>
              </a:rPr>
              <a:t>Three versions of CSS exist: CSS1, CSS2, and CSS3</a:t>
            </a:r>
          </a:p>
          <a:p>
            <a:pPr marL="0" marR="0" lvl="0" indent="0" algn="l" rtl="0" hangingPunct="1">
              <a:lnSpc>
                <a:spcPct val="100000"/>
              </a:lnSpc>
              <a:spcBef>
                <a:spcPts val="0"/>
              </a:spcBef>
              <a:spcAft>
                <a:spcPts val="0"/>
              </a:spcAft>
              <a:buNone/>
              <a:tabLst/>
            </a:pPr>
            <a:r>
              <a:rPr lang="en-US" sz="2200" b="0" i="0" u="none" strike="noStrike" kern="1200" spc="0">
                <a:ln>
                  <a:noFill/>
                </a:ln>
                <a:solidFill>
                  <a:srgbClr val="000000"/>
                </a:solidFill>
                <a:latin typeface="Calibri" pitchFamily="18"/>
                <a:ea typeface="Microsoft YaHei" pitchFamily="2"/>
                <a:cs typeface="Mangal" pitchFamily="2"/>
              </a:rPr>
              <a:t> </a:t>
            </a:r>
          </a:p>
          <a:p>
            <a:pPr marL="0" marR="0" lvl="0" indent="0" algn="l" rtl="0" hangingPunct="1">
              <a:lnSpc>
                <a:spcPct val="100000"/>
              </a:lnSpc>
              <a:spcBef>
                <a:spcPts val="0"/>
              </a:spcBef>
              <a:spcAft>
                <a:spcPts val="0"/>
              </a:spcAft>
              <a:buNone/>
              <a:tabLst/>
            </a:pPr>
            <a:endParaRPr lang="en-US" sz="2800" b="0" i="0" u="none" strike="noStrike" kern="1200" spc="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pPr>
            <a:endParaRPr lang="en-US" sz="2800" b="0" i="0" u="none" strike="noStrike" kern="1200" spc="0">
              <a:ln>
                <a:noFill/>
              </a:ln>
              <a:solidFill>
                <a:srgbClr val="000000"/>
              </a:solidFill>
              <a:latin typeface="Calibri" pitchFamily="18"/>
              <a:ea typeface="Microsoft YaHei" pitchFamily="2"/>
              <a:cs typeface="Mangal"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3600"/>
              <a:t>Margin</a:t>
            </a:r>
          </a:p>
        </p:txBody>
      </p:sp>
      <p:sp>
        <p:nvSpPr>
          <p:cNvPr id="3" name="Content Placeholder 2"/>
          <p:cNvSpPr txBox="1">
            <a:spLocks noGrp="1"/>
          </p:cNvSpPr>
          <p:nvPr>
            <p:ph type="body" idx="4294967295"/>
          </p:nvPr>
        </p:nvSpPr>
        <p:spPr/>
        <p:txBody>
          <a:bodyPr/>
          <a:lstStyle/>
          <a:p>
            <a:pPr lvl="0">
              <a:spcBef>
                <a:spcPts val="439"/>
              </a:spcBef>
              <a:buNone/>
            </a:pPr>
            <a:endParaRPr lang="en-US" dirty="0"/>
          </a:p>
          <a:p>
            <a:pPr lvl="0">
              <a:spcBef>
                <a:spcPts val="439"/>
              </a:spcBef>
              <a:buNone/>
            </a:pPr>
            <a:endParaRPr lang="en-US" dirty="0"/>
          </a:p>
          <a:p>
            <a:pPr lvl="0">
              <a:spcBef>
                <a:spcPts val="439"/>
              </a:spcBef>
              <a:buNone/>
            </a:pPr>
            <a:endParaRPr lang="en-US" dirty="0"/>
          </a:p>
          <a:p>
            <a:pPr lvl="0">
              <a:spcBef>
                <a:spcPts val="439"/>
              </a:spcBef>
              <a:buNone/>
            </a:pPr>
            <a:endParaRPr lang="en-US" dirty="0"/>
          </a:p>
        </p:txBody>
      </p:sp>
      <p:sp>
        <p:nvSpPr>
          <p:cNvPr id="4" name="TextBox 3"/>
          <p:cNvSpPr txBox="1"/>
          <p:nvPr/>
        </p:nvSpPr>
        <p:spPr>
          <a:xfrm>
            <a:off x="810000" y="1737359"/>
            <a:ext cx="8099538" cy="3364660"/>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The CSS margin properties define the space around elements.</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The top, right, bottom, and left margin can be changed independently using separate properties. A shorthand margin property can also be used, to change all margins at once.</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3200" b="0" i="0" u="none" strike="noStrike" kern="1200" dirty="0">
                <a:ln>
                  <a:noFill/>
                </a:ln>
                <a:latin typeface="Arial" pitchFamily="18"/>
                <a:ea typeface="Microsoft YaHei" pitchFamily="2"/>
                <a:cs typeface="Mangal" pitchFamily="2"/>
              </a:rPr>
              <a:t>Possible Values</a:t>
            </a:r>
          </a:p>
          <a:p>
            <a:pPr marL="0" marR="0" lvl="0" indent="0" rtl="0" hangingPunct="0">
              <a:lnSpc>
                <a:spcPct val="100000"/>
              </a:lnSpc>
              <a:spcBef>
                <a:spcPts val="0"/>
              </a:spcBef>
              <a:spcAft>
                <a:spcPts val="0"/>
              </a:spcAft>
              <a:buNone/>
              <a:tabLst/>
            </a:pPr>
            <a:endParaRPr lang="en-US" sz="32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endParaRPr lang="en-US" sz="32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p:txBody>
      </p:sp>
      <p:pic>
        <p:nvPicPr>
          <p:cNvPr id="5" name="Picture 4"/>
          <p:cNvPicPr>
            <a:picLocks noChangeAspect="1"/>
          </p:cNvPicPr>
          <p:nvPr/>
        </p:nvPicPr>
        <p:blipFill>
          <a:blip r:embed="rId3" cstate="print">
            <a:lum bright="-50000"/>
            <a:alphaModFix/>
          </a:blip>
          <a:srcRect/>
          <a:stretch>
            <a:fillRect/>
          </a:stretch>
        </p:blipFill>
        <p:spPr>
          <a:xfrm>
            <a:off x="810000" y="3931920"/>
            <a:ext cx="7212600" cy="15742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3600"/>
              <a:t>Margin - Individual sides</a:t>
            </a:r>
          </a:p>
        </p:txBody>
      </p:sp>
      <p:sp>
        <p:nvSpPr>
          <p:cNvPr id="3" name="Content Placeholder 2"/>
          <p:cNvSpPr txBox="1">
            <a:spLocks noGrp="1"/>
          </p:cNvSpPr>
          <p:nvPr>
            <p:ph type="body" idx="4294967295"/>
          </p:nvPr>
        </p:nvSpPr>
        <p:spPr/>
        <p:txBody>
          <a:bodyPr/>
          <a:lstStyle/>
          <a:p>
            <a:pPr lvl="0">
              <a:spcBef>
                <a:spcPts val="439"/>
              </a:spcBef>
              <a:buNone/>
            </a:pPr>
            <a:endParaRPr lang="en-US"/>
          </a:p>
          <a:p>
            <a:pPr lvl="0">
              <a:spcBef>
                <a:spcPts val="439"/>
              </a:spcBef>
              <a:buNone/>
            </a:pPr>
            <a:endParaRPr lang="en-US"/>
          </a:p>
          <a:p>
            <a:pPr lvl="0">
              <a:spcBef>
                <a:spcPts val="439"/>
              </a:spcBef>
              <a:buNone/>
            </a:pPr>
            <a:endParaRPr lang="en-US"/>
          </a:p>
          <a:p>
            <a:pPr lvl="0">
              <a:spcBef>
                <a:spcPts val="439"/>
              </a:spcBef>
              <a:buNone/>
            </a:pPr>
            <a:endParaRPr lang="en-US"/>
          </a:p>
        </p:txBody>
      </p:sp>
      <p:sp>
        <p:nvSpPr>
          <p:cNvPr id="4" name="TextBox 3"/>
          <p:cNvSpPr txBox="1"/>
          <p:nvPr/>
        </p:nvSpPr>
        <p:spPr>
          <a:xfrm>
            <a:off x="810000" y="1737359"/>
            <a:ext cx="7011256" cy="3630053"/>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In CSS, it is possible to specify different margins for different sides:</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2000" b="0" i="0" u="none" strike="noStrike" kern="1200" dirty="0">
                <a:ln>
                  <a:noFill/>
                </a:ln>
                <a:solidFill>
                  <a:srgbClr val="FF6633"/>
                </a:solidFill>
                <a:latin typeface="Arial" pitchFamily="18"/>
                <a:ea typeface="Microsoft YaHei" pitchFamily="2"/>
                <a:cs typeface="Mangal" pitchFamily="2"/>
              </a:rPr>
              <a:t>margin-top:100px;</a:t>
            </a:r>
          </a:p>
          <a:p>
            <a:pPr marL="0" marR="0" lvl="0" indent="0" rtl="0" hangingPunct="0">
              <a:lnSpc>
                <a:spcPct val="100000"/>
              </a:lnSpc>
              <a:spcBef>
                <a:spcPts val="0"/>
              </a:spcBef>
              <a:spcAft>
                <a:spcPts val="0"/>
              </a:spcAft>
              <a:buNone/>
              <a:tabLst/>
            </a:pPr>
            <a:r>
              <a:rPr lang="en-US" sz="2000" b="0" i="0" u="none" strike="noStrike" kern="1200" dirty="0">
                <a:ln>
                  <a:noFill/>
                </a:ln>
                <a:solidFill>
                  <a:srgbClr val="FF6633"/>
                </a:solidFill>
                <a:latin typeface="Arial" pitchFamily="18"/>
                <a:ea typeface="Microsoft YaHei" pitchFamily="2"/>
                <a:cs typeface="Mangal" pitchFamily="2"/>
              </a:rPr>
              <a:t>margin-bottom:100px;</a:t>
            </a:r>
          </a:p>
          <a:p>
            <a:pPr marL="0" marR="0" lvl="0" indent="0" rtl="0" hangingPunct="0">
              <a:lnSpc>
                <a:spcPct val="100000"/>
              </a:lnSpc>
              <a:spcBef>
                <a:spcPts val="0"/>
              </a:spcBef>
              <a:spcAft>
                <a:spcPts val="0"/>
              </a:spcAft>
              <a:buNone/>
              <a:tabLst/>
            </a:pPr>
            <a:r>
              <a:rPr lang="en-US" sz="2000" b="0" i="0" u="none" strike="noStrike" kern="1200" dirty="0">
                <a:ln>
                  <a:noFill/>
                </a:ln>
                <a:solidFill>
                  <a:srgbClr val="FF6633"/>
                </a:solidFill>
                <a:latin typeface="Arial" pitchFamily="18"/>
                <a:ea typeface="Microsoft YaHei" pitchFamily="2"/>
                <a:cs typeface="Mangal" pitchFamily="2"/>
              </a:rPr>
              <a:t>margin-right:50px;</a:t>
            </a:r>
          </a:p>
          <a:p>
            <a:pPr marL="0" marR="0" lvl="0" indent="0" rtl="0" hangingPunct="0">
              <a:lnSpc>
                <a:spcPct val="100000"/>
              </a:lnSpc>
              <a:spcBef>
                <a:spcPts val="0"/>
              </a:spcBef>
              <a:spcAft>
                <a:spcPts val="0"/>
              </a:spcAft>
              <a:buNone/>
              <a:tabLst/>
            </a:pPr>
            <a:r>
              <a:rPr lang="en-US" sz="2000" b="0" i="0" u="none" strike="noStrike" kern="1200" dirty="0">
                <a:ln>
                  <a:noFill/>
                </a:ln>
                <a:solidFill>
                  <a:srgbClr val="FF6633"/>
                </a:solidFill>
                <a:latin typeface="Arial" pitchFamily="18"/>
                <a:ea typeface="Microsoft YaHei" pitchFamily="2"/>
                <a:cs typeface="Mangal" pitchFamily="2"/>
              </a:rPr>
              <a:t>margin-left:50px;</a:t>
            </a:r>
          </a:p>
          <a:p>
            <a:pPr marL="0" marR="0" lvl="0" indent="0" rtl="0" hangingPunct="0">
              <a:lnSpc>
                <a:spcPct val="100000"/>
              </a:lnSpc>
              <a:spcBef>
                <a:spcPts val="0"/>
              </a:spcBef>
              <a:spcAft>
                <a:spcPts val="0"/>
              </a:spcAft>
              <a:buNone/>
              <a:tabLst/>
            </a:pPr>
            <a:endParaRPr lang="en-US" sz="2200" b="0" i="0" u="none" strike="noStrike" kern="1200" dirty="0">
              <a:ln>
                <a:noFill/>
              </a:ln>
              <a:solidFill>
                <a:srgbClr val="FF6633"/>
              </a:solidFill>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1" i="0" u="none" strike="noStrike" kern="1200" dirty="0">
                <a:ln>
                  <a:noFill/>
                </a:ln>
                <a:solidFill>
                  <a:srgbClr val="000000"/>
                </a:solidFill>
                <a:latin typeface="Arial" pitchFamily="18"/>
                <a:ea typeface="Microsoft YaHei" pitchFamily="2"/>
                <a:cs typeface="Mangal" pitchFamily="2"/>
              </a:rPr>
              <a:t>All CSS Margin </a:t>
            </a:r>
            <a:r>
              <a:rPr lang="en-US" sz="1800" b="1" i="0" u="none" strike="noStrike" kern="1200" dirty="0" smtClean="0">
                <a:ln>
                  <a:noFill/>
                </a:ln>
                <a:solidFill>
                  <a:srgbClr val="000000"/>
                </a:solidFill>
                <a:latin typeface="Arial" pitchFamily="18"/>
                <a:ea typeface="Microsoft YaHei" pitchFamily="2"/>
                <a:cs typeface="Mangal" pitchFamily="2"/>
              </a:rPr>
              <a:t>Properties</a:t>
            </a:r>
          </a:p>
          <a:p>
            <a:pPr marL="0" marR="0" lvl="0" indent="0" rtl="0" hangingPunct="0">
              <a:lnSpc>
                <a:spcPct val="100000"/>
              </a:lnSpc>
              <a:spcBef>
                <a:spcPts val="0"/>
              </a:spcBef>
              <a:spcAft>
                <a:spcPts val="0"/>
              </a:spcAft>
              <a:buNone/>
              <a:tabLst/>
            </a:pPr>
            <a:endParaRPr lang="en-US" sz="1800" b="1" i="0" u="none" strike="noStrike" kern="1200" dirty="0">
              <a:ln>
                <a:noFill/>
              </a:ln>
              <a:solidFill>
                <a:srgbClr val="000000"/>
              </a:solidFill>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endParaRPr lang="en-US" sz="2200" b="0" i="0" u="none" strike="noStrike" kern="1200" dirty="0">
              <a:ln>
                <a:noFill/>
              </a:ln>
              <a:solidFill>
                <a:srgbClr val="FF6633"/>
              </a:solidFill>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endParaRPr lang="en-US" sz="2200" b="0" i="0" u="none" strike="noStrike" kern="1200" dirty="0">
              <a:ln>
                <a:noFill/>
              </a:ln>
              <a:solidFill>
                <a:srgbClr val="FF6633"/>
              </a:solidFill>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endParaRPr lang="en-US" sz="2200" b="0" i="0" u="none" strike="noStrike" kern="1200" dirty="0">
              <a:ln>
                <a:noFill/>
              </a:ln>
              <a:solidFill>
                <a:srgbClr val="FF6633"/>
              </a:solidFill>
              <a:latin typeface="Arial" pitchFamily="18"/>
              <a:ea typeface="Microsoft YaHei" pitchFamily="2"/>
              <a:cs typeface="Mangal" pitchFamily="2"/>
            </a:endParaRPr>
          </a:p>
        </p:txBody>
      </p:sp>
      <p:pic>
        <p:nvPicPr>
          <p:cNvPr id="5" name="Picture 4"/>
          <p:cNvPicPr>
            <a:picLocks noChangeAspect="1"/>
          </p:cNvPicPr>
          <p:nvPr/>
        </p:nvPicPr>
        <p:blipFill>
          <a:blip r:embed="rId3" cstate="print">
            <a:lum bright="-50000"/>
            <a:alphaModFix/>
          </a:blip>
          <a:srcRect/>
          <a:stretch>
            <a:fillRect/>
          </a:stretch>
        </p:blipFill>
        <p:spPr>
          <a:xfrm>
            <a:off x="778680" y="4131733"/>
            <a:ext cx="8182440" cy="226870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3600"/>
              <a:t>Margin - Shorthand property</a:t>
            </a:r>
          </a:p>
        </p:txBody>
      </p:sp>
      <p:sp>
        <p:nvSpPr>
          <p:cNvPr id="3" name="Content Placeholder 2"/>
          <p:cNvSpPr txBox="1">
            <a:spLocks noGrp="1"/>
          </p:cNvSpPr>
          <p:nvPr>
            <p:ph type="body" idx="4294967295"/>
          </p:nvPr>
        </p:nvSpPr>
        <p:spPr/>
        <p:txBody>
          <a:bodyPr/>
          <a:lstStyle/>
          <a:p>
            <a:pPr lvl="0">
              <a:spcBef>
                <a:spcPts val="439"/>
              </a:spcBef>
              <a:buNone/>
            </a:pPr>
            <a:endParaRPr lang="en-US"/>
          </a:p>
          <a:p>
            <a:pPr lvl="0">
              <a:spcBef>
                <a:spcPts val="439"/>
              </a:spcBef>
              <a:buNone/>
            </a:pPr>
            <a:endParaRPr lang="en-US"/>
          </a:p>
          <a:p>
            <a:pPr lvl="0">
              <a:spcBef>
                <a:spcPts val="439"/>
              </a:spcBef>
              <a:buNone/>
            </a:pPr>
            <a:endParaRPr lang="en-US"/>
          </a:p>
          <a:p>
            <a:pPr lvl="0">
              <a:spcBef>
                <a:spcPts val="439"/>
              </a:spcBef>
              <a:buNone/>
            </a:pPr>
            <a:endParaRPr lang="en-US"/>
          </a:p>
        </p:txBody>
      </p:sp>
      <p:sp>
        <p:nvSpPr>
          <p:cNvPr id="4" name="TextBox 3"/>
          <p:cNvSpPr txBox="1"/>
          <p:nvPr/>
        </p:nvSpPr>
        <p:spPr>
          <a:xfrm>
            <a:off x="809999" y="1737359"/>
            <a:ext cx="8064369" cy="1418165"/>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To shorten the code, it is possible to specify all the margin properties in one property. This is called a shorthand property.</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The shorthand property for all the margin properties is "margin":</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p:txBody>
      </p:sp>
      <p:sp>
        <p:nvSpPr>
          <p:cNvPr id="5" name="TextBox 4"/>
          <p:cNvSpPr txBox="1"/>
          <p:nvPr/>
        </p:nvSpPr>
        <p:spPr>
          <a:xfrm>
            <a:off x="1097280" y="3070079"/>
            <a:ext cx="3566160" cy="3470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margin:25px</a:t>
            </a:r>
          </a:p>
        </p:txBody>
      </p:sp>
      <p:sp>
        <p:nvSpPr>
          <p:cNvPr id="6" name="Rectangle 5"/>
          <p:cNvSpPr/>
          <p:nvPr/>
        </p:nvSpPr>
        <p:spPr>
          <a:xfrm>
            <a:off x="4937760" y="3073319"/>
            <a:ext cx="3840479" cy="365399"/>
          </a:xfrm>
          <a:prstGeom prst="rect">
            <a:avLst/>
          </a:prstGeom>
          <a:solidFill>
            <a:srgbClr val="FF6633"/>
          </a:solidFill>
          <a:ln w="0">
            <a:solidFill>
              <a:srgbClr val="FFFFFF"/>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US" sz="2000" b="0" i="0" u="none" strike="noStrike" kern="1200">
                <a:ln>
                  <a:noFill/>
                </a:ln>
                <a:solidFill>
                  <a:srgbClr val="FFFFFF"/>
                </a:solidFill>
                <a:latin typeface="Arial" pitchFamily="18"/>
                <a:ea typeface="Microsoft YaHei" pitchFamily="2"/>
                <a:cs typeface="Mangal" pitchFamily="2"/>
              </a:rPr>
              <a:t>All Four Side</a:t>
            </a:r>
          </a:p>
        </p:txBody>
      </p:sp>
      <p:sp>
        <p:nvSpPr>
          <p:cNvPr id="7" name="TextBox 6"/>
          <p:cNvSpPr txBox="1"/>
          <p:nvPr/>
        </p:nvSpPr>
        <p:spPr>
          <a:xfrm>
            <a:off x="1139040" y="3751920"/>
            <a:ext cx="2610000" cy="3470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margin:25px 75px;</a:t>
            </a:r>
          </a:p>
        </p:txBody>
      </p:sp>
      <p:sp>
        <p:nvSpPr>
          <p:cNvPr id="8" name="Rectangle 7"/>
          <p:cNvSpPr/>
          <p:nvPr/>
        </p:nvSpPr>
        <p:spPr>
          <a:xfrm>
            <a:off x="4937760" y="3732480"/>
            <a:ext cx="3840479" cy="365760"/>
          </a:xfrm>
          <a:prstGeom prst="rect">
            <a:avLst/>
          </a:prstGeom>
          <a:solidFill>
            <a:srgbClr val="FF6633"/>
          </a:solidFill>
          <a:ln w="0">
            <a:solidFill>
              <a:srgbClr val="FFFFFF"/>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US" sz="2000" b="0" i="0" u="none" strike="noStrike" kern="1200">
                <a:ln>
                  <a:noFill/>
                </a:ln>
                <a:solidFill>
                  <a:srgbClr val="FFFFFF"/>
                </a:solidFill>
                <a:latin typeface="Arial" pitchFamily="18"/>
                <a:ea typeface="Microsoft YaHei" pitchFamily="2"/>
                <a:cs typeface="Mangal" pitchFamily="2"/>
              </a:rPr>
              <a:t>Top &amp; bottom - left &amp; right</a:t>
            </a:r>
          </a:p>
        </p:txBody>
      </p:sp>
      <p:sp>
        <p:nvSpPr>
          <p:cNvPr id="9" name="TextBox 8"/>
          <p:cNvSpPr txBox="1"/>
          <p:nvPr/>
        </p:nvSpPr>
        <p:spPr>
          <a:xfrm>
            <a:off x="1097280" y="4469040"/>
            <a:ext cx="2610000" cy="3470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margin:25px 50px 75px;</a:t>
            </a:r>
          </a:p>
        </p:txBody>
      </p:sp>
      <p:sp>
        <p:nvSpPr>
          <p:cNvPr id="10" name="Rectangle 9"/>
          <p:cNvSpPr/>
          <p:nvPr/>
        </p:nvSpPr>
        <p:spPr>
          <a:xfrm>
            <a:off x="4937400" y="4416120"/>
            <a:ext cx="3840479" cy="365760"/>
          </a:xfrm>
          <a:prstGeom prst="rect">
            <a:avLst/>
          </a:prstGeom>
          <a:solidFill>
            <a:srgbClr val="FF6633"/>
          </a:solidFill>
          <a:ln w="0">
            <a:solidFill>
              <a:srgbClr val="FFFFFF"/>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US" sz="2000" b="0" i="0" u="none" strike="noStrike" kern="1200">
                <a:ln>
                  <a:noFill/>
                </a:ln>
                <a:solidFill>
                  <a:srgbClr val="FFFFFF"/>
                </a:solidFill>
                <a:latin typeface="Arial" pitchFamily="18"/>
                <a:ea typeface="Microsoft YaHei" pitchFamily="2"/>
                <a:cs typeface="Mangal" pitchFamily="2"/>
              </a:rPr>
              <a:t>Top – right &amp; left - bottom</a:t>
            </a:r>
          </a:p>
        </p:txBody>
      </p:sp>
      <p:sp>
        <p:nvSpPr>
          <p:cNvPr id="11" name="TextBox 10"/>
          <p:cNvSpPr txBox="1"/>
          <p:nvPr/>
        </p:nvSpPr>
        <p:spPr>
          <a:xfrm>
            <a:off x="1097280" y="5212080"/>
            <a:ext cx="3292559" cy="3470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margin:25px 50px 75px 100px;</a:t>
            </a:r>
          </a:p>
        </p:txBody>
      </p:sp>
      <p:sp>
        <p:nvSpPr>
          <p:cNvPr id="12" name="Rectangle 11"/>
          <p:cNvSpPr/>
          <p:nvPr/>
        </p:nvSpPr>
        <p:spPr>
          <a:xfrm>
            <a:off x="4937039" y="5099760"/>
            <a:ext cx="3840479" cy="365760"/>
          </a:xfrm>
          <a:prstGeom prst="rect">
            <a:avLst/>
          </a:prstGeom>
          <a:solidFill>
            <a:srgbClr val="FF6633"/>
          </a:solidFill>
          <a:ln w="0">
            <a:solidFill>
              <a:srgbClr val="FFFFFF"/>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US" sz="2000" b="0" i="0" u="none" strike="noStrike" kern="1200">
                <a:ln>
                  <a:noFill/>
                </a:ln>
                <a:solidFill>
                  <a:srgbClr val="FFFFFF"/>
                </a:solidFill>
                <a:latin typeface="Arial" pitchFamily="18"/>
                <a:ea typeface="Microsoft YaHei" pitchFamily="2"/>
                <a:cs typeface="Mangal" pitchFamily="2"/>
              </a:rPr>
              <a:t>Top  right bottom &amp; left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3600"/>
              <a:t>Padding</a:t>
            </a:r>
          </a:p>
        </p:txBody>
      </p:sp>
      <p:sp>
        <p:nvSpPr>
          <p:cNvPr id="3" name="Content Placeholder 2"/>
          <p:cNvSpPr txBox="1">
            <a:spLocks noGrp="1"/>
          </p:cNvSpPr>
          <p:nvPr>
            <p:ph type="body" idx="4294967295"/>
          </p:nvPr>
        </p:nvSpPr>
        <p:spPr/>
        <p:txBody>
          <a:bodyPr/>
          <a:lstStyle/>
          <a:p>
            <a:pPr lvl="0">
              <a:spcBef>
                <a:spcPts val="439"/>
              </a:spcBef>
              <a:buNone/>
            </a:pPr>
            <a:endParaRPr lang="en-US"/>
          </a:p>
          <a:p>
            <a:pPr lvl="0">
              <a:spcBef>
                <a:spcPts val="439"/>
              </a:spcBef>
              <a:buNone/>
            </a:pPr>
            <a:endParaRPr lang="en-US"/>
          </a:p>
          <a:p>
            <a:pPr lvl="0">
              <a:spcBef>
                <a:spcPts val="439"/>
              </a:spcBef>
              <a:buNone/>
            </a:pPr>
            <a:endParaRPr lang="en-US"/>
          </a:p>
          <a:p>
            <a:pPr lvl="0">
              <a:spcBef>
                <a:spcPts val="439"/>
              </a:spcBef>
              <a:buNone/>
            </a:pPr>
            <a:endParaRPr lang="en-US"/>
          </a:p>
        </p:txBody>
      </p:sp>
      <p:sp>
        <p:nvSpPr>
          <p:cNvPr id="4" name="TextBox 3"/>
          <p:cNvSpPr txBox="1"/>
          <p:nvPr/>
        </p:nvSpPr>
        <p:spPr>
          <a:xfrm>
            <a:off x="810000" y="1737359"/>
            <a:ext cx="8076092" cy="4419720"/>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The padding clears an area around the content (inside the border) of an element. The padding is affected by the background color of the element.</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The top, right, bottom, and left padding can be changed independently using separate properties.</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3200" b="0" i="0" u="none" strike="noStrike" kern="1200" dirty="0">
                <a:ln>
                  <a:noFill/>
                </a:ln>
                <a:latin typeface="Arial" pitchFamily="18"/>
                <a:ea typeface="Microsoft YaHei" pitchFamily="2"/>
                <a:cs typeface="Mangal" pitchFamily="2"/>
              </a:rPr>
              <a:t>Possible Values</a:t>
            </a:r>
          </a:p>
          <a:p>
            <a:pPr marL="0" marR="0" lvl="0" indent="0" rtl="0" hangingPunct="0">
              <a:lnSpc>
                <a:spcPct val="100000"/>
              </a:lnSpc>
              <a:spcBef>
                <a:spcPts val="0"/>
              </a:spcBef>
              <a:spcAft>
                <a:spcPts val="0"/>
              </a:spcAft>
              <a:buNone/>
              <a:tabLst/>
            </a:pPr>
            <a:endParaRPr lang="en-US" sz="32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endParaRPr lang="en-US" sz="32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endParaRPr lang="en-US" sz="32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endParaRPr lang="en-US" sz="32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p:txBody>
      </p:sp>
      <p:pic>
        <p:nvPicPr>
          <p:cNvPr id="5" name="Picture 4"/>
          <p:cNvPicPr>
            <a:picLocks noChangeAspect="1"/>
          </p:cNvPicPr>
          <p:nvPr/>
        </p:nvPicPr>
        <p:blipFill>
          <a:blip r:embed="rId3" cstate="print">
            <a:lum bright="-50000"/>
            <a:alphaModFix/>
          </a:blip>
          <a:srcRect/>
          <a:stretch>
            <a:fillRect/>
          </a:stretch>
        </p:blipFill>
        <p:spPr>
          <a:xfrm>
            <a:off x="914400" y="4114800"/>
            <a:ext cx="6221879" cy="11552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3600"/>
              <a:t>Padding - Individual sides</a:t>
            </a:r>
          </a:p>
        </p:txBody>
      </p:sp>
      <p:sp>
        <p:nvSpPr>
          <p:cNvPr id="3" name="Content Placeholder 2"/>
          <p:cNvSpPr txBox="1">
            <a:spLocks noGrp="1"/>
          </p:cNvSpPr>
          <p:nvPr>
            <p:ph type="body" idx="4294967295"/>
          </p:nvPr>
        </p:nvSpPr>
        <p:spPr/>
        <p:txBody>
          <a:bodyPr/>
          <a:lstStyle/>
          <a:p>
            <a:pPr lvl="0">
              <a:spcBef>
                <a:spcPts val="439"/>
              </a:spcBef>
              <a:buNone/>
            </a:pPr>
            <a:endParaRPr lang="en-US"/>
          </a:p>
          <a:p>
            <a:pPr lvl="0">
              <a:spcBef>
                <a:spcPts val="439"/>
              </a:spcBef>
              <a:buNone/>
            </a:pPr>
            <a:endParaRPr lang="en-US"/>
          </a:p>
          <a:p>
            <a:pPr lvl="0">
              <a:spcBef>
                <a:spcPts val="439"/>
              </a:spcBef>
              <a:buNone/>
            </a:pPr>
            <a:endParaRPr lang="en-US"/>
          </a:p>
          <a:p>
            <a:pPr lvl="0">
              <a:spcBef>
                <a:spcPts val="439"/>
              </a:spcBef>
              <a:buNone/>
            </a:pPr>
            <a:endParaRPr lang="en-US"/>
          </a:p>
        </p:txBody>
      </p:sp>
      <p:sp>
        <p:nvSpPr>
          <p:cNvPr id="4" name="TextBox 3"/>
          <p:cNvSpPr txBox="1"/>
          <p:nvPr/>
        </p:nvSpPr>
        <p:spPr>
          <a:xfrm>
            <a:off x="810000" y="1737359"/>
            <a:ext cx="7511040" cy="3251159"/>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In CSS, it is possible to specify different margins for different sides:</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2000" b="0" i="0" u="none" strike="noStrike" kern="1200" dirty="0">
                <a:ln>
                  <a:noFill/>
                </a:ln>
                <a:solidFill>
                  <a:srgbClr val="FF6633"/>
                </a:solidFill>
                <a:latin typeface="Arial" pitchFamily="18"/>
                <a:ea typeface="Microsoft YaHei" pitchFamily="2"/>
                <a:cs typeface="Mangal" pitchFamily="2"/>
              </a:rPr>
              <a:t>padding-top:100px;</a:t>
            </a:r>
          </a:p>
          <a:p>
            <a:pPr marL="0" marR="0" lvl="0" indent="0" rtl="0" hangingPunct="0">
              <a:lnSpc>
                <a:spcPct val="100000"/>
              </a:lnSpc>
              <a:spcBef>
                <a:spcPts val="0"/>
              </a:spcBef>
              <a:spcAft>
                <a:spcPts val="0"/>
              </a:spcAft>
              <a:buNone/>
              <a:tabLst/>
            </a:pPr>
            <a:r>
              <a:rPr lang="en-US" sz="2000" b="0" i="0" u="none" strike="noStrike" kern="1200" dirty="0">
                <a:ln>
                  <a:noFill/>
                </a:ln>
                <a:solidFill>
                  <a:srgbClr val="FF6633"/>
                </a:solidFill>
                <a:latin typeface="Arial" pitchFamily="18"/>
                <a:ea typeface="Microsoft YaHei" pitchFamily="2"/>
                <a:cs typeface="Mangal" pitchFamily="2"/>
              </a:rPr>
              <a:t>padding-bottom:100px;</a:t>
            </a:r>
          </a:p>
          <a:p>
            <a:pPr marL="0" marR="0" lvl="0" indent="0" rtl="0" hangingPunct="0">
              <a:lnSpc>
                <a:spcPct val="100000"/>
              </a:lnSpc>
              <a:spcBef>
                <a:spcPts val="0"/>
              </a:spcBef>
              <a:spcAft>
                <a:spcPts val="0"/>
              </a:spcAft>
              <a:buNone/>
              <a:tabLst/>
            </a:pPr>
            <a:r>
              <a:rPr lang="en-US" sz="2000" b="0" i="0" u="none" strike="noStrike" kern="1200" dirty="0">
                <a:ln>
                  <a:noFill/>
                </a:ln>
                <a:solidFill>
                  <a:srgbClr val="FF6633"/>
                </a:solidFill>
                <a:latin typeface="Arial" pitchFamily="18"/>
                <a:ea typeface="Microsoft YaHei" pitchFamily="2"/>
                <a:cs typeface="Mangal" pitchFamily="2"/>
              </a:rPr>
              <a:t>padding-right:50px;</a:t>
            </a:r>
          </a:p>
          <a:p>
            <a:pPr marL="0" marR="0" lvl="0" indent="0" rtl="0" hangingPunct="0">
              <a:lnSpc>
                <a:spcPct val="100000"/>
              </a:lnSpc>
              <a:spcBef>
                <a:spcPts val="0"/>
              </a:spcBef>
              <a:spcAft>
                <a:spcPts val="0"/>
              </a:spcAft>
              <a:buNone/>
              <a:tabLst/>
            </a:pPr>
            <a:r>
              <a:rPr lang="en-US" sz="2000" b="0" i="0" u="none" strike="noStrike" kern="1200" dirty="0">
                <a:ln>
                  <a:noFill/>
                </a:ln>
                <a:solidFill>
                  <a:srgbClr val="FF6633"/>
                </a:solidFill>
                <a:latin typeface="Arial" pitchFamily="18"/>
                <a:ea typeface="Microsoft YaHei" pitchFamily="2"/>
                <a:cs typeface="Mangal" pitchFamily="2"/>
              </a:rPr>
              <a:t>padding-left:50px;</a:t>
            </a:r>
          </a:p>
          <a:p>
            <a:pPr marL="0" marR="0" lvl="0" indent="0" rtl="0" hangingPunct="0">
              <a:lnSpc>
                <a:spcPct val="100000"/>
              </a:lnSpc>
              <a:spcBef>
                <a:spcPts val="0"/>
              </a:spcBef>
              <a:spcAft>
                <a:spcPts val="0"/>
              </a:spcAft>
              <a:buNone/>
              <a:tabLst/>
            </a:pPr>
            <a:endParaRPr lang="en-US" sz="2200" b="0" i="0" u="none" strike="noStrike" kern="1200" dirty="0">
              <a:ln>
                <a:noFill/>
              </a:ln>
              <a:solidFill>
                <a:srgbClr val="FF6633"/>
              </a:solidFill>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1" i="0" u="none" strike="noStrike" kern="1200" dirty="0">
                <a:ln>
                  <a:noFill/>
                </a:ln>
                <a:solidFill>
                  <a:srgbClr val="000000"/>
                </a:solidFill>
                <a:latin typeface="Arial" pitchFamily="18"/>
                <a:ea typeface="Microsoft YaHei" pitchFamily="2"/>
                <a:cs typeface="Mangal" pitchFamily="2"/>
              </a:rPr>
              <a:t>All CSS Padding Properties</a:t>
            </a:r>
          </a:p>
          <a:p>
            <a:pPr marL="0" marR="0" lvl="0" indent="0" rtl="0" hangingPunct="0">
              <a:lnSpc>
                <a:spcPct val="100000"/>
              </a:lnSpc>
              <a:spcBef>
                <a:spcPts val="0"/>
              </a:spcBef>
              <a:spcAft>
                <a:spcPts val="0"/>
              </a:spcAft>
              <a:buNone/>
              <a:tabLst/>
            </a:pPr>
            <a:endParaRPr lang="en-US" sz="2200" b="0" i="0" u="none" strike="noStrike" kern="1200" dirty="0">
              <a:ln>
                <a:noFill/>
              </a:ln>
              <a:solidFill>
                <a:srgbClr val="FF6633"/>
              </a:solidFill>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endParaRPr lang="en-US" sz="2200" b="0" i="0" u="none" strike="noStrike" kern="1200" dirty="0">
              <a:ln>
                <a:noFill/>
              </a:ln>
              <a:solidFill>
                <a:srgbClr val="FF6633"/>
              </a:solidFill>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endParaRPr lang="en-US" sz="2200" b="0" i="0" u="none" strike="noStrike" kern="1200" dirty="0">
              <a:ln>
                <a:noFill/>
              </a:ln>
              <a:solidFill>
                <a:srgbClr val="FF6633"/>
              </a:solidFill>
              <a:latin typeface="Arial" pitchFamily="18"/>
              <a:ea typeface="Microsoft YaHei" pitchFamily="2"/>
              <a:cs typeface="Mangal" pitchFamily="2"/>
            </a:endParaRPr>
          </a:p>
        </p:txBody>
      </p:sp>
      <p:pic>
        <p:nvPicPr>
          <p:cNvPr id="5" name="Picture 4"/>
          <p:cNvPicPr>
            <a:picLocks noChangeAspect="1"/>
          </p:cNvPicPr>
          <p:nvPr/>
        </p:nvPicPr>
        <p:blipFill>
          <a:blip r:embed="rId3" cstate="print">
            <a:lum bright="-50000"/>
            <a:alphaModFix/>
          </a:blip>
          <a:srcRect/>
          <a:stretch>
            <a:fillRect/>
          </a:stretch>
        </p:blipFill>
        <p:spPr>
          <a:xfrm>
            <a:off x="810000" y="4143022"/>
            <a:ext cx="8151120" cy="22548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3600"/>
              <a:t>Padding - Shorthand property</a:t>
            </a:r>
          </a:p>
        </p:txBody>
      </p:sp>
      <p:sp>
        <p:nvSpPr>
          <p:cNvPr id="3" name="Content Placeholder 2"/>
          <p:cNvSpPr txBox="1">
            <a:spLocks noGrp="1"/>
          </p:cNvSpPr>
          <p:nvPr>
            <p:ph type="body" idx="4294967295"/>
          </p:nvPr>
        </p:nvSpPr>
        <p:spPr/>
        <p:txBody>
          <a:bodyPr/>
          <a:lstStyle/>
          <a:p>
            <a:pPr lvl="0">
              <a:spcBef>
                <a:spcPts val="439"/>
              </a:spcBef>
              <a:buNone/>
            </a:pPr>
            <a:endParaRPr lang="en-US"/>
          </a:p>
          <a:p>
            <a:pPr lvl="0">
              <a:spcBef>
                <a:spcPts val="439"/>
              </a:spcBef>
              <a:buNone/>
            </a:pPr>
            <a:endParaRPr lang="en-US"/>
          </a:p>
          <a:p>
            <a:pPr lvl="0">
              <a:spcBef>
                <a:spcPts val="439"/>
              </a:spcBef>
              <a:buNone/>
            </a:pPr>
            <a:endParaRPr lang="en-US"/>
          </a:p>
          <a:p>
            <a:pPr lvl="0">
              <a:spcBef>
                <a:spcPts val="439"/>
              </a:spcBef>
              <a:buNone/>
            </a:pPr>
            <a:endParaRPr lang="en-US"/>
          </a:p>
        </p:txBody>
      </p:sp>
      <p:sp>
        <p:nvSpPr>
          <p:cNvPr id="4" name="TextBox 3"/>
          <p:cNvSpPr txBox="1"/>
          <p:nvPr/>
        </p:nvSpPr>
        <p:spPr>
          <a:xfrm>
            <a:off x="809999" y="1737359"/>
            <a:ext cx="8064369" cy="1418165"/>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To shorten the code, it is possible to specify all the padding properties in one property. This is called a shorthand property.</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The shorthand property for all the padding properties is "padding":</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p:txBody>
      </p:sp>
      <p:sp>
        <p:nvSpPr>
          <p:cNvPr id="5" name="TextBox 4"/>
          <p:cNvSpPr txBox="1"/>
          <p:nvPr/>
        </p:nvSpPr>
        <p:spPr>
          <a:xfrm>
            <a:off x="1097280" y="3070079"/>
            <a:ext cx="3566160" cy="3470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padding:25px</a:t>
            </a:r>
          </a:p>
        </p:txBody>
      </p:sp>
      <p:sp>
        <p:nvSpPr>
          <p:cNvPr id="6" name="Rectangle 5"/>
          <p:cNvSpPr/>
          <p:nvPr/>
        </p:nvSpPr>
        <p:spPr>
          <a:xfrm>
            <a:off x="4937760" y="3073319"/>
            <a:ext cx="3840479" cy="365399"/>
          </a:xfrm>
          <a:prstGeom prst="rect">
            <a:avLst/>
          </a:prstGeom>
          <a:solidFill>
            <a:srgbClr val="FF6633"/>
          </a:solidFill>
          <a:ln w="0">
            <a:solidFill>
              <a:srgbClr val="FFFFFF"/>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US" sz="2000" b="0" i="0" u="none" strike="noStrike" kern="1200">
                <a:ln>
                  <a:noFill/>
                </a:ln>
                <a:solidFill>
                  <a:srgbClr val="FFFFFF"/>
                </a:solidFill>
                <a:latin typeface="Arial" pitchFamily="18"/>
                <a:ea typeface="Microsoft YaHei" pitchFamily="2"/>
                <a:cs typeface="Mangal" pitchFamily="2"/>
              </a:rPr>
              <a:t>All Four Side</a:t>
            </a:r>
          </a:p>
        </p:txBody>
      </p:sp>
      <p:sp>
        <p:nvSpPr>
          <p:cNvPr id="7" name="TextBox 6"/>
          <p:cNvSpPr txBox="1"/>
          <p:nvPr/>
        </p:nvSpPr>
        <p:spPr>
          <a:xfrm>
            <a:off x="1139040" y="3751920"/>
            <a:ext cx="2610000" cy="3470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padding:25px 75px;</a:t>
            </a:r>
          </a:p>
        </p:txBody>
      </p:sp>
      <p:sp>
        <p:nvSpPr>
          <p:cNvPr id="8" name="Rectangle 7"/>
          <p:cNvSpPr/>
          <p:nvPr/>
        </p:nvSpPr>
        <p:spPr>
          <a:xfrm>
            <a:off x="4937760" y="3732480"/>
            <a:ext cx="3840479" cy="365760"/>
          </a:xfrm>
          <a:prstGeom prst="rect">
            <a:avLst/>
          </a:prstGeom>
          <a:solidFill>
            <a:srgbClr val="FF6633"/>
          </a:solidFill>
          <a:ln w="0">
            <a:solidFill>
              <a:srgbClr val="FFFFFF"/>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US" sz="2000" b="0" i="0" u="none" strike="noStrike" kern="1200">
                <a:ln>
                  <a:noFill/>
                </a:ln>
                <a:solidFill>
                  <a:srgbClr val="FFFFFF"/>
                </a:solidFill>
                <a:latin typeface="Arial" pitchFamily="18"/>
                <a:ea typeface="Microsoft YaHei" pitchFamily="2"/>
                <a:cs typeface="Mangal" pitchFamily="2"/>
              </a:rPr>
              <a:t>Top &amp; bottom - left &amp; right</a:t>
            </a:r>
          </a:p>
        </p:txBody>
      </p:sp>
      <p:sp>
        <p:nvSpPr>
          <p:cNvPr id="9" name="TextBox 8"/>
          <p:cNvSpPr txBox="1"/>
          <p:nvPr/>
        </p:nvSpPr>
        <p:spPr>
          <a:xfrm>
            <a:off x="1097280" y="4483080"/>
            <a:ext cx="3017520" cy="3470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padding:25px 50px 75px;</a:t>
            </a:r>
          </a:p>
        </p:txBody>
      </p:sp>
      <p:sp>
        <p:nvSpPr>
          <p:cNvPr id="10" name="Rectangle 9"/>
          <p:cNvSpPr/>
          <p:nvPr/>
        </p:nvSpPr>
        <p:spPr>
          <a:xfrm>
            <a:off x="4937400" y="4416120"/>
            <a:ext cx="3840479" cy="365760"/>
          </a:xfrm>
          <a:prstGeom prst="rect">
            <a:avLst/>
          </a:prstGeom>
          <a:solidFill>
            <a:srgbClr val="FF6633"/>
          </a:solidFill>
          <a:ln w="0">
            <a:solidFill>
              <a:srgbClr val="FFFFFF"/>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US" sz="2000" b="0" i="0" u="none" strike="noStrike" kern="1200">
                <a:ln>
                  <a:noFill/>
                </a:ln>
                <a:solidFill>
                  <a:srgbClr val="FFFFFF"/>
                </a:solidFill>
                <a:latin typeface="Arial" pitchFamily="18"/>
                <a:ea typeface="Microsoft YaHei" pitchFamily="2"/>
                <a:cs typeface="Mangal" pitchFamily="2"/>
              </a:rPr>
              <a:t>Top – right &amp; left - bottom</a:t>
            </a:r>
          </a:p>
        </p:txBody>
      </p:sp>
      <p:sp>
        <p:nvSpPr>
          <p:cNvPr id="11" name="TextBox 10"/>
          <p:cNvSpPr txBox="1"/>
          <p:nvPr/>
        </p:nvSpPr>
        <p:spPr>
          <a:xfrm>
            <a:off x="1155600" y="5157720"/>
            <a:ext cx="3292559" cy="60300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padding:25px 50px 75px 100px;</a:t>
            </a:r>
          </a:p>
        </p:txBody>
      </p:sp>
      <p:sp>
        <p:nvSpPr>
          <p:cNvPr id="12" name="Rectangle 11"/>
          <p:cNvSpPr/>
          <p:nvPr/>
        </p:nvSpPr>
        <p:spPr>
          <a:xfrm>
            <a:off x="4937039" y="5099760"/>
            <a:ext cx="3840479" cy="365760"/>
          </a:xfrm>
          <a:prstGeom prst="rect">
            <a:avLst/>
          </a:prstGeom>
          <a:solidFill>
            <a:srgbClr val="FF6633"/>
          </a:solidFill>
          <a:ln w="0">
            <a:solidFill>
              <a:srgbClr val="FFFFFF"/>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US" sz="2000" b="0" i="0" u="none" strike="noStrike" kern="1200">
                <a:ln>
                  <a:noFill/>
                </a:ln>
                <a:solidFill>
                  <a:srgbClr val="FFFFFF"/>
                </a:solidFill>
                <a:latin typeface="Arial" pitchFamily="18"/>
                <a:ea typeface="Microsoft YaHei" pitchFamily="2"/>
                <a:cs typeface="Mangal" pitchFamily="2"/>
              </a:rPr>
              <a:t>Top  right bottom &amp; left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3600"/>
              <a:t>Border</a:t>
            </a:r>
          </a:p>
        </p:txBody>
      </p:sp>
      <p:sp>
        <p:nvSpPr>
          <p:cNvPr id="3" name="Content Placeholder 2"/>
          <p:cNvSpPr txBox="1">
            <a:spLocks noGrp="1"/>
          </p:cNvSpPr>
          <p:nvPr>
            <p:ph type="body" idx="4294967295"/>
          </p:nvPr>
        </p:nvSpPr>
        <p:spPr/>
        <p:txBody>
          <a:bodyPr/>
          <a:lstStyle/>
          <a:p>
            <a:pPr lvl="0">
              <a:spcBef>
                <a:spcPts val="439"/>
              </a:spcBef>
              <a:buNone/>
            </a:pPr>
            <a:endParaRPr lang="en-US"/>
          </a:p>
          <a:p>
            <a:pPr lvl="0">
              <a:spcBef>
                <a:spcPts val="439"/>
              </a:spcBef>
              <a:buNone/>
            </a:pPr>
            <a:endParaRPr lang="en-US"/>
          </a:p>
          <a:p>
            <a:pPr lvl="0">
              <a:spcBef>
                <a:spcPts val="439"/>
              </a:spcBef>
              <a:buNone/>
            </a:pPr>
            <a:endParaRPr lang="en-US"/>
          </a:p>
          <a:p>
            <a:pPr lvl="0">
              <a:spcBef>
                <a:spcPts val="439"/>
              </a:spcBef>
              <a:buNone/>
            </a:pPr>
            <a:endParaRPr lang="en-US"/>
          </a:p>
        </p:txBody>
      </p:sp>
      <p:sp>
        <p:nvSpPr>
          <p:cNvPr id="4" name="TextBox 3"/>
          <p:cNvSpPr txBox="1"/>
          <p:nvPr/>
        </p:nvSpPr>
        <p:spPr>
          <a:xfrm>
            <a:off x="810000" y="1737359"/>
            <a:ext cx="8111262" cy="4456113"/>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The CSS border properties allow you to specify the style and color of an element's border.</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Borders fall between the padding and margin and provide an outline around an element. Every border needs three values, a width, style, and color. Shorthand values fall in the order of width, style and color. Longhand, these three values can be broken up into the border-width, border-style, and border-color properties.</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Most commonly you will see one sized, solid, single colored borders. Borders do however have the capability to come in numerous sizes, shapes, and colors.</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endParaRPr lang="en-US" sz="26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3600"/>
              <a:t>Border Style</a:t>
            </a:r>
          </a:p>
        </p:txBody>
      </p:sp>
      <p:sp>
        <p:nvSpPr>
          <p:cNvPr id="3" name="Content Placeholder 2"/>
          <p:cNvSpPr txBox="1">
            <a:spLocks noGrp="1"/>
          </p:cNvSpPr>
          <p:nvPr>
            <p:ph type="body" idx="4294967295"/>
          </p:nvPr>
        </p:nvSpPr>
        <p:spPr/>
        <p:txBody>
          <a:bodyPr/>
          <a:lstStyle/>
          <a:p>
            <a:pPr lvl="0">
              <a:spcBef>
                <a:spcPts val="439"/>
              </a:spcBef>
              <a:buNone/>
            </a:pPr>
            <a:endParaRPr lang="en-US"/>
          </a:p>
          <a:p>
            <a:pPr lvl="0">
              <a:spcBef>
                <a:spcPts val="439"/>
              </a:spcBef>
              <a:buNone/>
            </a:pPr>
            <a:endParaRPr lang="en-US"/>
          </a:p>
          <a:p>
            <a:pPr lvl="0">
              <a:spcBef>
                <a:spcPts val="439"/>
              </a:spcBef>
              <a:buNone/>
            </a:pPr>
            <a:endParaRPr lang="en-US"/>
          </a:p>
          <a:p>
            <a:pPr lvl="0">
              <a:spcBef>
                <a:spcPts val="439"/>
              </a:spcBef>
              <a:buNone/>
            </a:pPr>
            <a:endParaRPr lang="en-US"/>
          </a:p>
        </p:txBody>
      </p:sp>
      <p:sp>
        <p:nvSpPr>
          <p:cNvPr id="4" name="TextBox 3"/>
          <p:cNvSpPr txBox="1"/>
          <p:nvPr/>
        </p:nvSpPr>
        <p:spPr>
          <a:xfrm>
            <a:off x="810000" y="1645920"/>
            <a:ext cx="7693920" cy="34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The border-style property specifies what kind of border to display.</a:t>
            </a:r>
          </a:p>
        </p:txBody>
      </p:sp>
      <p:graphicFrame>
        <p:nvGraphicFramePr>
          <p:cNvPr id="5" name="Object 4"/>
          <p:cNvGraphicFramePr>
            <a:graphicFrameLocks noChangeAspect="1"/>
          </p:cNvGraphicFramePr>
          <p:nvPr/>
        </p:nvGraphicFramePr>
        <p:xfrm>
          <a:off x="2103120" y="2377439"/>
          <a:ext cx="4572000" cy="4019400"/>
        </p:xfrm>
        <a:graphic>
          <a:graphicData uri="http://schemas.openxmlformats.org/presentationml/2006/ole">
            <mc:AlternateContent xmlns:mc="http://schemas.openxmlformats.org/markup-compatibility/2006">
              <mc:Choice xmlns:v="urn:schemas-microsoft-com:vml" Requires="v">
                <p:oleObj spid="_x0000_s2115" r:id="rId4" imgW="2578395" imgH="2267141" progId="">
                  <p:embed/>
                </p:oleObj>
              </mc:Choice>
              <mc:Fallback>
                <p:oleObj r:id="rId4" imgW="2578395" imgH="2267141" progId="">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3120" y="2377439"/>
                        <a:ext cx="4572000" cy="40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3600"/>
              <a:t>Border Width</a:t>
            </a:r>
          </a:p>
        </p:txBody>
      </p:sp>
      <p:sp>
        <p:nvSpPr>
          <p:cNvPr id="3" name="Content Placeholder 2"/>
          <p:cNvSpPr txBox="1">
            <a:spLocks noGrp="1"/>
          </p:cNvSpPr>
          <p:nvPr>
            <p:ph type="body" idx="4294967295"/>
          </p:nvPr>
        </p:nvSpPr>
        <p:spPr/>
        <p:txBody>
          <a:bodyPr/>
          <a:lstStyle/>
          <a:p>
            <a:pPr lvl="0">
              <a:spcBef>
                <a:spcPts val="439"/>
              </a:spcBef>
              <a:buNone/>
            </a:pPr>
            <a:endParaRPr lang="en-US"/>
          </a:p>
          <a:p>
            <a:pPr lvl="0">
              <a:spcBef>
                <a:spcPts val="439"/>
              </a:spcBef>
              <a:buNone/>
            </a:pPr>
            <a:endParaRPr lang="en-US"/>
          </a:p>
          <a:p>
            <a:pPr lvl="0">
              <a:spcBef>
                <a:spcPts val="439"/>
              </a:spcBef>
              <a:buNone/>
            </a:pPr>
            <a:endParaRPr lang="en-US"/>
          </a:p>
          <a:p>
            <a:pPr lvl="0">
              <a:spcBef>
                <a:spcPts val="439"/>
              </a:spcBef>
              <a:buNone/>
            </a:pPr>
            <a:endParaRPr lang="en-US"/>
          </a:p>
        </p:txBody>
      </p:sp>
      <p:sp>
        <p:nvSpPr>
          <p:cNvPr id="4" name="TextBox 3"/>
          <p:cNvSpPr txBox="1"/>
          <p:nvPr/>
        </p:nvSpPr>
        <p:spPr>
          <a:xfrm>
            <a:off x="809999" y="1737359"/>
            <a:ext cx="8142089" cy="2214537"/>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The border-width property is used to set the width of the border.</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The width is set in pixels, or by using one of the three pre-defined values: thin, medium, or thick.</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 The "border-width" property does not work if it is used alone. Use the "border-style" property to set the borders first.</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3600"/>
              <a:t>Border Width</a:t>
            </a:r>
          </a:p>
        </p:txBody>
      </p:sp>
      <p:sp>
        <p:nvSpPr>
          <p:cNvPr id="3" name="Content Placeholder 2"/>
          <p:cNvSpPr txBox="1">
            <a:spLocks noGrp="1"/>
          </p:cNvSpPr>
          <p:nvPr>
            <p:ph type="body" idx="4294967295"/>
          </p:nvPr>
        </p:nvSpPr>
        <p:spPr/>
        <p:txBody>
          <a:bodyPr/>
          <a:lstStyle/>
          <a:p>
            <a:pPr lvl="0">
              <a:spcBef>
                <a:spcPts val="439"/>
              </a:spcBef>
              <a:buNone/>
            </a:pPr>
            <a:endParaRPr lang="en-US"/>
          </a:p>
          <a:p>
            <a:pPr lvl="0">
              <a:spcBef>
                <a:spcPts val="439"/>
              </a:spcBef>
              <a:buNone/>
            </a:pPr>
            <a:endParaRPr lang="en-US"/>
          </a:p>
          <a:p>
            <a:pPr lvl="0">
              <a:spcBef>
                <a:spcPts val="439"/>
              </a:spcBef>
              <a:buNone/>
            </a:pPr>
            <a:endParaRPr lang="en-US"/>
          </a:p>
          <a:p>
            <a:pPr lvl="0">
              <a:spcBef>
                <a:spcPts val="439"/>
              </a:spcBef>
              <a:buNone/>
            </a:pPr>
            <a:endParaRPr lang="en-US"/>
          </a:p>
        </p:txBody>
      </p:sp>
      <p:sp>
        <p:nvSpPr>
          <p:cNvPr id="4" name="TextBox 3"/>
          <p:cNvSpPr txBox="1"/>
          <p:nvPr/>
        </p:nvSpPr>
        <p:spPr>
          <a:xfrm>
            <a:off x="810000" y="1737359"/>
            <a:ext cx="7511040" cy="603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TextBox 4"/>
          <p:cNvSpPr txBox="1"/>
          <p:nvPr/>
        </p:nvSpPr>
        <p:spPr>
          <a:xfrm>
            <a:off x="1001880" y="2099520"/>
            <a:ext cx="2381399" cy="393552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.one-box</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border-style:solid;</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border-width:5px;</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.two-box</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border-style:solid;</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border-width:medium;</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.three-box</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border-style:solid;</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border-width:1px;</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t>
            </a:r>
          </a:p>
        </p:txBody>
      </p:sp>
      <p:pic>
        <p:nvPicPr>
          <p:cNvPr id="6" name="Picture 5"/>
          <p:cNvPicPr>
            <a:picLocks noChangeAspect="1"/>
          </p:cNvPicPr>
          <p:nvPr/>
        </p:nvPicPr>
        <p:blipFill>
          <a:blip r:embed="rId3" cstate="print">
            <a:lum bright="-50000"/>
            <a:alphaModFix/>
          </a:blip>
          <a:srcRect/>
          <a:stretch>
            <a:fillRect/>
          </a:stretch>
        </p:blipFill>
        <p:spPr>
          <a:xfrm>
            <a:off x="3729600" y="2601360"/>
            <a:ext cx="4990320" cy="507600"/>
          </a:xfrm>
          <a:prstGeom prst="rect">
            <a:avLst/>
          </a:prstGeom>
          <a:noFill/>
          <a:ln>
            <a:noFill/>
          </a:ln>
        </p:spPr>
      </p:pic>
      <p:pic>
        <p:nvPicPr>
          <p:cNvPr id="7" name="Picture 6"/>
          <p:cNvPicPr>
            <a:picLocks noChangeAspect="1"/>
          </p:cNvPicPr>
          <p:nvPr/>
        </p:nvPicPr>
        <p:blipFill>
          <a:blip r:embed="rId4" cstate="print">
            <a:lum bright="-50000"/>
            <a:alphaModFix/>
          </a:blip>
          <a:srcRect/>
          <a:stretch>
            <a:fillRect/>
          </a:stretch>
        </p:blipFill>
        <p:spPr>
          <a:xfrm>
            <a:off x="3657600" y="3881520"/>
            <a:ext cx="4990320" cy="507600"/>
          </a:xfrm>
          <a:prstGeom prst="rect">
            <a:avLst/>
          </a:prstGeom>
          <a:noFill/>
          <a:ln>
            <a:noFill/>
          </a:ln>
        </p:spPr>
      </p:pic>
      <p:pic>
        <p:nvPicPr>
          <p:cNvPr id="8" name="Picture 7"/>
          <p:cNvPicPr>
            <a:picLocks noChangeAspect="1"/>
          </p:cNvPicPr>
          <p:nvPr/>
        </p:nvPicPr>
        <p:blipFill>
          <a:blip r:embed="rId5" cstate="print">
            <a:lum bright="-50000"/>
            <a:alphaModFix/>
          </a:blip>
          <a:srcRect/>
          <a:stretch>
            <a:fillRect/>
          </a:stretch>
        </p:blipFill>
        <p:spPr>
          <a:xfrm>
            <a:off x="3657600" y="5212080"/>
            <a:ext cx="4990320" cy="50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4800"/>
              <a:t>CSS1</a:t>
            </a:r>
          </a:p>
        </p:txBody>
      </p:sp>
      <p:sp>
        <p:nvSpPr>
          <p:cNvPr id="3" name="Rectangle 4"/>
          <p:cNvSpPr/>
          <p:nvPr/>
        </p:nvSpPr>
        <p:spPr>
          <a:xfrm>
            <a:off x="810000" y="1637640"/>
            <a:ext cx="7855920" cy="500658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2200" b="0" i="0" u="none" strike="noStrike" kern="1200" spc="0" dirty="0">
                <a:ln>
                  <a:noFill/>
                </a:ln>
                <a:solidFill>
                  <a:srgbClr val="000000"/>
                </a:solidFill>
                <a:latin typeface="Calibri" pitchFamily="18"/>
                <a:ea typeface="Microsoft YaHei" pitchFamily="2"/>
                <a:cs typeface="Mangal" pitchFamily="2"/>
              </a:rPr>
              <a:t>The first CSS specification to become an official W3C Recommendation is CSS level 1, published in December 1996. Among its capabilities are support for-</a:t>
            </a:r>
          </a:p>
          <a:p>
            <a:pPr marL="0" marR="0" lvl="0" indent="0" algn="l" rtl="0" hangingPunct="1">
              <a:lnSpc>
                <a:spcPct val="100000"/>
              </a:lnSpc>
              <a:spcBef>
                <a:spcPts val="0"/>
              </a:spcBef>
              <a:spcAft>
                <a:spcPts val="0"/>
              </a:spcAft>
              <a:buNone/>
              <a:tabLst/>
            </a:pPr>
            <a:endParaRPr lang="en-US" sz="2800" b="0" i="0" u="none" strike="noStrike" kern="1200" spc="0" dirty="0">
              <a:ln>
                <a:noFill/>
              </a:ln>
              <a:solidFill>
                <a:srgbClr val="000000"/>
              </a:solidFill>
              <a:latin typeface="Calibri" pitchFamily="18"/>
              <a:ea typeface="Microsoft YaHei" pitchFamily="2"/>
              <a:cs typeface="Mangal" pitchFamily="2"/>
            </a:endParaRPr>
          </a:p>
          <a:p>
            <a:pPr marL="640080" marR="0" lvl="1" indent="-228600">
              <a:lnSpc>
                <a:spcPct val="100000"/>
              </a:lnSpc>
              <a:spcBef>
                <a:spcPct val="20000"/>
              </a:spcBef>
              <a:spcAft>
                <a:spcPts val="0"/>
              </a:spcAft>
              <a:buClr>
                <a:srgbClr val="FC0014"/>
              </a:buClr>
              <a:buSzPct val="45000"/>
              <a:buFont typeface="Wingdings" charset="2"/>
              <a:buChar char="ü"/>
              <a:tabLst/>
            </a:pPr>
            <a:r>
              <a:rPr lang="en-US" sz="2000" dirty="0"/>
              <a:t>Font properties such as typeface and emphasis</a:t>
            </a:r>
          </a:p>
          <a:p>
            <a:pPr marL="640080" marR="0" lvl="1" indent="-228600">
              <a:lnSpc>
                <a:spcPct val="100000"/>
              </a:lnSpc>
              <a:spcBef>
                <a:spcPct val="20000"/>
              </a:spcBef>
              <a:spcAft>
                <a:spcPts val="0"/>
              </a:spcAft>
              <a:buClr>
                <a:srgbClr val="FC0014"/>
              </a:buClr>
              <a:buSzPct val="45000"/>
              <a:buFont typeface="Wingdings" charset="2"/>
              <a:buChar char="ü"/>
              <a:tabLst/>
            </a:pPr>
            <a:r>
              <a:rPr lang="en-US" sz="2000" dirty="0"/>
              <a:t>Color of text, backgrounds, and other elements</a:t>
            </a:r>
          </a:p>
          <a:p>
            <a:pPr marL="640080" marR="0" lvl="1" indent="-228600">
              <a:lnSpc>
                <a:spcPct val="100000"/>
              </a:lnSpc>
              <a:spcBef>
                <a:spcPct val="20000"/>
              </a:spcBef>
              <a:spcAft>
                <a:spcPts val="0"/>
              </a:spcAft>
              <a:buClr>
                <a:srgbClr val="FC0014"/>
              </a:buClr>
              <a:buSzPct val="45000"/>
              <a:buFont typeface="Wingdings" charset="2"/>
              <a:buChar char="ü"/>
              <a:tabLst/>
            </a:pPr>
            <a:r>
              <a:rPr lang="en-US" sz="2000" dirty="0"/>
              <a:t>Text attributes such as spacing between words, letters, and lines of text</a:t>
            </a:r>
          </a:p>
          <a:p>
            <a:pPr marL="640080" marR="0" lvl="1" indent="-228600">
              <a:lnSpc>
                <a:spcPct val="100000"/>
              </a:lnSpc>
              <a:spcBef>
                <a:spcPct val="20000"/>
              </a:spcBef>
              <a:spcAft>
                <a:spcPts val="0"/>
              </a:spcAft>
              <a:buClr>
                <a:srgbClr val="FC0014"/>
              </a:buClr>
              <a:buSzPct val="45000"/>
              <a:buFont typeface="Wingdings" charset="2"/>
              <a:buChar char="ü"/>
              <a:tabLst/>
            </a:pPr>
            <a:r>
              <a:rPr lang="en-US" sz="2000" dirty="0"/>
              <a:t>Alignment of text, images, tables and other elements</a:t>
            </a:r>
          </a:p>
          <a:p>
            <a:pPr marL="640080" marR="0" lvl="1" indent="-228600">
              <a:lnSpc>
                <a:spcPct val="100000"/>
              </a:lnSpc>
              <a:spcBef>
                <a:spcPct val="20000"/>
              </a:spcBef>
              <a:spcAft>
                <a:spcPts val="0"/>
              </a:spcAft>
              <a:buClr>
                <a:srgbClr val="FC0014"/>
              </a:buClr>
              <a:buSzPct val="45000"/>
              <a:buFont typeface="Wingdings" charset="2"/>
              <a:buChar char="ü"/>
              <a:tabLst/>
            </a:pPr>
            <a:r>
              <a:rPr lang="en-US" sz="2000" dirty="0"/>
              <a:t>Margin, border, padding, and positioning for most elements</a:t>
            </a:r>
          </a:p>
          <a:p>
            <a:pPr marL="640080" marR="0" lvl="1" indent="-228600">
              <a:lnSpc>
                <a:spcPct val="100000"/>
              </a:lnSpc>
              <a:spcBef>
                <a:spcPct val="20000"/>
              </a:spcBef>
              <a:spcAft>
                <a:spcPts val="0"/>
              </a:spcAft>
              <a:buClr>
                <a:srgbClr val="FC0014"/>
              </a:buClr>
              <a:buSzPct val="45000"/>
              <a:buFont typeface="Wingdings" charset="2"/>
              <a:buChar char="ü"/>
              <a:tabLst/>
            </a:pPr>
            <a:r>
              <a:rPr lang="en-US" sz="2000" dirty="0"/>
              <a:t>The W3C no longer maintains the CSS 1 Recommendation.</a:t>
            </a:r>
          </a:p>
          <a:p>
            <a:pPr marL="0" marR="0" lvl="0" indent="0" algn="l" rtl="0" hangingPunct="1">
              <a:lnSpc>
                <a:spcPct val="100000"/>
              </a:lnSpc>
              <a:spcBef>
                <a:spcPts val="0"/>
              </a:spcBef>
              <a:spcAft>
                <a:spcPts val="0"/>
              </a:spcAft>
              <a:buNone/>
              <a:tabLst/>
            </a:pPr>
            <a:endParaRPr lang="en-US" sz="28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pPr>
            <a:endParaRPr lang="en-US" sz="2800" b="0" i="0" u="none" strike="noStrike" kern="1200" spc="0" dirty="0">
              <a:ln>
                <a:noFill/>
              </a:ln>
              <a:solidFill>
                <a:srgbClr val="000000"/>
              </a:solidFill>
              <a:latin typeface="Calibri" pitchFamily="18"/>
              <a:ea typeface="Microsoft YaHei" pitchFamily="2"/>
              <a:cs typeface="Mangal"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3600"/>
              <a:t>Border Color</a:t>
            </a:r>
          </a:p>
        </p:txBody>
      </p:sp>
      <p:sp>
        <p:nvSpPr>
          <p:cNvPr id="3" name="Content Placeholder 2"/>
          <p:cNvSpPr txBox="1">
            <a:spLocks noGrp="1"/>
          </p:cNvSpPr>
          <p:nvPr>
            <p:ph type="body" idx="4294967295"/>
          </p:nvPr>
        </p:nvSpPr>
        <p:spPr/>
        <p:txBody>
          <a:bodyPr/>
          <a:lstStyle/>
          <a:p>
            <a:pPr lvl="0">
              <a:spcBef>
                <a:spcPts val="439"/>
              </a:spcBef>
              <a:buNone/>
            </a:pPr>
            <a:endParaRPr lang="en-US"/>
          </a:p>
          <a:p>
            <a:pPr lvl="0">
              <a:spcBef>
                <a:spcPts val="439"/>
              </a:spcBef>
              <a:buNone/>
            </a:pPr>
            <a:endParaRPr lang="en-US"/>
          </a:p>
          <a:p>
            <a:pPr lvl="0">
              <a:spcBef>
                <a:spcPts val="439"/>
              </a:spcBef>
              <a:buNone/>
            </a:pPr>
            <a:endParaRPr lang="en-US"/>
          </a:p>
          <a:p>
            <a:pPr lvl="0">
              <a:spcBef>
                <a:spcPts val="439"/>
              </a:spcBef>
              <a:buNone/>
            </a:pPr>
            <a:endParaRPr lang="en-US"/>
          </a:p>
        </p:txBody>
      </p:sp>
      <p:sp>
        <p:nvSpPr>
          <p:cNvPr id="4" name="TextBox 3"/>
          <p:cNvSpPr txBox="1"/>
          <p:nvPr/>
        </p:nvSpPr>
        <p:spPr>
          <a:xfrm>
            <a:off x="810000" y="1737359"/>
            <a:ext cx="7511040" cy="23407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The border-color property is used to set the color of the border. The color can be set by:</a:t>
            </a:r>
          </a:p>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name - specify a color name, like "red"</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RGB - specify a RGB value, like "rgb(255,0,0)"</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Hex - specify a hex value, like "#ff0000"</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You can also set the border color to "transparent".</a:t>
            </a:r>
          </a:p>
          <a:p>
            <a:pPr marL="0" marR="0" lvl="0" indent="0" rtl="0" hangingPunct="0">
              <a:lnSpc>
                <a:spcPct val="100000"/>
              </a:lnSpc>
              <a:spcBef>
                <a:spcPts val="0"/>
              </a:spcBef>
              <a:spcAft>
                <a:spcPts val="0"/>
              </a:spcAft>
              <a:buNone/>
              <a:tabLst/>
            </a:pPr>
            <a:endParaRPr lang="en-US" sz="1400" b="0" i="0" u="none" strike="noStrike" kern="120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TextBox 4"/>
          <p:cNvSpPr txBox="1"/>
          <p:nvPr/>
        </p:nvSpPr>
        <p:spPr>
          <a:xfrm>
            <a:off x="810000" y="3746520"/>
            <a:ext cx="2360160" cy="265392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p.one</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border-style:solid;</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border-color:red;</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p.two</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border-style:solid;</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border-color:#98bf21;</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t>
            </a:r>
          </a:p>
        </p:txBody>
      </p:sp>
      <p:pic>
        <p:nvPicPr>
          <p:cNvPr id="6" name="Picture 5"/>
          <p:cNvPicPr>
            <a:picLocks noChangeAspect="1"/>
          </p:cNvPicPr>
          <p:nvPr/>
        </p:nvPicPr>
        <p:blipFill>
          <a:blip r:embed="rId3" cstate="print">
            <a:lum bright="-50000"/>
            <a:alphaModFix/>
          </a:blip>
          <a:srcRect/>
          <a:stretch>
            <a:fillRect/>
          </a:stretch>
        </p:blipFill>
        <p:spPr>
          <a:xfrm>
            <a:off x="3291839" y="4255560"/>
            <a:ext cx="5510880" cy="533160"/>
          </a:xfrm>
          <a:prstGeom prst="rect">
            <a:avLst/>
          </a:prstGeom>
          <a:noFill/>
          <a:ln>
            <a:noFill/>
          </a:ln>
        </p:spPr>
      </p:pic>
      <p:pic>
        <p:nvPicPr>
          <p:cNvPr id="7" name="Picture 6"/>
          <p:cNvPicPr>
            <a:picLocks noChangeAspect="1"/>
          </p:cNvPicPr>
          <p:nvPr/>
        </p:nvPicPr>
        <p:blipFill>
          <a:blip r:embed="rId4" cstate="print">
            <a:lum bright="-50000"/>
            <a:alphaModFix/>
          </a:blip>
          <a:srcRect/>
          <a:stretch>
            <a:fillRect/>
          </a:stretch>
        </p:blipFill>
        <p:spPr>
          <a:xfrm>
            <a:off x="3267360" y="5410440"/>
            <a:ext cx="5510880" cy="5331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3600"/>
              <a:t>All CSS Border Properties</a:t>
            </a:r>
          </a:p>
        </p:txBody>
      </p:sp>
      <p:sp>
        <p:nvSpPr>
          <p:cNvPr id="3" name="Content Placeholder 2"/>
          <p:cNvSpPr txBox="1">
            <a:spLocks noGrp="1"/>
          </p:cNvSpPr>
          <p:nvPr>
            <p:ph type="body" idx="4294967295"/>
          </p:nvPr>
        </p:nvSpPr>
        <p:spPr/>
        <p:txBody>
          <a:bodyPr/>
          <a:lstStyle/>
          <a:p>
            <a:pPr lvl="0">
              <a:spcBef>
                <a:spcPts val="439"/>
              </a:spcBef>
              <a:buNone/>
            </a:pPr>
            <a:endParaRPr lang="en-US"/>
          </a:p>
          <a:p>
            <a:pPr lvl="0">
              <a:spcBef>
                <a:spcPts val="439"/>
              </a:spcBef>
              <a:buNone/>
            </a:pPr>
            <a:endParaRPr lang="en-US"/>
          </a:p>
          <a:p>
            <a:pPr lvl="0">
              <a:spcBef>
                <a:spcPts val="439"/>
              </a:spcBef>
              <a:buNone/>
            </a:pPr>
            <a:endParaRPr lang="en-US"/>
          </a:p>
          <a:p>
            <a:pPr lvl="0">
              <a:spcBef>
                <a:spcPts val="439"/>
              </a:spcBef>
              <a:buNone/>
            </a:pPr>
            <a:endParaRPr lang="en-US"/>
          </a:p>
        </p:txBody>
      </p:sp>
      <p:pic>
        <p:nvPicPr>
          <p:cNvPr id="4" name="Picture 3"/>
          <p:cNvPicPr>
            <a:picLocks noChangeAspect="1"/>
          </p:cNvPicPr>
          <p:nvPr/>
        </p:nvPicPr>
        <p:blipFill>
          <a:blip r:embed="rId3" cstate="print">
            <a:lum bright="-50000"/>
            <a:alphaModFix/>
          </a:blip>
          <a:srcRect/>
          <a:stretch>
            <a:fillRect/>
          </a:stretch>
        </p:blipFill>
        <p:spPr>
          <a:xfrm>
            <a:off x="1188719" y="1646280"/>
            <a:ext cx="5394960" cy="47541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CSS Box Model</a:t>
            </a:r>
          </a:p>
        </p:txBody>
      </p:sp>
      <p:sp>
        <p:nvSpPr>
          <p:cNvPr id="3" name="Content Placeholder 2"/>
          <p:cNvSpPr txBox="1">
            <a:spLocks noGrp="1"/>
          </p:cNvSpPr>
          <p:nvPr>
            <p:ph type="body" idx="4294967295"/>
          </p:nvPr>
        </p:nvSpPr>
        <p:spPr/>
        <p:txBody>
          <a:bodyPr/>
          <a:lstStyle/>
          <a:p>
            <a:pPr lvl="0">
              <a:spcBef>
                <a:spcPts val="439"/>
              </a:spcBef>
              <a:buNone/>
            </a:pPr>
            <a:endParaRPr lang="en-US" dirty="0"/>
          </a:p>
          <a:p>
            <a:pPr lvl="0">
              <a:spcBef>
                <a:spcPts val="439"/>
              </a:spcBef>
              <a:buNone/>
            </a:pPr>
            <a:endParaRPr lang="en-US" dirty="0"/>
          </a:p>
          <a:p>
            <a:pPr lvl="0">
              <a:spcBef>
                <a:spcPts val="439"/>
              </a:spcBef>
              <a:buNone/>
            </a:pPr>
            <a:endParaRPr lang="en-US" dirty="0"/>
          </a:p>
          <a:p>
            <a:pPr lvl="0">
              <a:spcBef>
                <a:spcPts val="439"/>
              </a:spcBef>
              <a:buNone/>
            </a:pPr>
            <a:endParaRPr lang="en-US" dirty="0"/>
          </a:p>
        </p:txBody>
      </p:sp>
      <p:sp>
        <p:nvSpPr>
          <p:cNvPr id="4" name="TextBox 3"/>
          <p:cNvSpPr txBox="1"/>
          <p:nvPr/>
        </p:nvSpPr>
        <p:spPr>
          <a:xfrm>
            <a:off x="810000" y="1737359"/>
            <a:ext cx="8052646" cy="1860274"/>
          </a:xfrm>
          <a:prstGeom prst="rect">
            <a:avLst/>
          </a:prstGeom>
          <a:noFill/>
          <a:ln>
            <a:noFill/>
          </a:ln>
        </p:spPr>
        <p:txBody>
          <a:bodyPr vert="horz" wrap="square" lIns="90000" tIns="45000" rIns="90000" bIns="45000" anchorCtr="0" compatLnSpc="0">
            <a:spAutoFit/>
          </a:bodyPr>
          <a:lstStyle/>
          <a:p>
            <a:pPr marL="0" marR="0" lvl="0" indent="0" algn="l" rtl="0" hangingPunct="0">
              <a:lnSpc>
                <a:spcPct val="100000"/>
              </a:lnSpc>
              <a:spcBef>
                <a:spcPts val="0"/>
              </a:spcBef>
              <a:spcAft>
                <a:spcPts val="0"/>
              </a:spcAft>
              <a:buNone/>
              <a:tabLst/>
            </a:pPr>
            <a:r>
              <a:rPr lang="en-GB" sz="2400" b="0" i="0" u="none" strike="noStrike" kern="1200" dirty="0">
                <a:ln>
                  <a:noFill/>
                </a:ln>
                <a:latin typeface="Arial" pitchFamily="18"/>
                <a:ea typeface="Microsoft YaHei" pitchFamily="2"/>
                <a:cs typeface="Mangal" pitchFamily="2"/>
              </a:rPr>
              <a:t>This is commonly called the Box Model. In order to set the width and height of an element correctly in all browsers, you need to know how the box model works.</a:t>
            </a:r>
          </a:p>
          <a:p>
            <a:pPr marL="0" marR="0" lvl="0" indent="0" algn="l" rtl="0" hangingPunct="0">
              <a:lnSpc>
                <a:spcPct val="100000"/>
              </a:lnSpc>
              <a:spcBef>
                <a:spcPts val="0"/>
              </a:spcBef>
              <a:spcAft>
                <a:spcPts val="0"/>
              </a:spcAft>
              <a:buNone/>
              <a:tabLst/>
            </a:pPr>
            <a:endParaRPr lang="en-GB" sz="2400" b="0" i="0" u="none" strike="noStrike" kern="1200" dirty="0">
              <a:ln>
                <a:noFill/>
              </a:ln>
              <a:latin typeface="Arial" pitchFamily="18"/>
              <a:ea typeface="Microsoft YaHei" pitchFamily="2"/>
              <a:cs typeface="Mangal" pitchFamily="2"/>
            </a:endParaRPr>
          </a:p>
          <a:p>
            <a:pPr marL="0" marR="0" lvl="0" indent="0" algn="l" rtl="0" hangingPunct="0">
              <a:lnSpc>
                <a:spcPct val="100000"/>
              </a:lnSpc>
              <a:spcBef>
                <a:spcPts val="0"/>
              </a:spcBef>
              <a:spcAft>
                <a:spcPts val="0"/>
              </a:spcAft>
              <a:buNone/>
              <a:tabLst/>
            </a:pPr>
            <a:r>
              <a:rPr lang="en-GB" sz="2400" b="0" i="0" u="none" strike="noStrike" kern="1200" dirty="0">
                <a:ln>
                  <a:noFill/>
                </a:ln>
                <a:latin typeface="Arial" pitchFamily="18"/>
                <a:ea typeface="Microsoft YaHei" pitchFamily="2"/>
                <a:cs typeface="Mangal" pitchFamily="2"/>
              </a:rPr>
              <a:t>Here is a way to visualize it...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4000"/>
              <a:t>Width and Height of an Element</a:t>
            </a:r>
          </a:p>
        </p:txBody>
      </p:sp>
      <p:sp>
        <p:nvSpPr>
          <p:cNvPr id="3" name="TextBox 2"/>
          <p:cNvSpPr txBox="1"/>
          <p:nvPr/>
        </p:nvSpPr>
        <p:spPr>
          <a:xfrm>
            <a:off x="914399" y="5120639"/>
            <a:ext cx="8042031" cy="1270689"/>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600" b="0" i="0" u="none" strike="noStrike" kern="1200" dirty="0">
                <a:ln>
                  <a:noFill/>
                </a:ln>
                <a:latin typeface="Arial" pitchFamily="18"/>
                <a:ea typeface="Microsoft YaHei" pitchFamily="2"/>
                <a:cs typeface="Mangal" pitchFamily="2"/>
              </a:rPr>
              <a:t>When you set the width and height properties of an element with CSS, you just set the width and height of the content area. To calculate the full size of an element, you must also add the padding, borders and margins.</a:t>
            </a:r>
          </a:p>
          <a:p>
            <a:pPr marL="0" marR="0" lvl="0" indent="0" rtl="0" hangingPunct="0">
              <a:lnSpc>
                <a:spcPct val="100000"/>
              </a:lnSpc>
              <a:spcBef>
                <a:spcPts val="0"/>
              </a:spcBef>
              <a:spcAft>
                <a:spcPts val="0"/>
              </a:spcAft>
              <a:buNone/>
              <a:tabLst/>
            </a:pPr>
            <a:endParaRPr lang="en-US" sz="16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600" b="0" i="0" u="none" strike="noStrike" kern="1200" dirty="0">
                <a:ln>
                  <a:noFill/>
                </a:ln>
                <a:latin typeface="Arial" pitchFamily="18"/>
                <a:ea typeface="Microsoft YaHei" pitchFamily="2"/>
                <a:cs typeface="Mangal" pitchFamily="2"/>
              </a:rPr>
              <a:t>The total width of the element in the example below is</a:t>
            </a:r>
          </a:p>
        </p:txBody>
      </p:sp>
      <p:pic>
        <p:nvPicPr>
          <p:cNvPr id="4" name="Picture 3"/>
          <p:cNvPicPr>
            <a:picLocks noChangeAspect="1"/>
          </p:cNvPicPr>
          <p:nvPr/>
        </p:nvPicPr>
        <p:blipFill>
          <a:blip r:embed="rId3" cstate="print">
            <a:lum bright="-50000"/>
            <a:alphaModFix/>
          </a:blip>
          <a:srcRect/>
          <a:stretch>
            <a:fillRect/>
          </a:stretch>
        </p:blipFill>
        <p:spPr>
          <a:xfrm>
            <a:off x="1133280" y="1643039"/>
            <a:ext cx="7123679" cy="33141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4000"/>
              <a:t>Width and Height of an Element</a:t>
            </a:r>
          </a:p>
        </p:txBody>
      </p:sp>
      <p:pic>
        <p:nvPicPr>
          <p:cNvPr id="3" name="Picture 2"/>
          <p:cNvPicPr>
            <a:picLocks noChangeAspect="1"/>
          </p:cNvPicPr>
          <p:nvPr/>
        </p:nvPicPr>
        <p:blipFill>
          <a:blip r:embed="rId3" cstate="print">
            <a:lum bright="-50000"/>
            <a:alphaModFix/>
          </a:blip>
          <a:srcRect/>
          <a:stretch>
            <a:fillRect/>
          </a:stretch>
        </p:blipFill>
        <p:spPr>
          <a:xfrm>
            <a:off x="4425120" y="1815120"/>
            <a:ext cx="4353120" cy="2025359"/>
          </a:xfrm>
          <a:prstGeom prst="rect">
            <a:avLst/>
          </a:prstGeom>
          <a:noFill/>
          <a:ln>
            <a:noFill/>
          </a:ln>
        </p:spPr>
      </p:pic>
      <p:sp>
        <p:nvSpPr>
          <p:cNvPr id="4" name="TextBox 3"/>
          <p:cNvSpPr txBox="1"/>
          <p:nvPr/>
        </p:nvSpPr>
        <p:spPr>
          <a:xfrm>
            <a:off x="975960" y="1828800"/>
            <a:ext cx="2590200" cy="214128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div {</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  background: #fff;</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  border: 6px solid #ccc;</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  height: 100px;</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  margin: 20px;</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  padding: 20px;</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  width: 400px;</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t>
            </a:r>
          </a:p>
        </p:txBody>
      </p:sp>
      <p:sp>
        <p:nvSpPr>
          <p:cNvPr id="5" name="TextBox 4"/>
          <p:cNvSpPr txBox="1"/>
          <p:nvPr/>
        </p:nvSpPr>
        <p:spPr>
          <a:xfrm>
            <a:off x="822959" y="4114800"/>
            <a:ext cx="8230729" cy="798765"/>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600" b="0" i="0" u="none" strike="noStrike" kern="1200">
                <a:ln>
                  <a:noFill/>
                </a:ln>
                <a:latin typeface="Arial" pitchFamily="18"/>
                <a:ea typeface="Microsoft YaHei" pitchFamily="2"/>
                <a:cs typeface="Mangal" pitchFamily="2"/>
              </a:rPr>
              <a:t>To break down the total width of an element, including the box model, use the formula:</a:t>
            </a:r>
          </a:p>
          <a:p>
            <a:pPr marL="0" marR="0" lvl="0" indent="0" rtl="0" hangingPunct="0">
              <a:lnSpc>
                <a:spcPct val="100000"/>
              </a:lnSpc>
              <a:spcBef>
                <a:spcPts val="0"/>
              </a:spcBef>
              <a:spcAft>
                <a:spcPts val="0"/>
              </a:spcAft>
              <a:buNone/>
              <a:tabLst/>
            </a:pPr>
            <a:r>
              <a:rPr lang="en-US" sz="1600" b="0" i="0" u="none" strike="noStrike" kern="1200">
                <a:ln>
                  <a:noFill/>
                </a:ln>
                <a:solidFill>
                  <a:srgbClr val="FF6633"/>
                </a:solidFill>
                <a:latin typeface="Arial" pitchFamily="18"/>
                <a:ea typeface="Microsoft YaHei" pitchFamily="2"/>
                <a:cs typeface="Mangal" pitchFamily="2"/>
              </a:rPr>
              <a:t>margin-right + border-right + padding-right + width + padding-left + border-left + margin-left</a:t>
            </a:r>
          </a:p>
        </p:txBody>
      </p:sp>
      <p:sp>
        <p:nvSpPr>
          <p:cNvPr id="6" name="TextBox 5"/>
          <p:cNvSpPr txBox="1"/>
          <p:nvPr/>
        </p:nvSpPr>
        <p:spPr>
          <a:xfrm>
            <a:off x="806400" y="5029200"/>
            <a:ext cx="8292444" cy="1034727"/>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600" b="0" i="0" u="none" strike="noStrike" kern="1200" dirty="0">
                <a:ln>
                  <a:noFill/>
                </a:ln>
                <a:latin typeface="Arial" pitchFamily="18"/>
                <a:ea typeface="Microsoft YaHei" pitchFamily="2"/>
                <a:cs typeface="Mangal" pitchFamily="2"/>
              </a:rPr>
              <a:t>In comparison, the total height of an element, including the box model, can be found using the formula:</a:t>
            </a:r>
          </a:p>
          <a:p>
            <a:pPr marL="0" marR="0" lvl="0" indent="0" rtl="0" hangingPunct="0">
              <a:lnSpc>
                <a:spcPct val="100000"/>
              </a:lnSpc>
              <a:spcBef>
                <a:spcPts val="0"/>
              </a:spcBef>
              <a:spcAft>
                <a:spcPts val="0"/>
              </a:spcAft>
              <a:buNone/>
              <a:tabLst/>
            </a:pPr>
            <a:r>
              <a:rPr lang="en-US" sz="1600" b="0" i="0" u="none" strike="noStrike" kern="1200" dirty="0">
                <a:ln>
                  <a:noFill/>
                </a:ln>
                <a:solidFill>
                  <a:srgbClr val="FF6633"/>
                </a:solidFill>
                <a:latin typeface="Arial" pitchFamily="18"/>
                <a:ea typeface="Microsoft YaHei" pitchFamily="2"/>
                <a:cs typeface="Mangal" pitchFamily="2"/>
              </a:rPr>
              <a:t>margin-top + border-top + padding-top + height + padding-bottom + border-bottom + margin-bottom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4000"/>
              <a:t>Width and Height of an Element</a:t>
            </a:r>
          </a:p>
        </p:txBody>
      </p:sp>
      <p:pic>
        <p:nvPicPr>
          <p:cNvPr id="3" name="Picture 2"/>
          <p:cNvPicPr>
            <a:picLocks noChangeAspect="1"/>
          </p:cNvPicPr>
          <p:nvPr/>
        </p:nvPicPr>
        <p:blipFill>
          <a:blip r:embed="rId3" cstate="print">
            <a:lum bright="-50000"/>
            <a:alphaModFix/>
          </a:blip>
          <a:srcRect/>
          <a:stretch>
            <a:fillRect/>
          </a:stretch>
        </p:blipFill>
        <p:spPr>
          <a:xfrm>
            <a:off x="4425120" y="1815120"/>
            <a:ext cx="4353120" cy="2025359"/>
          </a:xfrm>
          <a:prstGeom prst="rect">
            <a:avLst/>
          </a:prstGeom>
          <a:noFill/>
          <a:ln>
            <a:noFill/>
          </a:ln>
        </p:spPr>
      </p:pic>
      <p:sp>
        <p:nvSpPr>
          <p:cNvPr id="4" name="TextBox 3"/>
          <p:cNvSpPr txBox="1"/>
          <p:nvPr/>
        </p:nvSpPr>
        <p:spPr>
          <a:xfrm>
            <a:off x="975960" y="1828800"/>
            <a:ext cx="2590200" cy="214128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div {</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  background: #fff;</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  border: 6px solid #ccc;</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  height: 100px;</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  margin: 20px;</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  padding: 20px;</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  width: 400px;</a:t>
            </a:r>
          </a:p>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Mangal" pitchFamily="2"/>
              </a:rPr>
              <a:t>}</a:t>
            </a:r>
          </a:p>
        </p:txBody>
      </p:sp>
      <p:sp>
        <p:nvSpPr>
          <p:cNvPr id="5" name="TextBox 4"/>
          <p:cNvSpPr txBox="1"/>
          <p:nvPr/>
        </p:nvSpPr>
        <p:spPr>
          <a:xfrm>
            <a:off x="822960" y="4114800"/>
            <a:ext cx="8321040" cy="1270689"/>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600" b="0" i="0" u="none" strike="noStrike" kern="1200" dirty="0">
                <a:ln>
                  <a:noFill/>
                </a:ln>
                <a:solidFill>
                  <a:srgbClr val="000000"/>
                </a:solidFill>
                <a:latin typeface="Arial" pitchFamily="18"/>
                <a:ea typeface="Microsoft YaHei" pitchFamily="2"/>
                <a:cs typeface="Mangal" pitchFamily="2"/>
              </a:rPr>
              <a:t>Using the formulas and box context above we can find the total height and width of our example</a:t>
            </a:r>
            <a:r>
              <a:rPr lang="en-US" sz="1600" b="0" i="0" u="none" strike="noStrike" kern="1200" dirty="0">
                <a:ln>
                  <a:noFill/>
                </a:ln>
                <a:solidFill>
                  <a:srgbClr val="FF6633"/>
                </a:solidFill>
                <a:latin typeface="Arial" pitchFamily="18"/>
                <a:ea typeface="Microsoft YaHei" pitchFamily="2"/>
                <a:cs typeface="Mangal" pitchFamily="2"/>
              </a:rPr>
              <a:t>.</a:t>
            </a:r>
          </a:p>
          <a:p>
            <a:pPr marL="0" marR="0" lvl="0" indent="0" rtl="0" hangingPunct="0">
              <a:lnSpc>
                <a:spcPct val="100000"/>
              </a:lnSpc>
              <a:spcBef>
                <a:spcPts val="0"/>
              </a:spcBef>
              <a:spcAft>
                <a:spcPts val="0"/>
              </a:spcAft>
              <a:buNone/>
              <a:tabLst/>
            </a:pPr>
            <a:endParaRPr lang="en-US" sz="1600" b="0" i="0" u="none" strike="noStrike" kern="1200" dirty="0">
              <a:ln>
                <a:noFill/>
              </a:ln>
              <a:solidFill>
                <a:srgbClr val="FF6633"/>
              </a:solidFill>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600" b="0" i="0" u="none" strike="noStrike" kern="1200" dirty="0">
                <a:ln>
                  <a:noFill/>
                </a:ln>
                <a:solidFill>
                  <a:srgbClr val="FF6633"/>
                </a:solidFill>
                <a:latin typeface="Arial" pitchFamily="18"/>
                <a:ea typeface="Microsoft YaHei" pitchFamily="2"/>
                <a:cs typeface="Mangal" pitchFamily="2"/>
              </a:rPr>
              <a:t>Width: 492px = 20px + 6px + 20px + 400px + 20px + 6px + 20px</a:t>
            </a:r>
          </a:p>
          <a:p>
            <a:pPr marL="0" marR="0" lvl="0" indent="0" rtl="0" hangingPunct="0">
              <a:lnSpc>
                <a:spcPct val="100000"/>
              </a:lnSpc>
              <a:spcBef>
                <a:spcPts val="0"/>
              </a:spcBef>
              <a:spcAft>
                <a:spcPts val="0"/>
              </a:spcAft>
              <a:buNone/>
              <a:tabLst/>
            </a:pPr>
            <a:r>
              <a:rPr lang="en-US" sz="1600" b="0" i="0" u="none" strike="noStrike" kern="1200" dirty="0">
                <a:ln>
                  <a:noFill/>
                </a:ln>
                <a:solidFill>
                  <a:srgbClr val="FF6633"/>
                </a:solidFill>
                <a:latin typeface="Arial" pitchFamily="18"/>
                <a:ea typeface="Microsoft YaHei" pitchFamily="2"/>
                <a:cs typeface="Mangal" pitchFamily="2"/>
              </a:rPr>
              <a:t>Height: 192px = 20px + 6px + 20px + 100px + 20px + 6px + 20px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t"/>
          <a:lstStyle/>
          <a:p>
            <a:pPr lvl="0"/>
            <a:r>
              <a:rPr lang="en-US" sz="4600" b="1" dirty="0"/>
              <a:t>Thank You</a:t>
            </a:r>
            <a:r>
              <a:rPr lang="en-US" sz="4600" b="1" dirty="0">
                <a:solidFill>
                  <a:srgbClr val="FF0000"/>
                </a:solidFill>
              </a:rPr>
              <a:t>!</a:t>
            </a:r>
          </a:p>
        </p:txBody>
      </p:sp>
      <p:sp>
        <p:nvSpPr>
          <p:cNvPr id="3" name="Subtitle 2"/>
          <p:cNvSpPr txBox="1">
            <a:spLocks noGrp="1"/>
          </p:cNvSpPr>
          <p:nvPr>
            <p:ph type="subTitle" idx="4294967295"/>
          </p:nvPr>
        </p:nvSpPr>
        <p:spPr>
          <a:xfrm>
            <a:off x="925559" y="4572000"/>
            <a:ext cx="6461279" cy="1737359"/>
          </a:xfrm>
        </p:spPr>
        <p:txBody>
          <a:bodyPr wrap="square" lIns="90000" tIns="45000" rIns="90000" bIns="45000" anchor="t">
            <a:noAutofit/>
          </a:bodyPr>
          <a:lstStyle/>
          <a:p>
            <a:pPr defTabSz="449263" fontAlgn="base" hangingPunct="0">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dirty="0" err="1">
                <a:solidFill>
                  <a:srgbClr val="8B8B8B"/>
                </a:solidFill>
                <a:latin typeface="Calibri" panose="020F0502020204030204" pitchFamily="34" charset="0"/>
                <a:ea typeface="文泉驛微米黑" charset="0"/>
                <a:cs typeface="DejaVu Sans" panose="020B0603030804020204" pitchFamily="34" charset="0"/>
              </a:rPr>
              <a:t>Devendra</a:t>
            </a:r>
            <a:r>
              <a:rPr lang="en-US" sz="2000" dirty="0">
                <a:solidFill>
                  <a:srgbClr val="8B8B8B"/>
                </a:solidFill>
                <a:latin typeface="Calibri" panose="020F0502020204030204" pitchFamily="34" charset="0"/>
                <a:ea typeface="文泉驛微米黑" charset="0"/>
                <a:cs typeface="DejaVu Sans" panose="020B0603030804020204" pitchFamily="34" charset="0"/>
              </a:rPr>
              <a:t> Shukla</a:t>
            </a:r>
            <a:br>
              <a:rPr lang="en-US" sz="2000" dirty="0">
                <a:solidFill>
                  <a:srgbClr val="8B8B8B"/>
                </a:solidFill>
                <a:latin typeface="Calibri" panose="020F0502020204030204" pitchFamily="34" charset="0"/>
                <a:ea typeface="文泉驛微米黑" charset="0"/>
                <a:cs typeface="DejaVu Sans" panose="020B0603030804020204" pitchFamily="34" charset="0"/>
              </a:rPr>
            </a:br>
            <a:r>
              <a:rPr lang="en-US" sz="2000" dirty="0">
                <a:solidFill>
                  <a:srgbClr val="8B8B8B"/>
                </a:solidFill>
                <a:latin typeface="Calibri" panose="020F0502020204030204" pitchFamily="34" charset="0"/>
                <a:ea typeface="文泉驛微米黑" charset="0"/>
                <a:cs typeface="DejaVu Sans" panose="020B0603030804020204" pitchFamily="34" charset="0"/>
              </a:rPr>
              <a:t>Senior web designer</a:t>
            </a:r>
            <a:br>
              <a:rPr lang="en-US" sz="2000" dirty="0">
                <a:solidFill>
                  <a:srgbClr val="8B8B8B"/>
                </a:solidFill>
                <a:latin typeface="Calibri" panose="020F0502020204030204" pitchFamily="34" charset="0"/>
                <a:ea typeface="文泉驛微米黑" charset="0"/>
                <a:cs typeface="DejaVu Sans" panose="020B0603030804020204" pitchFamily="34" charset="0"/>
              </a:rPr>
            </a:br>
            <a:r>
              <a:rPr lang="en-US" sz="2000" dirty="0" err="1">
                <a:solidFill>
                  <a:srgbClr val="8B8B8B"/>
                </a:solidFill>
                <a:latin typeface="Calibri" panose="020F0502020204030204" pitchFamily="34" charset="0"/>
                <a:ea typeface="文泉驛微米黑" charset="0"/>
                <a:cs typeface="DejaVu Sans" panose="020B0603030804020204" pitchFamily="34" charset="0"/>
              </a:rPr>
              <a:t>Singsys</a:t>
            </a:r>
            <a:r>
              <a:rPr lang="en-US" sz="2000" dirty="0">
                <a:solidFill>
                  <a:srgbClr val="8B8B8B"/>
                </a:solidFill>
                <a:latin typeface="Calibri" panose="020F0502020204030204" pitchFamily="34" charset="0"/>
                <a:ea typeface="文泉驛微米黑" charset="0"/>
                <a:cs typeface="DejaVu Sans" panose="020B0603030804020204" pitchFamily="34" charset="0"/>
              </a:rPr>
              <a:t> </a:t>
            </a:r>
            <a:r>
              <a:rPr lang="en-US" sz="2000" dirty="0" err="1">
                <a:solidFill>
                  <a:srgbClr val="8B8B8B"/>
                </a:solidFill>
                <a:latin typeface="Calibri" panose="020F0502020204030204" pitchFamily="34" charset="0"/>
                <a:ea typeface="文泉驛微米黑" charset="0"/>
                <a:cs typeface="DejaVu Sans" panose="020B0603030804020204" pitchFamily="34" charset="0"/>
              </a:rPr>
              <a:t>Pte</a:t>
            </a:r>
            <a:r>
              <a:rPr lang="en-US" sz="2000" dirty="0">
                <a:solidFill>
                  <a:srgbClr val="8B8B8B"/>
                </a:solidFill>
                <a:latin typeface="Calibri" panose="020F0502020204030204" pitchFamily="34" charset="0"/>
                <a:ea typeface="文泉驛微米黑" charset="0"/>
                <a:cs typeface="DejaVu Sans" panose="020B0603030804020204" pitchFamily="34" charset="0"/>
              </a:rPr>
              <a:t> Ltd</a:t>
            </a:r>
          </a:p>
          <a:p>
            <a:pPr lvl="0">
              <a:spcAft>
                <a:spcPts val="0"/>
              </a:spcAft>
            </a:pPr>
            <a:endParaRPr lang="en-US" sz="4600" dirty="0">
              <a:latin typeface="Cambria" pitchFamily="1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2" name="endshow.jpg" descr="endshow.jpg">
            <a:hlinkClick r:id="rId3"/>
            <a:hlinkHover r:id="" action="ppaction://hlinkshowjump?jump=endshow"/>
          </p:cNvPr>
          <p:cNvPicPr>
            <a:picLocks/>
          </p:cNvPicPr>
          <p:nvPr/>
        </p:nvPicPr>
        <p:blipFill>
          <a:blip r:embed="rId4" cstate="print"/>
          <a:stretch>
            <a:fillRect/>
          </a:stretch>
        </p:blipFill>
        <p:spPr>
          <a:xfrm>
            <a:off x="2177142" y="1632857"/>
            <a:ext cx="1115121" cy="879230"/>
          </a:xfrm>
          <a:prstGeom prst="rect">
            <a:avLst/>
          </a:prstGeom>
          <a:effectLst/>
        </p:spPr>
      </p:pic>
      <p:pic>
        <p:nvPicPr>
          <p:cNvPr id="3" name="replay.jpg" descr="replay.jpg">
            <a:hlinkClick r:id="" action="ppaction://hlinkshowjump?jump=firstslide"/>
          </p:cNvPr>
          <p:cNvPicPr>
            <a:picLocks/>
          </p:cNvPicPr>
          <p:nvPr/>
        </p:nvPicPr>
        <p:blipFill>
          <a:blip r:embed="rId5" cstate="print"/>
          <a:stretch>
            <a:fillRect/>
          </a:stretch>
        </p:blipFill>
        <p:spPr>
          <a:xfrm>
            <a:off x="5824203" y="1632857"/>
            <a:ext cx="1115121" cy="879230"/>
          </a:xfrm>
          <a:prstGeom prst="rect">
            <a:avLst/>
          </a:prstGeom>
          <a:effectLst/>
        </p:spPr>
      </p:pic>
      <p:pic>
        <p:nvPicPr>
          <p:cNvPr id="4" name="powershow.jpg" descr="powershow.jpg"/>
          <p:cNvPicPr>
            <a:picLocks/>
          </p:cNvPicPr>
          <p:nvPr/>
        </p:nvPicPr>
        <p:blipFill>
          <a:blip r:embed="rId6" cstate="print"/>
          <a:stretch>
            <a:fillRect/>
          </a:stretch>
        </p:blipFill>
        <p:spPr>
          <a:xfrm>
            <a:off x="2177142" y="3896590"/>
            <a:ext cx="4812631" cy="1672682"/>
          </a:xfrm>
          <a:prstGeom prst="rect">
            <a:avLst/>
          </a:prstGeom>
          <a:effectLst/>
        </p:spPr>
      </p:pic>
    </p:spTree>
    <p:custDataLst>
      <p:tags r:id="rId1"/>
    </p:custDataLst>
  </p:cSld>
  <p:clrMapOvr>
    <a:masterClrMapping/>
  </p:clrMapOvr>
  <p:transition spd="slow">
    <p:sndAc>
      <p:endSnd/>
    </p:sndAc>
  </p:transition>
</p:sld>
</file>

<file path=ppt/slides/slide5.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4800"/>
              <a:t>CSS2</a:t>
            </a:r>
          </a:p>
        </p:txBody>
      </p:sp>
      <p:sp>
        <p:nvSpPr>
          <p:cNvPr id="3" name="Rectangle 4"/>
          <p:cNvSpPr/>
          <p:nvPr/>
        </p:nvSpPr>
        <p:spPr>
          <a:xfrm>
            <a:off x="810000" y="1637640"/>
            <a:ext cx="7855920" cy="4996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2200" b="0" i="0" u="none" strike="noStrike" kern="1200" spc="0">
                <a:ln>
                  <a:noFill/>
                </a:ln>
                <a:solidFill>
                  <a:srgbClr val="000000"/>
                </a:solidFill>
                <a:latin typeface="Calibri" pitchFamily="18"/>
                <a:ea typeface="Microsoft YaHei" pitchFamily="2"/>
                <a:cs typeface="Mangal" pitchFamily="2"/>
              </a:rPr>
              <a:t>CSS level 2 specification was developed by the W3C and published as a recommendation in May 1998. A superset of CSS 1, CSS 2 includes a number of new capabilities like-</a:t>
            </a:r>
          </a:p>
          <a:p>
            <a:pPr marL="0" marR="0" lvl="0" indent="0" rtl="0" hangingPunct="0">
              <a:lnSpc>
                <a:spcPct val="100000"/>
              </a:lnSpc>
              <a:spcBef>
                <a:spcPts val="0"/>
              </a:spcBef>
              <a:spcAft>
                <a:spcPts val="0"/>
              </a:spcAft>
              <a:buSzPct val="45000"/>
              <a:buFont typeface="StarSymbol"/>
              <a:buChar char="✔"/>
              <a:tabLst/>
            </a:pPr>
            <a:r>
              <a:rPr lang="en-US" sz="2700" b="0" i="0" u="none" strike="noStrike" kern="1200" spc="0">
                <a:ln>
                  <a:noFill/>
                </a:ln>
                <a:solidFill>
                  <a:srgbClr val="000000"/>
                </a:solidFill>
                <a:latin typeface="Calibri" pitchFamily="18"/>
                <a:ea typeface="Microsoft YaHei" pitchFamily="2"/>
                <a:cs typeface="Mangal" pitchFamily="2"/>
              </a:rPr>
              <a:t>Positioning</a:t>
            </a:r>
          </a:p>
          <a:p>
            <a:pPr marL="0" marR="0" lvl="0" indent="0" rtl="0" hangingPunct="0">
              <a:lnSpc>
                <a:spcPct val="100000"/>
              </a:lnSpc>
              <a:spcBef>
                <a:spcPts val="0"/>
              </a:spcBef>
              <a:spcAft>
                <a:spcPts val="0"/>
              </a:spcAft>
              <a:buSzPct val="45000"/>
              <a:buFont typeface="StarSymbol"/>
              <a:buChar char="✔"/>
              <a:tabLst/>
            </a:pPr>
            <a:r>
              <a:rPr lang="en-US" sz="2700" b="0" i="0" u="none" strike="noStrike" kern="1200">
                <a:ln>
                  <a:noFill/>
                </a:ln>
                <a:latin typeface="Arial" pitchFamily="18"/>
                <a:ea typeface="Microsoft YaHei" pitchFamily="2"/>
                <a:cs typeface="Mangal" pitchFamily="2"/>
              </a:rPr>
              <a:t>Visual Formatting</a:t>
            </a:r>
          </a:p>
          <a:p>
            <a:pPr marL="0" marR="0" lvl="0" indent="0" rtl="0" hangingPunct="0">
              <a:lnSpc>
                <a:spcPct val="100000"/>
              </a:lnSpc>
              <a:spcBef>
                <a:spcPts val="0"/>
              </a:spcBef>
              <a:spcAft>
                <a:spcPts val="0"/>
              </a:spcAft>
              <a:buSzPct val="45000"/>
              <a:buFont typeface="StarSymbol"/>
              <a:buChar char="✔"/>
              <a:tabLst/>
            </a:pPr>
            <a:r>
              <a:rPr lang="en-US" sz="2700" b="0" i="0" u="none" strike="noStrike" kern="1200">
                <a:ln>
                  <a:noFill/>
                </a:ln>
                <a:latin typeface="Arial" pitchFamily="18"/>
                <a:ea typeface="Microsoft YaHei" pitchFamily="2"/>
                <a:cs typeface="Mangal" pitchFamily="2"/>
              </a:rPr>
              <a:t>Media Types</a:t>
            </a:r>
          </a:p>
          <a:p>
            <a:pPr marL="0" marR="0" lvl="0" indent="0" rtl="0" hangingPunct="0">
              <a:lnSpc>
                <a:spcPct val="100000"/>
              </a:lnSpc>
              <a:spcBef>
                <a:spcPts val="0"/>
              </a:spcBef>
              <a:spcAft>
                <a:spcPts val="0"/>
              </a:spcAft>
              <a:buSzPct val="45000"/>
              <a:buFont typeface="StarSymbol"/>
              <a:buChar char="✔"/>
              <a:tabLst/>
            </a:pPr>
            <a:r>
              <a:rPr lang="en-US" sz="2700" b="0" i="0" u="none" strike="noStrike" kern="1200">
                <a:ln>
                  <a:noFill/>
                </a:ln>
                <a:latin typeface="Arial" pitchFamily="18"/>
                <a:ea typeface="Microsoft YaHei" pitchFamily="2"/>
                <a:cs typeface="Mangal" pitchFamily="2"/>
              </a:rPr>
              <a:t>Interfaces</a:t>
            </a:r>
          </a:p>
          <a:p>
            <a:pPr marL="0" marR="0" lvl="0" indent="0" rtl="0" hangingPunct="0">
              <a:lnSpc>
                <a:spcPct val="100000"/>
              </a:lnSpc>
              <a:spcBef>
                <a:spcPts val="0"/>
              </a:spcBef>
              <a:spcAft>
                <a:spcPts val="0"/>
              </a:spcAft>
              <a:buSzPct val="45000"/>
              <a:buFont typeface="StarSymbol"/>
              <a:buChar char="✔"/>
              <a:tabLst/>
            </a:pPr>
            <a:r>
              <a:rPr lang="en-US" sz="2700" b="0" i="0" u="none" strike="noStrike" kern="1200">
                <a:ln>
                  <a:noFill/>
                </a:ln>
                <a:latin typeface="Arial" pitchFamily="18"/>
                <a:ea typeface="Microsoft YaHei" pitchFamily="2"/>
                <a:cs typeface="Mangal" pitchFamily="2"/>
              </a:rPr>
              <a:t>z-index</a:t>
            </a:r>
          </a:p>
          <a:p>
            <a:pPr marL="0" marR="0" lvl="0" indent="0" rtl="0" hangingPunct="0">
              <a:lnSpc>
                <a:spcPct val="100000"/>
              </a:lnSpc>
              <a:spcBef>
                <a:spcPts val="0"/>
              </a:spcBef>
              <a:spcAft>
                <a:spcPts val="0"/>
              </a:spcAft>
              <a:buSzPct val="45000"/>
              <a:buFont typeface="StarSymbol"/>
              <a:buChar char="✔"/>
              <a:tabLst/>
            </a:pPr>
            <a:r>
              <a:rPr lang="en-US" sz="2700" b="0" i="0" u="none" strike="noStrike" kern="1200">
                <a:ln>
                  <a:noFill/>
                </a:ln>
                <a:latin typeface="Arial" pitchFamily="18"/>
                <a:ea typeface="Microsoft YaHei" pitchFamily="2"/>
                <a:cs typeface="Mangal" pitchFamily="2"/>
              </a:rPr>
              <a:t>and new font properties such as shadows.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4800"/>
              <a:t>CSS3</a:t>
            </a:r>
          </a:p>
        </p:txBody>
      </p:sp>
      <p:sp>
        <p:nvSpPr>
          <p:cNvPr id="3" name="Rectangle 4"/>
          <p:cNvSpPr/>
          <p:nvPr/>
        </p:nvSpPr>
        <p:spPr>
          <a:xfrm>
            <a:off x="810000" y="1637640"/>
            <a:ext cx="7855920" cy="5118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2800" b="0" i="0" u="none" strike="noStrike" kern="1200" spc="0">
                <a:ln>
                  <a:noFill/>
                </a:ln>
                <a:solidFill>
                  <a:srgbClr val="000000"/>
                </a:solidFill>
                <a:latin typeface="Calibri" pitchFamily="18"/>
                <a:ea typeface="Microsoft YaHei" pitchFamily="2"/>
                <a:cs typeface="Mangal" pitchFamily="2"/>
              </a:rPr>
              <a:t> Work on CSS level 3 started around the time of publication of the original CSS 2 recommendation. The earliest CSS 3 drafts were published in June 1999</a:t>
            </a:r>
          </a:p>
          <a:p>
            <a:pPr marL="0" marR="0" lvl="0" indent="0" algn="l" rtl="0" hangingPunct="1">
              <a:lnSpc>
                <a:spcPct val="100000"/>
              </a:lnSpc>
              <a:spcBef>
                <a:spcPts val="0"/>
              </a:spcBef>
              <a:spcAft>
                <a:spcPts val="0"/>
              </a:spcAft>
              <a:buSzPct val="45000"/>
              <a:buFont typeface="StarSymbol"/>
              <a:buChar char="✔"/>
              <a:tabLst/>
            </a:pPr>
            <a:r>
              <a:rPr lang="en-US" sz="2800" b="0" i="0" u="none" strike="noStrike" kern="1200" spc="0">
                <a:ln>
                  <a:noFill/>
                </a:ln>
                <a:solidFill>
                  <a:srgbClr val="000000"/>
                </a:solidFill>
                <a:latin typeface="Calibri" pitchFamily="18"/>
                <a:ea typeface="Microsoft YaHei" pitchFamily="2"/>
                <a:cs typeface="Mangal" pitchFamily="2"/>
              </a:rPr>
              <a:t>User Interfaces</a:t>
            </a:r>
          </a:p>
          <a:p>
            <a:pPr marL="0" marR="0" lvl="0" indent="0" algn="l" rtl="0" hangingPunct="1">
              <a:lnSpc>
                <a:spcPct val="100000"/>
              </a:lnSpc>
              <a:spcBef>
                <a:spcPts val="0"/>
              </a:spcBef>
              <a:spcAft>
                <a:spcPts val="0"/>
              </a:spcAft>
              <a:buSzPct val="45000"/>
              <a:buFont typeface="StarSymbol"/>
              <a:buChar char="✔"/>
              <a:tabLst/>
            </a:pPr>
            <a:r>
              <a:rPr lang="en-US" sz="2800" b="0" i="0" u="none" strike="noStrike" kern="1200" spc="0">
                <a:ln>
                  <a:noFill/>
                </a:ln>
                <a:solidFill>
                  <a:srgbClr val="000000"/>
                </a:solidFill>
                <a:latin typeface="Calibri" pitchFamily="18"/>
                <a:ea typeface="Microsoft YaHei" pitchFamily="2"/>
                <a:cs typeface="Mangal" pitchFamily="2"/>
              </a:rPr>
              <a:t>Accessibility</a:t>
            </a:r>
          </a:p>
          <a:p>
            <a:pPr marL="0" marR="0" lvl="0" indent="0" algn="l" rtl="0" hangingPunct="1">
              <a:lnSpc>
                <a:spcPct val="100000"/>
              </a:lnSpc>
              <a:spcBef>
                <a:spcPts val="0"/>
              </a:spcBef>
              <a:spcAft>
                <a:spcPts val="0"/>
              </a:spcAft>
              <a:buSzPct val="45000"/>
              <a:buFont typeface="StarSymbol"/>
              <a:buChar char="✔"/>
              <a:tabLst/>
            </a:pPr>
            <a:r>
              <a:rPr lang="en-US" sz="2800" b="0" i="0" u="none" strike="noStrike" kern="1200" spc="0">
                <a:ln>
                  <a:noFill/>
                </a:ln>
                <a:solidFill>
                  <a:srgbClr val="000000"/>
                </a:solidFill>
                <a:latin typeface="Calibri" pitchFamily="18"/>
                <a:ea typeface="Microsoft YaHei" pitchFamily="2"/>
                <a:cs typeface="Mangal" pitchFamily="2"/>
              </a:rPr>
              <a:t>Columnar layout</a:t>
            </a:r>
          </a:p>
          <a:p>
            <a:pPr marL="0" marR="0" lvl="0" indent="0" algn="l" rtl="0" hangingPunct="1">
              <a:lnSpc>
                <a:spcPct val="100000"/>
              </a:lnSpc>
              <a:spcBef>
                <a:spcPts val="0"/>
              </a:spcBef>
              <a:spcAft>
                <a:spcPts val="0"/>
              </a:spcAft>
              <a:buSzPct val="45000"/>
              <a:buFont typeface="StarSymbol"/>
              <a:buChar char="✔"/>
              <a:tabLst/>
            </a:pPr>
            <a:r>
              <a:rPr lang="en-US" sz="2800" b="0" i="0" u="none" strike="noStrike" kern="1200" spc="0">
                <a:ln>
                  <a:noFill/>
                </a:ln>
                <a:solidFill>
                  <a:srgbClr val="000000"/>
                </a:solidFill>
                <a:latin typeface="Calibri" pitchFamily="18"/>
                <a:ea typeface="Microsoft YaHei" pitchFamily="2"/>
                <a:cs typeface="Mangal" pitchFamily="2"/>
              </a:rPr>
              <a:t>Mobile Devices</a:t>
            </a:r>
          </a:p>
          <a:p>
            <a:pPr marL="0" marR="0" lvl="0" indent="0" algn="l" rtl="0" hangingPunct="1">
              <a:lnSpc>
                <a:spcPct val="100000"/>
              </a:lnSpc>
              <a:spcBef>
                <a:spcPts val="0"/>
              </a:spcBef>
              <a:spcAft>
                <a:spcPts val="0"/>
              </a:spcAft>
              <a:buSzPct val="45000"/>
              <a:buFont typeface="StarSymbol"/>
              <a:buChar char="✔"/>
              <a:tabLst/>
            </a:pPr>
            <a:r>
              <a:rPr lang="en-US" sz="2800" b="0" i="0" u="none" strike="noStrike" kern="1200" spc="0">
                <a:ln>
                  <a:noFill/>
                </a:ln>
                <a:solidFill>
                  <a:srgbClr val="000000"/>
                </a:solidFill>
                <a:latin typeface="Calibri" pitchFamily="18"/>
                <a:ea typeface="Microsoft YaHei" pitchFamily="2"/>
                <a:cs typeface="Mangal" pitchFamily="2"/>
              </a:rPr>
              <a:t>Scalable Vector Graphics</a:t>
            </a:r>
          </a:p>
          <a:p>
            <a:pPr marL="0" marR="0" lvl="0" indent="0" algn="l" rtl="0" hangingPunct="1">
              <a:lnSpc>
                <a:spcPct val="100000"/>
              </a:lnSpc>
              <a:spcBef>
                <a:spcPts val="0"/>
              </a:spcBef>
              <a:spcAft>
                <a:spcPts val="0"/>
              </a:spcAft>
              <a:buNone/>
              <a:tabLst/>
            </a:pPr>
            <a:r>
              <a:rPr lang="en-US" sz="2200" b="0" i="0" u="none" strike="noStrike" kern="1200" spc="0">
                <a:ln>
                  <a:noFill/>
                </a:ln>
                <a:solidFill>
                  <a:srgbClr val="000000"/>
                </a:solidFill>
                <a:latin typeface="Calibri" pitchFamily="18"/>
                <a:ea typeface="Microsoft YaHei" pitchFamily="2"/>
                <a:cs typeface="Mangal" pitchFamily="2"/>
              </a:rPr>
              <a:t> </a:t>
            </a:r>
          </a:p>
          <a:p>
            <a:pPr marL="0" marR="0" lvl="0" indent="0" algn="l" rtl="0" hangingPunct="1">
              <a:lnSpc>
                <a:spcPct val="100000"/>
              </a:lnSpc>
              <a:spcBef>
                <a:spcPts val="0"/>
              </a:spcBef>
              <a:spcAft>
                <a:spcPts val="0"/>
              </a:spcAft>
              <a:buNone/>
              <a:tabLst/>
            </a:pPr>
            <a:endParaRPr lang="en-US" sz="2800" b="0" i="0" u="none" strike="noStrike" kern="1200" spc="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pPr>
            <a:endParaRPr lang="en-US" sz="2800" b="0" i="0" u="none" strike="noStrike" kern="1200" spc="0">
              <a:ln>
                <a:noFill/>
              </a:ln>
              <a:solidFill>
                <a:srgbClr val="000000"/>
              </a:solidFill>
              <a:latin typeface="Calibri" pitchFamily="18"/>
              <a:ea typeface="Microsoft YaHei" pitchFamily="2"/>
              <a:cs typeface="Mangal"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4800"/>
              <a:t>Advantages</a:t>
            </a:r>
          </a:p>
        </p:txBody>
      </p:sp>
      <p:sp>
        <p:nvSpPr>
          <p:cNvPr id="3" name="Rectangle 4"/>
          <p:cNvSpPr/>
          <p:nvPr/>
        </p:nvSpPr>
        <p:spPr>
          <a:xfrm>
            <a:off x="810000" y="1637640"/>
            <a:ext cx="7855920" cy="4996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endParaRPr lang="en-US" sz="2800" b="0" i="0" u="none" strike="noStrike" kern="1200" spc="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pPr>
            <a:r>
              <a:rPr lang="en-US" sz="2200" b="0" i="0" u="none" strike="noStrike" kern="1200" spc="0">
                <a:ln>
                  <a:noFill/>
                </a:ln>
                <a:solidFill>
                  <a:srgbClr val="000000"/>
                </a:solidFill>
                <a:latin typeface="Calibri" pitchFamily="18"/>
                <a:ea typeface="Microsoft YaHei" pitchFamily="2"/>
                <a:cs typeface="Mangal" pitchFamily="2"/>
              </a:rPr>
              <a:t> </a:t>
            </a:r>
          </a:p>
          <a:p>
            <a:pPr marL="0" marR="0" lvl="0" indent="0" algn="l" rtl="0" hangingPunct="1">
              <a:lnSpc>
                <a:spcPct val="100000"/>
              </a:lnSpc>
              <a:spcBef>
                <a:spcPts val="0"/>
              </a:spcBef>
              <a:spcAft>
                <a:spcPts val="0"/>
              </a:spcAft>
              <a:buNone/>
              <a:tabLst/>
            </a:pPr>
            <a:endParaRPr lang="en-US" sz="2800" b="0" i="0" u="none" strike="noStrike" kern="1200" spc="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pPr>
            <a:endParaRPr lang="en-US" sz="2800" b="0" i="0" u="none" strike="noStrike" kern="1200" spc="0">
              <a:ln>
                <a:noFill/>
              </a:ln>
              <a:solidFill>
                <a:srgbClr val="000000"/>
              </a:solidFill>
              <a:latin typeface="Calibri" pitchFamily="18"/>
              <a:ea typeface="Microsoft YaHei" pitchFamily="2"/>
              <a:cs typeface="Mangal" pitchFamily="2"/>
            </a:endParaRPr>
          </a:p>
        </p:txBody>
      </p:sp>
      <p:sp>
        <p:nvSpPr>
          <p:cNvPr id="4" name="TextBox 3"/>
          <p:cNvSpPr txBox="1"/>
          <p:nvPr/>
        </p:nvSpPr>
        <p:spPr>
          <a:xfrm>
            <a:off x="914400" y="1737359"/>
            <a:ext cx="7751520" cy="3538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1" i="0" u="none" strike="noStrike" kern="1200" dirty="0">
                <a:ln>
                  <a:noFill/>
                </a:ln>
                <a:latin typeface="Arial" pitchFamily="18"/>
                <a:ea typeface="Microsoft YaHei" pitchFamily="2"/>
                <a:cs typeface="Mangal" pitchFamily="2"/>
              </a:rPr>
              <a:t>Separation of content from presentation</a:t>
            </a:r>
          </a:p>
        </p:txBody>
      </p:sp>
      <p:sp>
        <p:nvSpPr>
          <p:cNvPr id="5" name="TextBox 4"/>
          <p:cNvSpPr txBox="1"/>
          <p:nvPr/>
        </p:nvSpPr>
        <p:spPr>
          <a:xfrm>
            <a:off x="914400" y="2194560"/>
            <a:ext cx="8238772" cy="1418165"/>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CSS facilitates publication of content in multiple presentation formats </a:t>
            </a:r>
            <a:r>
              <a:rPr lang="en-US" sz="1800" b="0" i="0" u="none" strike="noStrike" kern="1200" dirty="0" smtClean="0">
                <a:ln>
                  <a:noFill/>
                </a:ln>
                <a:latin typeface="Arial" pitchFamily="18"/>
                <a:ea typeface="Microsoft YaHei" pitchFamily="2"/>
                <a:cs typeface="Mangal" pitchFamily="2"/>
              </a:rPr>
              <a:t>based</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on </a:t>
            </a:r>
            <a:r>
              <a:rPr lang="en-US" sz="1800" b="0" i="0" u="none" strike="noStrike" kern="1200" dirty="0">
                <a:ln>
                  <a:noFill/>
                </a:ln>
                <a:latin typeface="Arial" pitchFamily="18"/>
                <a:ea typeface="Microsoft YaHei" pitchFamily="2"/>
                <a:cs typeface="Mangal" pitchFamily="2"/>
              </a:rPr>
              <a:t>nominal parameters. Nominal parameters include explicit user preferences,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different </a:t>
            </a:r>
            <a:r>
              <a:rPr lang="en-US" sz="1800" b="0" i="0" u="none" strike="noStrike" kern="1200" dirty="0">
                <a:ln>
                  <a:noFill/>
                </a:ln>
                <a:latin typeface="Arial" pitchFamily="18"/>
                <a:ea typeface="Microsoft YaHei" pitchFamily="2"/>
                <a:cs typeface="Mangal" pitchFamily="2"/>
              </a:rPr>
              <a:t>web browsers, the type of device being used to view the content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a:t>
            </a:r>
            <a:r>
              <a:rPr lang="en-US" sz="1800" b="0" i="0" u="none" strike="noStrike" kern="1200" dirty="0">
                <a:ln>
                  <a:noFill/>
                </a:ln>
                <a:latin typeface="Arial" pitchFamily="18"/>
                <a:ea typeface="Microsoft YaHei" pitchFamily="2"/>
                <a:cs typeface="Mangal" pitchFamily="2"/>
              </a:rPr>
              <a:t>a desktop computer or mobile Internet device), the geographic location of the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user </a:t>
            </a:r>
            <a:r>
              <a:rPr lang="en-US" sz="1800" b="0" i="0" u="none" strike="noStrike" kern="1200" dirty="0">
                <a:ln>
                  <a:noFill/>
                </a:ln>
                <a:latin typeface="Arial" pitchFamily="18"/>
                <a:ea typeface="Microsoft YaHei" pitchFamily="2"/>
                <a:cs typeface="Mangal" pitchFamily="2"/>
              </a:rPr>
              <a:t>and many other variables.</a:t>
            </a:r>
          </a:p>
        </p:txBody>
      </p:sp>
      <p:sp>
        <p:nvSpPr>
          <p:cNvPr id="6" name="TextBox 5"/>
          <p:cNvSpPr txBox="1"/>
          <p:nvPr/>
        </p:nvSpPr>
        <p:spPr>
          <a:xfrm>
            <a:off x="897839" y="3680279"/>
            <a:ext cx="7589519" cy="3538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1" i="0" u="none" strike="noStrike" kern="1200">
                <a:ln>
                  <a:noFill/>
                </a:ln>
                <a:latin typeface="Arial" pitchFamily="18"/>
                <a:ea typeface="Microsoft YaHei" pitchFamily="2"/>
                <a:cs typeface="Mangal" pitchFamily="2"/>
              </a:rPr>
              <a:t>Bandwidth</a:t>
            </a:r>
          </a:p>
        </p:txBody>
      </p:sp>
      <p:sp>
        <p:nvSpPr>
          <p:cNvPr id="7" name="TextBox 6"/>
          <p:cNvSpPr txBox="1"/>
          <p:nvPr/>
        </p:nvSpPr>
        <p:spPr>
          <a:xfrm>
            <a:off x="936720" y="4109040"/>
            <a:ext cx="7867773" cy="1683623"/>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A </a:t>
            </a:r>
            <a:r>
              <a:rPr lang="en-US" sz="1800" b="0" i="0" u="none" strike="noStrike" kern="1200" dirty="0" err="1">
                <a:ln>
                  <a:noFill/>
                </a:ln>
                <a:latin typeface="Arial" pitchFamily="18"/>
                <a:ea typeface="Microsoft YaHei" pitchFamily="2"/>
                <a:cs typeface="Mangal" pitchFamily="2"/>
              </a:rPr>
              <a:t>stylesheet</a:t>
            </a:r>
            <a:r>
              <a:rPr lang="en-US" sz="1800" b="0" i="0" u="none" strike="noStrike" kern="1200" dirty="0">
                <a:ln>
                  <a:noFill/>
                </a:ln>
                <a:latin typeface="Arial" pitchFamily="18"/>
                <a:ea typeface="Microsoft YaHei" pitchFamily="2"/>
                <a:cs typeface="Mangal" pitchFamily="2"/>
              </a:rPr>
              <a:t>, internal or external, specifies the style once for a range of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HTML </a:t>
            </a:r>
            <a:r>
              <a:rPr lang="en-US" sz="1800" b="0" i="0" u="none" strike="noStrike" kern="1200" dirty="0">
                <a:ln>
                  <a:noFill/>
                </a:ln>
                <a:latin typeface="Arial" pitchFamily="18"/>
                <a:ea typeface="Microsoft YaHei" pitchFamily="2"/>
                <a:cs typeface="Mangal" pitchFamily="2"/>
              </a:rPr>
              <a:t>elements selected by class, type or relationship to others.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This </a:t>
            </a:r>
            <a:r>
              <a:rPr lang="en-US" sz="1800" b="0" i="0" u="none" strike="noStrike" kern="1200" dirty="0">
                <a:ln>
                  <a:noFill/>
                </a:ln>
                <a:latin typeface="Arial" pitchFamily="18"/>
                <a:ea typeface="Microsoft YaHei" pitchFamily="2"/>
                <a:cs typeface="Mangal" pitchFamily="2"/>
              </a:rPr>
              <a:t>is much more efficient than repeating style information inline for each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occurrence </a:t>
            </a:r>
            <a:r>
              <a:rPr lang="en-US" sz="1800" b="0" i="0" u="none" strike="noStrike" kern="1200" dirty="0">
                <a:ln>
                  <a:noFill/>
                </a:ln>
                <a:latin typeface="Arial" pitchFamily="18"/>
                <a:ea typeface="Microsoft YaHei" pitchFamily="2"/>
                <a:cs typeface="Mangal" pitchFamily="2"/>
              </a:rPr>
              <a:t>of the element. An external </a:t>
            </a:r>
            <a:r>
              <a:rPr lang="en-US" sz="1800" b="0" i="0" u="none" strike="noStrike" kern="1200" dirty="0" err="1">
                <a:ln>
                  <a:noFill/>
                </a:ln>
                <a:latin typeface="Arial" pitchFamily="18"/>
                <a:ea typeface="Microsoft YaHei" pitchFamily="2"/>
                <a:cs typeface="Mangal" pitchFamily="2"/>
              </a:rPr>
              <a:t>stylesheet</a:t>
            </a:r>
            <a:r>
              <a:rPr lang="en-US" sz="1800" b="0" i="0" u="none" strike="noStrike" kern="1200" dirty="0">
                <a:ln>
                  <a:noFill/>
                </a:ln>
                <a:latin typeface="Arial" pitchFamily="18"/>
                <a:ea typeface="Microsoft YaHei" pitchFamily="2"/>
                <a:cs typeface="Mangal" pitchFamily="2"/>
              </a:rPr>
              <a:t> is usually stored in the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browser </a:t>
            </a:r>
            <a:r>
              <a:rPr lang="en-US" sz="1800" b="0" i="0" u="none" strike="noStrike" kern="1200" dirty="0">
                <a:ln>
                  <a:noFill/>
                </a:ln>
                <a:latin typeface="Arial" pitchFamily="18"/>
                <a:ea typeface="Microsoft YaHei" pitchFamily="2"/>
                <a:cs typeface="Mangal" pitchFamily="2"/>
              </a:rPr>
              <a:t>cache, and can therefore be used on multiple pages without being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reloaded</a:t>
            </a:r>
            <a:r>
              <a:rPr lang="en-US" sz="1800" b="0" i="0" u="none" strike="noStrike" kern="1200" dirty="0">
                <a:ln>
                  <a:noFill/>
                </a:ln>
                <a:latin typeface="Arial" pitchFamily="18"/>
                <a:ea typeface="Microsoft YaHei" pitchFamily="2"/>
                <a:cs typeface="Mangal" pitchFamily="2"/>
              </a:rPr>
              <a:t>, further reducing data transfer over a network.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4800"/>
              <a:t>Advantages</a:t>
            </a:r>
          </a:p>
        </p:txBody>
      </p:sp>
      <p:sp>
        <p:nvSpPr>
          <p:cNvPr id="3" name="Rectangle 4"/>
          <p:cNvSpPr/>
          <p:nvPr/>
        </p:nvSpPr>
        <p:spPr>
          <a:xfrm>
            <a:off x="810000" y="1637640"/>
            <a:ext cx="7855920" cy="4996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endParaRPr lang="en-US" sz="2800" b="0" i="0" u="none" strike="noStrike" kern="1200" spc="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pPr>
            <a:r>
              <a:rPr lang="en-US" sz="2200" b="0" i="0" u="none" strike="noStrike" kern="1200" spc="0">
                <a:ln>
                  <a:noFill/>
                </a:ln>
                <a:solidFill>
                  <a:srgbClr val="000000"/>
                </a:solidFill>
                <a:latin typeface="Calibri" pitchFamily="18"/>
                <a:ea typeface="Microsoft YaHei" pitchFamily="2"/>
                <a:cs typeface="Mangal" pitchFamily="2"/>
              </a:rPr>
              <a:t> </a:t>
            </a:r>
          </a:p>
          <a:p>
            <a:pPr marL="0" marR="0" lvl="0" indent="0" algn="l" rtl="0" hangingPunct="1">
              <a:lnSpc>
                <a:spcPct val="100000"/>
              </a:lnSpc>
              <a:spcBef>
                <a:spcPts val="0"/>
              </a:spcBef>
              <a:spcAft>
                <a:spcPts val="0"/>
              </a:spcAft>
              <a:buNone/>
              <a:tabLst/>
            </a:pPr>
            <a:endParaRPr lang="en-US" sz="2800" b="0" i="0" u="none" strike="noStrike" kern="1200" spc="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pPr>
            <a:endParaRPr lang="en-US" sz="2800" b="0" i="0" u="none" strike="noStrike" kern="1200" spc="0">
              <a:ln>
                <a:noFill/>
              </a:ln>
              <a:solidFill>
                <a:srgbClr val="000000"/>
              </a:solidFill>
              <a:latin typeface="Calibri" pitchFamily="18"/>
              <a:ea typeface="Microsoft YaHei" pitchFamily="2"/>
              <a:cs typeface="Mangal" pitchFamily="2"/>
            </a:endParaRPr>
          </a:p>
        </p:txBody>
      </p:sp>
      <p:sp>
        <p:nvSpPr>
          <p:cNvPr id="4" name="TextBox 3"/>
          <p:cNvSpPr txBox="1"/>
          <p:nvPr/>
        </p:nvSpPr>
        <p:spPr>
          <a:xfrm>
            <a:off x="914400" y="1737359"/>
            <a:ext cx="7751520" cy="3538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1" i="0" u="none" strike="noStrike" kern="1200">
                <a:ln>
                  <a:noFill/>
                </a:ln>
                <a:latin typeface="Arial" pitchFamily="18"/>
                <a:ea typeface="Microsoft YaHei" pitchFamily="2"/>
                <a:cs typeface="Mangal" pitchFamily="2"/>
              </a:rPr>
              <a:t>Site-wide consistency</a:t>
            </a:r>
          </a:p>
        </p:txBody>
      </p:sp>
      <p:sp>
        <p:nvSpPr>
          <p:cNvPr id="5" name="TextBox 4"/>
          <p:cNvSpPr txBox="1"/>
          <p:nvPr/>
        </p:nvSpPr>
        <p:spPr>
          <a:xfrm>
            <a:off x="914400" y="2194560"/>
            <a:ext cx="7862387" cy="1683623"/>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When CSS is used effectively, in terms of inheritance and "cascading,"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a </a:t>
            </a:r>
            <a:r>
              <a:rPr lang="en-US" sz="1800" b="0" i="0" u="none" strike="noStrike" kern="1200" dirty="0">
                <a:ln>
                  <a:noFill/>
                </a:ln>
                <a:latin typeface="Arial" pitchFamily="18"/>
                <a:ea typeface="Microsoft YaHei" pitchFamily="2"/>
                <a:cs typeface="Mangal" pitchFamily="2"/>
              </a:rPr>
              <a:t>global style sheet can be used to affect and style elements site-wide.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If </a:t>
            </a:r>
            <a:r>
              <a:rPr lang="en-US" sz="1800" b="0" i="0" u="none" strike="noStrike" kern="1200" dirty="0">
                <a:ln>
                  <a:noFill/>
                </a:ln>
                <a:latin typeface="Arial" pitchFamily="18"/>
                <a:ea typeface="Microsoft YaHei" pitchFamily="2"/>
                <a:cs typeface="Mangal" pitchFamily="2"/>
              </a:rPr>
              <a:t>the situation arises that the styling of the elements should need to be </a:t>
            </a:r>
            <a:endParaRPr lang="en-US" sz="1800" b="0" i="0" u="none" strike="noStrike" kern="1200" dirty="0" smtClean="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smtClean="0">
                <a:ln>
                  <a:noFill/>
                </a:ln>
                <a:latin typeface="Arial" pitchFamily="18"/>
                <a:ea typeface="Microsoft YaHei" pitchFamily="2"/>
                <a:cs typeface="Mangal" pitchFamily="2"/>
              </a:rPr>
              <a:t>changed or </a:t>
            </a:r>
            <a:r>
              <a:rPr lang="en-US" sz="1800" b="0" i="0" u="none" strike="noStrike" kern="1200" dirty="0">
                <a:ln>
                  <a:noFill/>
                </a:ln>
                <a:latin typeface="Arial" pitchFamily="18"/>
                <a:ea typeface="Microsoft YaHei" pitchFamily="2"/>
                <a:cs typeface="Mangal" pitchFamily="2"/>
              </a:rPr>
              <a:t>adjusted, these changes can be made by editing rules in the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global </a:t>
            </a:r>
            <a:r>
              <a:rPr lang="en-US" sz="1800" b="0" i="0" u="none" strike="noStrike" kern="1200" dirty="0">
                <a:ln>
                  <a:noFill/>
                </a:ln>
                <a:latin typeface="Arial" pitchFamily="18"/>
                <a:ea typeface="Microsoft YaHei" pitchFamily="2"/>
                <a:cs typeface="Mangal" pitchFamily="2"/>
              </a:rPr>
              <a:t>style sheet. Before CSS, this sort of maintenance was more difficult,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expensive </a:t>
            </a:r>
            <a:r>
              <a:rPr lang="en-US" sz="1800" b="0" i="0" u="none" strike="noStrike" kern="1200" dirty="0">
                <a:ln>
                  <a:noFill/>
                </a:ln>
                <a:latin typeface="Arial" pitchFamily="18"/>
                <a:ea typeface="Microsoft YaHei" pitchFamily="2"/>
                <a:cs typeface="Mangal" pitchFamily="2"/>
              </a:rPr>
              <a:t>and time-consuming.</a:t>
            </a:r>
          </a:p>
        </p:txBody>
      </p:sp>
      <p:sp>
        <p:nvSpPr>
          <p:cNvPr id="6" name="TextBox 5"/>
          <p:cNvSpPr txBox="1"/>
          <p:nvPr/>
        </p:nvSpPr>
        <p:spPr>
          <a:xfrm>
            <a:off x="897839" y="4040279"/>
            <a:ext cx="7589519" cy="3538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1" i="0" u="none" strike="noStrike" kern="1200">
                <a:ln>
                  <a:noFill/>
                </a:ln>
                <a:latin typeface="Arial" pitchFamily="18"/>
                <a:ea typeface="Microsoft YaHei" pitchFamily="2"/>
                <a:cs typeface="Mangal" pitchFamily="2"/>
              </a:rPr>
              <a:t>CSS Saves a Lot of Work!</a:t>
            </a:r>
          </a:p>
        </p:txBody>
      </p:sp>
      <p:sp>
        <p:nvSpPr>
          <p:cNvPr id="7" name="TextBox 6"/>
          <p:cNvSpPr txBox="1"/>
          <p:nvPr/>
        </p:nvSpPr>
        <p:spPr>
          <a:xfrm>
            <a:off x="936720" y="4469040"/>
            <a:ext cx="8338863" cy="1418165"/>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CSS defines HOW HTML elements are to be displayed.</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Styles are normally saved in external .</a:t>
            </a:r>
            <a:r>
              <a:rPr lang="en-US" sz="1800" b="0" i="0" u="none" strike="noStrike" kern="1200" dirty="0" err="1">
                <a:ln>
                  <a:noFill/>
                </a:ln>
                <a:latin typeface="Arial" pitchFamily="18"/>
                <a:ea typeface="Microsoft YaHei" pitchFamily="2"/>
                <a:cs typeface="Mangal" pitchFamily="2"/>
              </a:rPr>
              <a:t>css</a:t>
            </a:r>
            <a:r>
              <a:rPr lang="en-US" sz="1800" b="0" i="0" u="none" strike="noStrike" kern="1200" dirty="0">
                <a:ln>
                  <a:noFill/>
                </a:ln>
                <a:latin typeface="Arial" pitchFamily="18"/>
                <a:ea typeface="Microsoft YaHei" pitchFamily="2"/>
                <a:cs typeface="Mangal" pitchFamily="2"/>
              </a:rPr>
              <a:t> files. External style sheets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enable </a:t>
            </a:r>
            <a:r>
              <a:rPr lang="en-US" sz="1800" b="0" i="0" u="none" strike="noStrike" kern="1200" dirty="0">
                <a:ln>
                  <a:noFill/>
                </a:ln>
                <a:latin typeface="Arial" pitchFamily="18"/>
                <a:ea typeface="Microsoft YaHei" pitchFamily="2"/>
                <a:cs typeface="Mangal" pitchFamily="2"/>
              </a:rPr>
              <a:t>you to change the appearance and layout of all the pages in a Web site,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just </a:t>
            </a:r>
            <a:r>
              <a:rPr lang="en-US" sz="1800" b="0" i="0" u="none" strike="noStrike" kern="1200" dirty="0">
                <a:ln>
                  <a:noFill/>
                </a:ln>
                <a:latin typeface="Arial" pitchFamily="18"/>
                <a:ea typeface="Microsoft YaHei" pitchFamily="2"/>
                <a:cs typeface="Mangal" pitchFamily="2"/>
              </a:rPr>
              <a:t>by editing one single file!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Web Design Basics">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Syntax of CSS</a:t>
            </a:r>
          </a:p>
        </p:txBody>
      </p:sp>
      <p:sp>
        <p:nvSpPr>
          <p:cNvPr id="3" name="Content Placeholder 2"/>
          <p:cNvSpPr txBox="1">
            <a:spLocks noGrp="1"/>
          </p:cNvSpPr>
          <p:nvPr>
            <p:ph type="body" idx="4294967295"/>
          </p:nvPr>
        </p:nvSpPr>
        <p:spPr/>
        <p:txBody>
          <a:bodyPr/>
          <a:lstStyle/>
          <a:p>
            <a:pPr lvl="0">
              <a:spcBef>
                <a:spcPts val="439"/>
              </a:spcBef>
              <a:buNone/>
            </a:pPr>
            <a:r>
              <a:rPr lang="en-US">
                <a:latin typeface="Arial" pitchFamily="34"/>
              </a:rPr>
              <a:t>The CSS syntax is made up of 5 parts:</a:t>
            </a:r>
          </a:p>
          <a:p>
            <a:pPr lvl="0">
              <a:spcBef>
                <a:spcPts val="439"/>
              </a:spcBef>
              <a:buNone/>
            </a:pPr>
            <a:endParaRPr lang="en-US">
              <a:latin typeface="Arial" pitchFamily="34"/>
            </a:endParaRPr>
          </a:p>
          <a:p>
            <a:pPr lvl="0">
              <a:spcBef>
                <a:spcPts val="439"/>
              </a:spcBef>
              <a:buClr>
                <a:srgbClr val="FC0014"/>
              </a:buClr>
              <a:buSzPct val="100000"/>
              <a:buAutoNum type="arabicParenR"/>
            </a:pPr>
            <a:r>
              <a:rPr lang="en-US">
                <a:latin typeface="Arial" pitchFamily="34"/>
              </a:rPr>
              <a:t> Selector</a:t>
            </a:r>
          </a:p>
          <a:p>
            <a:pPr lvl="0">
              <a:spcBef>
                <a:spcPts val="439"/>
              </a:spcBef>
              <a:buClr>
                <a:srgbClr val="FC0014"/>
              </a:buClr>
              <a:buSzPct val="100000"/>
              <a:buAutoNum type="arabicParenR"/>
            </a:pPr>
            <a:r>
              <a:rPr lang="en-US">
                <a:latin typeface="Arial" pitchFamily="34"/>
              </a:rPr>
              <a:t> Property/value</a:t>
            </a:r>
          </a:p>
          <a:p>
            <a:pPr lvl="0">
              <a:spcBef>
                <a:spcPts val="439"/>
              </a:spcBef>
              <a:buClr>
                <a:srgbClr val="FC0014"/>
              </a:buClr>
              <a:buSzPct val="100000"/>
              <a:buAutoNum type="arabicParenR"/>
            </a:pPr>
            <a:r>
              <a:rPr lang="en-US">
                <a:latin typeface="Arial" pitchFamily="34"/>
              </a:rPr>
              <a:t> Declaration</a:t>
            </a:r>
          </a:p>
          <a:p>
            <a:pPr lvl="0">
              <a:spcBef>
                <a:spcPts val="439"/>
              </a:spcBef>
              <a:buClr>
                <a:srgbClr val="FC0014"/>
              </a:buClr>
              <a:buSzPct val="100000"/>
              <a:buAutoNum type="arabicParenR"/>
            </a:pPr>
            <a:r>
              <a:rPr lang="en-US">
                <a:latin typeface="Arial" pitchFamily="34"/>
              </a:rPr>
              <a:t> Declaration block</a:t>
            </a:r>
          </a:p>
          <a:p>
            <a:pPr lvl="0">
              <a:spcBef>
                <a:spcPts val="439"/>
              </a:spcBef>
              <a:buClr>
                <a:srgbClr val="FC0014"/>
              </a:buClr>
              <a:buSzPct val="100000"/>
              <a:buAutoNum type="arabicParenR"/>
            </a:pPr>
            <a:r>
              <a:rPr lang="en-US">
                <a:latin typeface="Arial" pitchFamily="34"/>
              </a:rPr>
              <a:t> Curly braces</a:t>
            </a:r>
          </a:p>
          <a:p>
            <a:pPr lvl="0">
              <a:spcBef>
                <a:spcPts val="439"/>
              </a:spcBef>
              <a:buNone/>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101ad8bdec32ca172674a65146329f078114f99"/>
</p:tagLst>
</file>

<file path=ppt/tags/tag2.xml><?xml version="1.0" encoding="utf-8"?>
<p:tagLst xmlns:a="http://schemas.openxmlformats.org/drawingml/2006/main" xmlns:r="http://schemas.openxmlformats.org/officeDocument/2006/relationships" xmlns:p="http://schemas.openxmlformats.org/presentationml/2006/main">
  <p:tag name="PPSLIDETYPE" val="PPSlideTypeCrystal"/>
</p:tagLst>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TotalTime>
  <Words>2394</Words>
  <Application>Microsoft Macintosh PowerPoint</Application>
  <PresentationFormat>On-screen Show (4:3)</PresentationFormat>
  <Paragraphs>451</Paragraphs>
  <Slides>47</Slides>
  <Notes>46</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0</vt:i4>
      </vt:variant>
      <vt:variant>
        <vt:lpstr>Slide Titles</vt:lpstr>
      </vt:variant>
      <vt:variant>
        <vt:i4>47</vt:i4>
      </vt:variant>
    </vt:vector>
  </HeadingPairs>
  <TitlesOfParts>
    <vt:vector size="62" baseType="lpstr">
      <vt:lpstr>Arial Unicode MS</vt:lpstr>
      <vt:lpstr>Calibri</vt:lpstr>
      <vt:lpstr>Cambria</vt:lpstr>
      <vt:lpstr>DejaVu Sans</vt:lpstr>
      <vt:lpstr>Georgia</vt:lpstr>
      <vt:lpstr>Mangal</vt:lpstr>
      <vt:lpstr>Microsoft YaHei</vt:lpstr>
      <vt:lpstr>StarSymbol</vt:lpstr>
      <vt:lpstr>Tahoma</vt:lpstr>
      <vt:lpstr>Times New Roman</vt:lpstr>
      <vt:lpstr>Wingdings</vt:lpstr>
      <vt:lpstr>文泉驛微米黑</vt:lpstr>
      <vt:lpstr>Arial</vt:lpstr>
      <vt:lpstr>Default</vt:lpstr>
      <vt:lpstr>Default 1</vt:lpstr>
      <vt:lpstr>Cascading Style Sheets- CSS “Add style to your web pages” </vt:lpstr>
      <vt:lpstr>Definition of CSS</vt:lpstr>
      <vt:lpstr>CSS</vt:lpstr>
      <vt:lpstr>CSS1</vt:lpstr>
      <vt:lpstr>CSS2</vt:lpstr>
      <vt:lpstr>CSS3</vt:lpstr>
      <vt:lpstr>Advantages</vt:lpstr>
      <vt:lpstr>Advantages</vt:lpstr>
      <vt:lpstr>Syntax of CSS</vt:lpstr>
      <vt:lpstr>Syntax of CSS</vt:lpstr>
      <vt:lpstr>Selector</vt:lpstr>
      <vt:lpstr>ID Selector</vt:lpstr>
      <vt:lpstr>Class Selector</vt:lpstr>
      <vt:lpstr>Property &amp; Value</vt:lpstr>
      <vt:lpstr>Declaration</vt:lpstr>
      <vt:lpstr>Declaration Block</vt:lpstr>
      <vt:lpstr>Curly Braces</vt:lpstr>
      <vt:lpstr>How CSS is Applied to A Web Page</vt:lpstr>
      <vt:lpstr>Inline style</vt:lpstr>
      <vt:lpstr>Internal style sheet</vt:lpstr>
      <vt:lpstr>External style sheet</vt:lpstr>
      <vt:lpstr>Multiple Style Sheets</vt:lpstr>
      <vt:lpstr>Multiple Style Sheets</vt:lpstr>
      <vt:lpstr>Multiple Style Sheets</vt:lpstr>
      <vt:lpstr>Multiple Style Sheets</vt:lpstr>
      <vt:lpstr>Cascading order</vt:lpstr>
      <vt:lpstr>CSS Box Model</vt:lpstr>
      <vt:lpstr>CSS Box Model</vt:lpstr>
      <vt:lpstr>Margin, Padding, Border and Content</vt:lpstr>
      <vt:lpstr>Margin</vt:lpstr>
      <vt:lpstr>Margin - Individual sides</vt:lpstr>
      <vt:lpstr>Margin - Shorthand property</vt:lpstr>
      <vt:lpstr>Padding</vt:lpstr>
      <vt:lpstr>Padding - Individual sides</vt:lpstr>
      <vt:lpstr>Padding - Shorthand property</vt:lpstr>
      <vt:lpstr>Border</vt:lpstr>
      <vt:lpstr>Border Style</vt:lpstr>
      <vt:lpstr>Border Width</vt:lpstr>
      <vt:lpstr>Border Width</vt:lpstr>
      <vt:lpstr>Border Color</vt:lpstr>
      <vt:lpstr>All CSS Border Properties</vt:lpstr>
      <vt:lpstr>CSS Box Model</vt:lpstr>
      <vt:lpstr>Width and Height of an Element</vt:lpstr>
      <vt:lpstr>Width and Height of an Element</vt:lpstr>
      <vt:lpstr>Width and Height of an Element</vt:lpstr>
      <vt:lpstr>Thank You!</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Sheets- CSS addstyle to your web pages</dc:title>
  <dc:creator/>
  <cp:lastModifiedBy>Microsoft Office User</cp:lastModifiedBy>
  <cp:revision>118</cp:revision>
  <dcterms:modified xsi:type="dcterms:W3CDTF">2016-05-20T03:41:04Z</dcterms:modified>
</cp:coreProperties>
</file>