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-US" sz="1800" u="none" cap="none" strike="noStrike"/>
              <a:t>Print designers took over Show CSS for 960 grid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i="0" lang="en-US" sz="1800" u="none" cap="none" strike="noStrike"/>
              <a:t>Browser constraints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-US" sz="1800" u="none" cap="none" strike="noStrike"/>
              <a:t>Print designers took over Show CSS for 960 grid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i="0" lang="en-US" sz="1800" u="none" cap="none" strike="noStrike"/>
              <a:t>CRT monitors, lcd, tablets smart phones, readers, feature phones, Giant screens, and each with the potential of multiple browsers on each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3F3F3F"/>
              </a:buClr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3F3F3F"/>
              </a:buClr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3F3F3F"/>
              </a:buClr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3F3F3F"/>
              </a:buClr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629400" y="274637"/>
            <a:ext cx="20574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274637"/>
            <a:ext cx="6019799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small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3F3F3F"/>
              </a:buClr>
              <a:buNone/>
              <a:defRPr sz="2000">
                <a:solidFill>
                  <a:srgbClr val="3F3F3F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 sz="1800">
                <a:solidFill>
                  <a:srgbClr val="3F3F3F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 sz="1600">
                <a:solidFill>
                  <a:srgbClr val="3F3F3F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3F3F3F"/>
              </a:buClr>
              <a:buNone/>
              <a:defRPr sz="14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None/>
              <a:defRPr b="1" sz="2400"/>
            </a:lvl1pPr>
            <a:lvl2pPr indent="0" lvl="1" marL="457200" rtl="0">
              <a:spcBef>
                <a:spcPts val="0"/>
              </a:spcBef>
              <a:buNone/>
              <a:defRPr b="1" sz="2000"/>
            </a:lvl2pPr>
            <a:lvl3pPr indent="0" lvl="2" marL="914400" rtl="0">
              <a:spcBef>
                <a:spcPts val="0"/>
              </a:spcBef>
              <a:buNone/>
              <a:defRPr b="1" sz="1800"/>
            </a:lvl3pPr>
            <a:lvl4pPr indent="0" lvl="3" marL="1371600" rtl="0">
              <a:spcBef>
                <a:spcPts val="0"/>
              </a:spcBef>
              <a:buNone/>
              <a:defRPr b="1" sz="1600"/>
            </a:lvl4pPr>
            <a:lvl5pPr indent="0" lvl="4" marL="1828800" rtl="0">
              <a:spcBef>
                <a:spcPts val="0"/>
              </a:spcBef>
              <a:buNone/>
              <a:defRPr b="1" sz="1600"/>
            </a:lvl5pPr>
            <a:lvl6pPr indent="0" lvl="5" marL="2286000" rtl="0">
              <a:spcBef>
                <a:spcPts val="0"/>
              </a:spcBef>
              <a:buNone/>
              <a:defRPr b="1" sz="1600"/>
            </a:lvl6pPr>
            <a:lvl7pPr indent="0" lvl="6" marL="2743200" rtl="0">
              <a:spcBef>
                <a:spcPts val="0"/>
              </a:spcBef>
              <a:buNone/>
              <a:defRPr b="1" sz="1600"/>
            </a:lvl7pPr>
            <a:lvl8pPr indent="0" lvl="7" marL="3200400" rtl="0">
              <a:spcBef>
                <a:spcPts val="0"/>
              </a:spcBef>
              <a:buNone/>
              <a:defRPr b="1" sz="1600"/>
            </a:lvl8pPr>
            <a:lvl9pPr indent="0" lvl="8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None/>
              <a:defRPr b="1" sz="2400"/>
            </a:lvl1pPr>
            <a:lvl2pPr indent="0" lvl="1" marL="457200" rtl="0">
              <a:spcBef>
                <a:spcPts val="0"/>
              </a:spcBef>
              <a:buNone/>
              <a:defRPr b="1" sz="2000"/>
            </a:lvl2pPr>
            <a:lvl3pPr indent="0" lvl="2" marL="914400" rtl="0">
              <a:spcBef>
                <a:spcPts val="0"/>
              </a:spcBef>
              <a:buNone/>
              <a:defRPr b="1" sz="1800"/>
            </a:lvl3pPr>
            <a:lvl4pPr indent="0" lvl="3" marL="1371600" rtl="0">
              <a:spcBef>
                <a:spcPts val="0"/>
              </a:spcBef>
              <a:buNone/>
              <a:defRPr b="1" sz="1600"/>
            </a:lvl4pPr>
            <a:lvl5pPr indent="0" lvl="4" marL="1828800" rtl="0">
              <a:spcBef>
                <a:spcPts val="0"/>
              </a:spcBef>
              <a:buNone/>
              <a:defRPr b="1" sz="1600"/>
            </a:lvl5pPr>
            <a:lvl6pPr indent="0" lvl="5" marL="2286000" rtl="0">
              <a:spcBef>
                <a:spcPts val="0"/>
              </a:spcBef>
              <a:buNone/>
              <a:defRPr b="1" sz="1600"/>
            </a:lvl6pPr>
            <a:lvl7pPr indent="0" lvl="6" marL="2743200" rtl="0">
              <a:spcBef>
                <a:spcPts val="0"/>
              </a:spcBef>
              <a:buNone/>
              <a:defRPr b="1" sz="1600"/>
            </a:lvl7pPr>
            <a:lvl8pPr indent="0" lvl="7" marL="3200400" rtl="0">
              <a:spcBef>
                <a:spcPts val="0"/>
              </a:spcBef>
              <a:buNone/>
              <a:defRPr b="1" sz="1600"/>
            </a:lvl8pPr>
            <a:lvl9pPr indent="0" lvl="8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1400"/>
            </a:lvl1pPr>
            <a:lvl2pPr indent="0" lvl="1" marL="457200" rtl="0">
              <a:spcBef>
                <a:spcPts val="0"/>
              </a:spcBef>
              <a:buNone/>
              <a:defRPr sz="1200"/>
            </a:lvl2pPr>
            <a:lvl3pPr indent="0" lvl="2" marL="914400" rtl="0">
              <a:spcBef>
                <a:spcPts val="0"/>
              </a:spcBef>
              <a:buNone/>
              <a:defRPr sz="1000"/>
            </a:lvl3pPr>
            <a:lvl4pPr indent="0" lvl="3" marL="1371600" rtl="0">
              <a:spcBef>
                <a:spcPts val="0"/>
              </a:spcBef>
              <a:buNone/>
              <a:defRPr sz="900"/>
            </a:lvl4pPr>
            <a:lvl5pPr indent="0" lvl="4" marL="1828800" rtl="0">
              <a:spcBef>
                <a:spcPts val="0"/>
              </a:spcBef>
              <a:buNone/>
              <a:defRPr sz="900"/>
            </a:lvl5pPr>
            <a:lvl6pPr indent="0" lvl="5" marL="2286000" rtl="0">
              <a:spcBef>
                <a:spcPts val="0"/>
              </a:spcBef>
              <a:buNone/>
              <a:defRPr sz="900"/>
            </a:lvl6pPr>
            <a:lvl7pPr indent="0" lvl="6" marL="2743200" rtl="0">
              <a:spcBef>
                <a:spcPts val="0"/>
              </a:spcBef>
              <a:buNone/>
              <a:defRPr sz="900"/>
            </a:lvl7pPr>
            <a:lvl8pPr indent="0" lvl="7" marL="3200400" rtl="0">
              <a:spcBef>
                <a:spcPts val="0"/>
              </a:spcBef>
              <a:buNone/>
              <a:defRPr sz="900"/>
            </a:lvl8pPr>
            <a:lvl9pPr indent="0" lvl="8" marL="3657600" rtl="0">
              <a:spcBef>
                <a:spcPts val="0"/>
              </a:spcBef>
              <a:buNone/>
              <a:defRPr sz="9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1400"/>
            </a:lvl1pPr>
            <a:lvl2pPr indent="0" lvl="1" marL="457200" rtl="0">
              <a:spcBef>
                <a:spcPts val="0"/>
              </a:spcBef>
              <a:buNone/>
              <a:defRPr sz="1200"/>
            </a:lvl2pPr>
            <a:lvl3pPr indent="0" lvl="2" marL="914400" rtl="0">
              <a:spcBef>
                <a:spcPts val="0"/>
              </a:spcBef>
              <a:buNone/>
              <a:defRPr sz="1000"/>
            </a:lvl3pPr>
            <a:lvl4pPr indent="0" lvl="3" marL="1371600" rtl="0">
              <a:spcBef>
                <a:spcPts val="0"/>
              </a:spcBef>
              <a:buNone/>
              <a:defRPr sz="900"/>
            </a:lvl4pPr>
            <a:lvl5pPr indent="0" lvl="4" marL="1828800" rtl="0">
              <a:spcBef>
                <a:spcPts val="0"/>
              </a:spcBef>
              <a:buNone/>
              <a:defRPr sz="900"/>
            </a:lvl5pPr>
            <a:lvl6pPr indent="0" lvl="5" marL="2286000" rtl="0">
              <a:spcBef>
                <a:spcPts val="0"/>
              </a:spcBef>
              <a:buNone/>
              <a:defRPr sz="900"/>
            </a:lvl6pPr>
            <a:lvl7pPr indent="0" lvl="6" marL="2743200" rtl="0">
              <a:spcBef>
                <a:spcPts val="0"/>
              </a:spcBef>
              <a:buNone/>
              <a:defRPr sz="900"/>
            </a:lvl7pPr>
            <a:lvl8pPr indent="0" lvl="7" marL="3200400" rtl="0">
              <a:spcBef>
                <a:spcPts val="0"/>
              </a:spcBef>
              <a:buNone/>
              <a:defRPr sz="900"/>
            </a:lvl8pPr>
            <a:lvl9pPr indent="0" lvl="8" marL="3657600" rtl="0">
              <a:spcBef>
                <a:spcPts val="0"/>
              </a:spcBef>
              <a:buNone/>
              <a:defRPr sz="900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B95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780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6525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0.png"/><Relationship Id="rId4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jpg"/><Relationship Id="rId10" Type="http://schemas.openxmlformats.org/officeDocument/2006/relationships/image" Target="../media/image13.jpg"/><Relationship Id="rId13" Type="http://schemas.openxmlformats.org/officeDocument/2006/relationships/image" Target="../media/image16.jpg"/><Relationship Id="rId1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Relationship Id="rId4" Type="http://schemas.openxmlformats.org/officeDocument/2006/relationships/image" Target="../media/image09.jpg"/><Relationship Id="rId9" Type="http://schemas.openxmlformats.org/officeDocument/2006/relationships/image" Target="../media/image10.jpg"/><Relationship Id="rId14" Type="http://schemas.openxmlformats.org/officeDocument/2006/relationships/image" Target="../media/image19.jpg"/><Relationship Id="rId5" Type="http://schemas.openxmlformats.org/officeDocument/2006/relationships/image" Target="../media/image08.jpg"/><Relationship Id="rId6" Type="http://schemas.openxmlformats.org/officeDocument/2006/relationships/image" Target="../media/image11.jpg"/><Relationship Id="rId7" Type="http://schemas.openxmlformats.org/officeDocument/2006/relationships/image" Target="../media/image14.jpg"/><Relationship Id="rId8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3565525"/>
            <a:ext cx="2828925" cy="2835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Shape 8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1752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391400" y="0"/>
              <a:ext cx="1752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5400000">
              <a:off x="3962399" y="-2819400"/>
              <a:ext cx="12191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5400000">
              <a:off x="3809999" y="2819399"/>
              <a:ext cx="12191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/>
          <p:nvPr/>
        </p:nvSpPr>
        <p:spPr>
          <a:xfrm>
            <a:off x="2057400" y="1363979"/>
            <a:ext cx="4953000" cy="1943100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D8D8D8"/>
              </a:gs>
              <a:gs pos="100000">
                <a:srgbClr val="CDE0F6"/>
              </a:gs>
            </a:gsLst>
            <a:lin ang="5400000" scaled="0"/>
          </a:gradFill>
          <a:ln cap="flat" cmpd="sng" w="412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ctrTitle"/>
          </p:nvPr>
        </p:nvSpPr>
        <p:spPr>
          <a:xfrm>
            <a:off x="2139696" y="896112"/>
            <a:ext cx="5120639" cy="2304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Web Design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2143123" y="2685152"/>
            <a:ext cx="5120639" cy="1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1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Thinking inside the box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886200" y="3840479"/>
            <a:ext cx="3276599" cy="1600199"/>
            <a:chOff x="5334000" y="4876800"/>
            <a:chExt cx="3276599" cy="1600199"/>
          </a:xfrm>
        </p:grpSpPr>
        <p:sp>
          <p:nvSpPr>
            <p:cNvPr id="98" name="Shape 98"/>
            <p:cNvSpPr/>
            <p:nvPr/>
          </p:nvSpPr>
          <p:spPr>
            <a:xfrm>
              <a:off x="5334000" y="4876800"/>
              <a:ext cx="3048000" cy="1600199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50000">
                  <a:srgbClr val="D8D8D8"/>
                </a:gs>
                <a:gs pos="100000">
                  <a:srgbClr val="CDE0F6"/>
                </a:gs>
              </a:gsLst>
              <a:lin ang="5400000" scaled="0"/>
            </a:gradFill>
            <a:ln cap="flat" cmpd="sng" w="412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486400" y="5029200"/>
              <a:ext cx="31241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Steven Miller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Twitter: @RadjQueryNinja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Blog: VanillaFolder.net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Github: VanillaNinja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304800" y="381000"/>
            <a:ext cx="859535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10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Dao of Web Design</a:t>
            </a:r>
          </a:p>
          <a:p>
            <a:pPr indent="0" lvl="0" marL="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09600" y="1600200"/>
            <a:ext cx="7848599" cy="3647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newborn is soft and tender,</a:t>
            </a:r>
            <a:b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crone, hard and stiff.</a:t>
            </a:r>
            <a:b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Plants and animals, in life,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are supple and succulent;</a:t>
            </a:r>
            <a:b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death, withered and dry.</a:t>
            </a:r>
            <a:b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softness and tenderness are attributes of life,</a:t>
            </a:r>
            <a:b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hardness and stiffness, attributes of death.”</a:t>
            </a:r>
            <a:b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Tao Te Ching; 76 Flexibility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04800" y="381000"/>
            <a:ext cx="859535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10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Dao of Web Design</a:t>
            </a:r>
          </a:p>
          <a:p>
            <a:pPr indent="0" lvl="0" marL="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09600" y="1618833"/>
            <a:ext cx="7848599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FONTS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“… the same font, at the same point size on a Macintosh ‘looks smaller’ than on most Windows machines … if you embrace the adaptability philosophy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doesn’t matter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04800" y="381000"/>
            <a:ext cx="859535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10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Dao of Web Design</a:t>
            </a:r>
          </a:p>
          <a:p>
            <a:pPr indent="0" lvl="0" marL="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609600" y="1600200"/>
            <a:ext cx="784859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LAYOUTS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 with fixed font sizes, fixed page layout can lead to accessibility problems on the web.”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274319" y="838200"/>
            <a:ext cx="8595359" cy="4864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10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Forward</a:t>
            </a:r>
          </a:p>
          <a:p>
            <a:pPr indent="0" lvl="0" marL="0" marR="0" rtl="0" algn="ctr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IYAD-WYAD-YAG-WYAG*</a:t>
            </a:r>
          </a:p>
          <a:p>
            <a:pPr indent="0" lvl="0" marL="0" marR="0" rtl="0" algn="ctr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*If you always do – what you always did</a:t>
            </a:r>
          </a:p>
          <a:p>
            <a:pPr indent="0" lvl="0" marL="0" marR="0" rtl="0" algn="ctr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you’ll always get – what you always got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274319" y="762000"/>
            <a:ext cx="8595359" cy="501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Innovation</a:t>
            </a:r>
          </a:p>
          <a:p>
            <a:pPr indent="0" lvl="0" marL="0" marR="0" rtl="0" algn="ctr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IYAD-WYAD-YS*</a:t>
            </a:r>
          </a:p>
          <a:p>
            <a:pPr indent="0" lvl="0" marL="0" marR="0" rtl="0" algn="ctr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*If you always do – what you always did</a:t>
            </a:r>
          </a:p>
          <a:p>
            <a:pPr indent="0" lvl="0" marL="0" marR="0" rtl="0" algn="ctr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you’re screwed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04800" y="685800"/>
            <a:ext cx="85915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Web Design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274319" y="2286000"/>
            <a:ext cx="8595359" cy="395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10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Flexible, grid-based layout</a:t>
            </a:r>
          </a:p>
          <a:p>
            <a:pPr indent="0" lvl="0" marL="0" marR="0" rtl="0" algn="l">
              <a:spcBef>
                <a:spcPts val="10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Flexible images and media</a:t>
            </a:r>
          </a:p>
          <a:p>
            <a:pPr indent="0" lvl="0" marL="0" marR="0" rtl="0" algn="l">
              <a:spcBef>
                <a:spcPts val="10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CSS3 Media queries</a:t>
            </a:r>
          </a:p>
          <a:p>
            <a:pPr indent="0" lvl="0" marL="0" marR="0" rtl="0" algn="l">
              <a:spcBef>
                <a:spcPts val="10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Feature Detection / Polyfills</a:t>
            </a:r>
          </a:p>
          <a:p>
            <a:pPr indent="0" lvl="0" marL="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99655">
            <a:off x="5181791" y="459724"/>
            <a:ext cx="2828924" cy="283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09675"/>
            <a:ext cx="1908175" cy="443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601" y="1877361"/>
            <a:ext cx="7334250" cy="680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533400" y="2986207"/>
            <a:ext cx="82296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Flexibility = Relativity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33" y="2294466"/>
            <a:ext cx="7327899" cy="217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609600" y="2209800"/>
            <a:ext cx="807719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for Font size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= 12pt = 16px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99655">
            <a:off x="3521092" y="775996"/>
            <a:ext cx="2508189" cy="251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887" y="1371600"/>
            <a:ext cx="7072313" cy="7138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“Borrowed” Knowledge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066800"/>
            <a:ext cx="7791449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25" y="1066800"/>
            <a:ext cx="7864475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177116"/>
            <a:ext cx="8761412" cy="3206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646006" y="1185208"/>
            <a:ext cx="3925994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Column grid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L/R margins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5334000" y="1185208"/>
            <a:ext cx="31241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gutters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columns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646004" y="304800"/>
            <a:ext cx="80026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Pizzamore 960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grid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4" y="1295400"/>
            <a:ext cx="8005236" cy="518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5340926" y="1447800"/>
            <a:ext cx="3200401" cy="276998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 Navigation – 5 column</a:t>
            </a:r>
          </a:p>
        </p:txBody>
      </p:sp>
      <p:sp>
        <p:nvSpPr>
          <p:cNvPr id="249" name="Shape 249"/>
          <p:cNvSpPr/>
          <p:nvPr/>
        </p:nvSpPr>
        <p:spPr>
          <a:xfrm>
            <a:off x="605364" y="1905000"/>
            <a:ext cx="8001000" cy="1015662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Banner – 12 column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371600" y="3048000"/>
            <a:ext cx="6476999" cy="276998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Blurb – 10 column</a:t>
            </a:r>
          </a:p>
        </p:txBody>
      </p:sp>
      <p:sp>
        <p:nvSpPr>
          <p:cNvPr id="251" name="Shape 251"/>
          <p:cNvSpPr/>
          <p:nvPr/>
        </p:nvSpPr>
        <p:spPr>
          <a:xfrm>
            <a:off x="609599" y="3456801"/>
            <a:ext cx="8001000" cy="830996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Area – 12 column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609599" y="4419600"/>
            <a:ext cx="8001000" cy="646331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Pizza Roll – 12 column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371599" y="6047601"/>
            <a:ext cx="6476999" cy="276998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Footer – 10 column</a:t>
            </a:r>
          </a:p>
        </p:txBody>
      </p:sp>
      <p:sp>
        <p:nvSpPr>
          <p:cNvPr id="254" name="Shape 254"/>
          <p:cNvSpPr/>
          <p:nvPr/>
        </p:nvSpPr>
        <p:spPr>
          <a:xfrm>
            <a:off x="609600" y="3837801"/>
            <a:ext cx="5867400" cy="276998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 – 9 column</a:t>
            </a:r>
          </a:p>
        </p:txBody>
      </p:sp>
      <p:sp>
        <p:nvSpPr>
          <p:cNvPr id="255" name="Shape 255"/>
          <p:cNvSpPr/>
          <p:nvPr/>
        </p:nvSpPr>
        <p:spPr>
          <a:xfrm>
            <a:off x="6709835" y="3837800"/>
            <a:ext cx="1900764" cy="276998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Posts – 5 column</a:t>
            </a:r>
          </a:p>
        </p:txBody>
      </p:sp>
      <p:sp>
        <p:nvSpPr>
          <p:cNvPr id="256" name="Shape 256"/>
          <p:cNvSpPr/>
          <p:nvPr/>
        </p:nvSpPr>
        <p:spPr>
          <a:xfrm>
            <a:off x="605362" y="381000"/>
            <a:ext cx="800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Pizzamore Content Inventory</a:t>
            </a:r>
          </a:p>
        </p:txBody>
      </p:sp>
      <p:sp>
        <p:nvSpPr>
          <p:cNvPr id="257" name="Shape 257"/>
          <p:cNvSpPr/>
          <p:nvPr/>
        </p:nvSpPr>
        <p:spPr>
          <a:xfrm>
            <a:off x="609600" y="2135832"/>
            <a:ext cx="7238998" cy="646331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Title Image – 11 column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410200" y="2286000"/>
            <a:ext cx="3124199" cy="276998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Pizza Image – 5 column</a:t>
            </a:r>
          </a:p>
        </p:txBody>
      </p:sp>
      <p:sp>
        <p:nvSpPr>
          <p:cNvPr id="259" name="Shape 259"/>
          <p:cNvSpPr/>
          <p:nvPr/>
        </p:nvSpPr>
        <p:spPr>
          <a:xfrm>
            <a:off x="1371600" y="2466200"/>
            <a:ext cx="4495800" cy="276998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Text– 7 column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1371600" y="5221069"/>
            <a:ext cx="6476999" cy="646331"/>
            <a:chOff x="1371600" y="5222671"/>
            <a:chExt cx="6476999" cy="646331"/>
          </a:xfrm>
        </p:grpSpPr>
        <p:sp>
          <p:nvSpPr>
            <p:cNvPr id="261" name="Shape 261"/>
            <p:cNvSpPr/>
            <p:nvPr/>
          </p:nvSpPr>
          <p:spPr>
            <a:xfrm>
              <a:off x="1371600" y="5222671"/>
              <a:ext cx="6476999" cy="646331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50000">
                  <a:srgbClr val="F2F2F2"/>
                </a:gs>
                <a:gs pos="100000">
                  <a:srgbClr val="CDE0F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Links – 10 column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371600" y="5545835"/>
              <a:ext cx="3200401" cy="27699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50000">
                  <a:srgbClr val="F2F2F2"/>
                </a:gs>
                <a:gs pos="100000">
                  <a:srgbClr val="CDE0F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Menu Links – 5 column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4648198" y="5545666"/>
              <a:ext cx="3200401" cy="27699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50000">
                  <a:srgbClr val="F2F2F2"/>
                </a:gs>
                <a:gs pos="100000">
                  <a:srgbClr val="CDE0F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Spice Links – 5 column</a:t>
              </a:r>
            </a:p>
          </p:txBody>
        </p:sp>
      </p:grpSp>
      <p:sp>
        <p:nvSpPr>
          <p:cNvPr id="264" name="Shape 264"/>
          <p:cNvSpPr/>
          <p:nvPr/>
        </p:nvSpPr>
        <p:spPr>
          <a:xfrm>
            <a:off x="1371600" y="4676001"/>
            <a:ext cx="6476999" cy="276998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F2F2F2"/>
              </a:gs>
              <a:gs pos="100000">
                <a:srgbClr val="CDE0F6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Pizza Roll Content – 10 column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415756">
            <a:off x="164350" y="2065245"/>
            <a:ext cx="2828925" cy="283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37" y="3177116"/>
            <a:ext cx="8035925" cy="3206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533400" y="1185208"/>
            <a:ext cx="4230793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 9 Columns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wide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53625" y="358913"/>
            <a:ext cx="79950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Pizzamore Content Area  Layout</a:t>
            </a:r>
          </a:p>
        </p:txBody>
      </p:sp>
      <p:sp>
        <p:nvSpPr>
          <p:cNvPr id="273" name="Shape 273"/>
          <p:cNvSpPr/>
          <p:nvPr/>
        </p:nvSpPr>
        <p:spPr>
          <a:xfrm>
            <a:off x="4763767" y="1185208"/>
            <a:ext cx="4151632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Posts 3 Columns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wide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1058333" y="1295400"/>
            <a:ext cx="73152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img {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     max-width: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     height: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79" name="Shape 279"/>
          <p:cNvSpPr/>
          <p:nvPr/>
        </p:nvSpPr>
        <p:spPr>
          <a:xfrm>
            <a:off x="653622" y="448270"/>
            <a:ext cx="79950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Images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1058333" y="1295400"/>
            <a:ext cx="73152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img,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embed,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object,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video{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     max-width: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     height: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85" name="Shape 285"/>
          <p:cNvSpPr/>
          <p:nvPr/>
        </p:nvSpPr>
        <p:spPr>
          <a:xfrm>
            <a:off x="653622" y="448270"/>
            <a:ext cx="79950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Media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33400" y="2096392"/>
            <a:ext cx="7995072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style sheet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@media </a:t>
            </a: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screen and (min-width: 1024px)</a:t>
            </a:r>
            <a:r>
              <a:rPr b="1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   body {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       font-size: 120%;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533400" y="1087398"/>
            <a:ext cx="79950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Queries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533400" y="2099369"/>
            <a:ext cx="826177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attribute on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&lt;link rel="stylesheet“ href=“style/big.css" media="</a:t>
            </a: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screen and (min-width: 1024px)</a:t>
            </a:r>
            <a:r>
              <a:rPr b="0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"/&gt;</a:t>
            </a:r>
          </a:p>
        </p:txBody>
      </p:sp>
      <p:sp>
        <p:nvSpPr>
          <p:cNvPr id="297" name="Shape 297"/>
          <p:cNvSpPr/>
          <p:nvPr/>
        </p:nvSpPr>
        <p:spPr>
          <a:xfrm>
            <a:off x="533400" y="1090375"/>
            <a:ext cx="79950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Queries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533400" y="2095028"/>
            <a:ext cx="799507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use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@import url(“big.css")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screen and (min-width: 1024px)</a:t>
            </a:r>
            <a:r>
              <a:rPr b="0" i="0" lang="en-US" sz="32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  <p:sp>
        <p:nvSpPr>
          <p:cNvPr id="303" name="Shape 303"/>
          <p:cNvSpPr/>
          <p:nvPr/>
        </p:nvSpPr>
        <p:spPr>
          <a:xfrm>
            <a:off x="533400" y="1086033"/>
            <a:ext cx="79950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Queries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62" y="341312"/>
            <a:ext cx="8497887" cy="61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“Borrowed” Stuff</a:t>
            </a:r>
          </a:p>
        </p:txBody>
      </p:sp>
      <p:sp>
        <p:nvSpPr>
          <p:cNvPr id="113" name="Shape 113"/>
          <p:cNvSpPr/>
          <p:nvPr/>
        </p:nvSpPr>
        <p:spPr>
          <a:xfrm>
            <a:off x="448731" y="5257800"/>
            <a:ext cx="4504266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thanks to all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contributed to … 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33400" y="2095028"/>
            <a:ext cx="7995072" cy="28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for canvas size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&lt;meta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  name="viewport"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   content="initial-scale=1.0, width=device-width"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16024E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</a:p>
        </p:txBody>
      </p:sp>
      <p:sp>
        <p:nvSpPr>
          <p:cNvPr id="309" name="Shape 309"/>
          <p:cNvSpPr/>
          <p:nvPr/>
        </p:nvSpPr>
        <p:spPr>
          <a:xfrm>
            <a:off x="533400" y="1086033"/>
            <a:ext cx="79950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Viewport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762000" y="2057400"/>
            <a:ext cx="784859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pol·y·fill /’pälēfil/ </a:t>
            </a:r>
            <a:r>
              <a:rPr b="0" i="1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 shim that mimics a future API, providing fallback functionality to older browsers.” – Paul Irish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609600" y="1612879"/>
            <a:ext cx="7848599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fea·ture de·tec·tion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/’fēCHər diˈtekSHən/ </a:t>
            </a:r>
            <a:r>
              <a:rPr b="0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“[A method] to reliably discern what the various browsers can and cannot do.” – modernizr.com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533400" y="1910476"/>
            <a:ext cx="7995072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Graceful Degradation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Progressive Enhancement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815119">
            <a:off x="6259498" y="4263741"/>
            <a:ext cx="2828924" cy="283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12" y="1306512"/>
            <a:ext cx="8523287" cy="4256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533400" y="457200"/>
            <a:ext cx="79950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First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533400" y="609600"/>
            <a:ext cx="79950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Design Tools</a:t>
            </a:r>
          </a:p>
        </p:txBody>
      </p:sp>
      <p:sp>
        <p:nvSpPr>
          <p:cNvPr id="337" name="Shape 337"/>
          <p:cNvSpPr/>
          <p:nvPr/>
        </p:nvSpPr>
        <p:spPr>
          <a:xfrm>
            <a:off x="533400" y="1600200"/>
            <a:ext cx="75438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 Resizing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Resizer (Bookmarklet): codebomber.com/jquery/resizer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sizes at once (hosted): mattkersley.com/responsive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Responsivepx (test local): responsivepx.com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Scaling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FitTextjs -  fittextjs.com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Calculators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Fluid Grid Calculator: csswizardry.com/fluid-grids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 to em calculator - pxtoem.com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533400" y="609600"/>
            <a:ext cx="79950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Polyfill Tools</a:t>
            </a:r>
          </a:p>
        </p:txBody>
      </p:sp>
      <p:sp>
        <p:nvSpPr>
          <p:cNvPr id="343" name="Shape 343"/>
          <p:cNvSpPr/>
          <p:nvPr/>
        </p:nvSpPr>
        <p:spPr>
          <a:xfrm>
            <a:off x="533400" y="1600200"/>
            <a:ext cx="7543800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Here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Modernizr: modernizr.com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Queries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Respond.js: github.com/scottjehl/Respond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CSS3 Media Queries.js: code.google.com/p/css3-mediaqueries-js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Browser Features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Haz.io: haz.io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533400" y="609600"/>
            <a:ext cx="79950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 Reads</a:t>
            </a:r>
          </a:p>
        </p:txBody>
      </p:sp>
      <p:sp>
        <p:nvSpPr>
          <p:cNvPr id="349" name="Shape 349"/>
          <p:cNvSpPr/>
          <p:nvPr/>
        </p:nvSpPr>
        <p:spPr>
          <a:xfrm>
            <a:off x="533400" y="1600200"/>
            <a:ext cx="75438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Web Design: abookapart.com/products/responsive-web-design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Web Design: easy-readers.net/books/adaptive-web-design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First: abookapart.com/products/mobile-first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Blogs: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Tricks: css-tricks.com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List Apart: alistapart.com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Modo:  designmodo.com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DAO of Web Design: www.alistapart.com/articles/dao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Redefining web: trentwalton.com/2012/02/02/redefined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3565525"/>
            <a:ext cx="2828925" cy="2835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Shape 35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56" name="Shape 356"/>
            <p:cNvSpPr/>
            <p:nvPr/>
          </p:nvSpPr>
          <p:spPr>
            <a:xfrm>
              <a:off x="0" y="0"/>
              <a:ext cx="1752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391400" y="0"/>
              <a:ext cx="1752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 rot="5400000">
              <a:off x="3962399" y="-2819400"/>
              <a:ext cx="12191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 rot="5400000">
              <a:off x="3809999" y="2819399"/>
              <a:ext cx="12191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Shape 360"/>
          <p:cNvSpPr/>
          <p:nvPr/>
        </p:nvSpPr>
        <p:spPr>
          <a:xfrm>
            <a:off x="2057400" y="1363979"/>
            <a:ext cx="4953000" cy="1943100"/>
          </a:xfrm>
          <a:prstGeom prst="rect">
            <a:avLst/>
          </a:prstGeom>
          <a:gradFill>
            <a:gsLst>
              <a:gs pos="0">
                <a:srgbClr val="D8D8D8"/>
              </a:gs>
              <a:gs pos="50000">
                <a:srgbClr val="D8D8D8"/>
              </a:gs>
              <a:gs pos="100000">
                <a:srgbClr val="CDE0F6"/>
              </a:gs>
            </a:gsLst>
            <a:lin ang="5400000" scaled="0"/>
          </a:gradFill>
          <a:ln cap="flat" cmpd="sng" w="412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>
            <p:ph type="ctrTitle"/>
          </p:nvPr>
        </p:nvSpPr>
        <p:spPr>
          <a:xfrm>
            <a:off x="2139696" y="1363979"/>
            <a:ext cx="4794504" cy="1836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grpSp>
        <p:nvGrpSpPr>
          <p:cNvPr id="362" name="Shape 362"/>
          <p:cNvGrpSpPr/>
          <p:nvPr/>
        </p:nvGrpSpPr>
        <p:grpSpPr>
          <a:xfrm>
            <a:off x="3886200" y="3840479"/>
            <a:ext cx="3276599" cy="1600199"/>
            <a:chOff x="5334000" y="4876800"/>
            <a:chExt cx="3276599" cy="1600199"/>
          </a:xfrm>
        </p:grpSpPr>
        <p:sp>
          <p:nvSpPr>
            <p:cNvPr id="363" name="Shape 363"/>
            <p:cNvSpPr/>
            <p:nvPr/>
          </p:nvSpPr>
          <p:spPr>
            <a:xfrm>
              <a:off x="5334000" y="4876800"/>
              <a:ext cx="3048000" cy="1600199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50000">
                  <a:srgbClr val="D8D8D8"/>
                </a:gs>
                <a:gs pos="100000">
                  <a:srgbClr val="CDE0F6"/>
                </a:gs>
              </a:gsLst>
              <a:lin ang="5400000" scaled="0"/>
            </a:gradFill>
            <a:ln cap="flat" cmpd="sng" w="412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486400" y="5029200"/>
              <a:ext cx="31241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Steven Miller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Twitter: @RadjQueryNinja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Blog: VanillaFolder.net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Github: VanillaNinja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119"/>
          <p:cNvGrpSpPr/>
          <p:nvPr/>
        </p:nvGrpSpPr>
        <p:grpSpPr>
          <a:xfrm>
            <a:off x="2057400" y="990600"/>
            <a:ext cx="4975224" cy="5549900"/>
            <a:chOff x="2057400" y="990600"/>
            <a:chExt cx="4975224" cy="5549900"/>
          </a:xfrm>
        </p:grpSpPr>
        <p:pic>
          <p:nvPicPr>
            <p:cNvPr id="120" name="Shape 1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57400" y="990600"/>
              <a:ext cx="4648200" cy="464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Shape 1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3000" y="5029200"/>
              <a:ext cx="2079624" cy="1511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Shape 122"/>
          <p:cNvSpPr txBox="1"/>
          <p:nvPr>
            <p:ph idx="1" type="body"/>
          </p:nvPr>
        </p:nvSpPr>
        <p:spPr>
          <a:xfrm>
            <a:off x="990600" y="1905000"/>
            <a:ext cx="6858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most</a:t>
            </a:r>
          </a:p>
          <a:p>
            <a:pPr indent="0" lvl="0" marL="0" marR="0" rtl="0" algn="ctr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frustrating part of</a:t>
            </a:r>
          </a:p>
          <a:p>
            <a:pPr indent="0" lvl="0" marL="0" marR="0" rtl="0" algn="ctr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development?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27602">
            <a:off x="1743745" y="11449"/>
            <a:ext cx="2828924" cy="283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262" y="1600200"/>
            <a:ext cx="4224337" cy="484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62" y="1319212"/>
            <a:ext cx="4249736" cy="515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533400" y="1487269"/>
            <a:ext cx="8001000" cy="3693318"/>
          </a:xfrm>
          <a:prstGeom prst="rect">
            <a:avLst/>
          </a:prstGeom>
          <a:gradFill>
            <a:gsLst>
              <a:gs pos="0">
                <a:schemeClr val="lt1"/>
              </a:gs>
              <a:gs pos="77000">
                <a:srgbClr val="E6E6E6"/>
              </a:gs>
              <a:gs pos="100000">
                <a:srgbClr val="A1C4EF"/>
              </a:gs>
            </a:gsLst>
            <a:lin ang="0" scaled="0"/>
          </a:gra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&lt;link href="all.css" rel="stylesheet" type="text/css"/&gt;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&lt;!--[if IE]&gt;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    &lt;link href="ie.css" rel="stylesheet" type="text/css"/&gt;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&lt;![endif]--&gt;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&lt;!--[if lt IE 7]&gt;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    &lt;link href="ie.below.7.css" rel="stylesheet" type="text/css"/&gt;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&lt;![endif]--&gt;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&lt;!--[if !lt IE 7]&gt;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    &lt;link href=“newer.css" rel="stylesheet" type="text/css"/&gt;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&lt;!--&lt;![endif]--&gt;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&lt;!--[if !IE]&gt;--&gt;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    &lt;link href="not.ie.css" rel="stylesheet" type="text/css"/&gt;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24E10"/>
                </a:solidFill>
                <a:latin typeface="Arial"/>
                <a:ea typeface="Arial"/>
                <a:cs typeface="Arial"/>
                <a:sym typeface="Arial"/>
              </a:rPr>
              <a:t>&lt;!--&lt;![endif]--&gt;</a:t>
            </a:r>
          </a:p>
        </p:txBody>
      </p:sp>
      <p:sp>
        <p:nvSpPr>
          <p:cNvPr id="136" name="Shape 136"/>
          <p:cNvSpPr/>
          <p:nvPr/>
        </p:nvSpPr>
        <p:spPr>
          <a:xfrm>
            <a:off x="533400" y="5373469"/>
            <a:ext cx="8001000" cy="646331"/>
          </a:xfrm>
          <a:prstGeom prst="rect">
            <a:avLst/>
          </a:prstGeom>
          <a:gradFill>
            <a:gsLst>
              <a:gs pos="0">
                <a:schemeClr val="lt1"/>
              </a:gs>
              <a:gs pos="77000">
                <a:srgbClr val="E6E6E6"/>
              </a:gs>
              <a:gs pos="100000">
                <a:srgbClr val="A1C4EF"/>
              </a:gs>
            </a:gsLst>
            <a:lin ang="0" scaled="0"/>
          </a:gra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.widget{ display: block; width: 200; float: left;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* html .widget { zoom: 1;}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38125" y="56401"/>
            <a:ext cx="85915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Browser Hacks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04800" y="990600"/>
            <a:ext cx="859535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10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Bother?</a:t>
            </a:r>
          </a:p>
          <a:p>
            <a:pPr indent="0" lvl="0" marL="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609600" y="2228433"/>
            <a:ext cx="7848599" cy="28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like pretty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“Several studies have conclusively shown that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attractive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interfaces are easier to use than [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ugly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interfaces”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Pragmatic Thinking &amp; Learning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Andy Hunt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891" y="-7200"/>
            <a:ext cx="2445599" cy="24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00" y="-9525"/>
            <a:ext cx="2447924" cy="24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892" y="2447923"/>
            <a:ext cx="951861" cy="14373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Shape 152"/>
          <p:cNvGrpSpPr/>
          <p:nvPr/>
        </p:nvGrpSpPr>
        <p:grpSpPr>
          <a:xfrm>
            <a:off x="0" y="2382458"/>
            <a:ext cx="5992424" cy="1514982"/>
            <a:chOff x="0" y="2382458"/>
            <a:chExt cx="5992424" cy="1514982"/>
          </a:xfrm>
        </p:grpSpPr>
        <p:pic>
          <p:nvPicPr>
            <p:cNvPr id="153" name="Shape 15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2382458"/>
              <a:ext cx="2003698" cy="150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Shape 15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06498" y="2411514"/>
              <a:ext cx="1485926" cy="1485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Shape 15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427787" y="2447923"/>
              <a:ext cx="1078711" cy="14495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Shape 15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600200" y="2447923"/>
              <a:ext cx="1836053" cy="14495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Shape 157"/>
          <p:cNvGrpSpPr/>
          <p:nvPr/>
        </p:nvGrpSpPr>
        <p:grpSpPr>
          <a:xfrm>
            <a:off x="4935133" y="2323"/>
            <a:ext cx="3987465" cy="2445600"/>
            <a:chOff x="4935133" y="2323"/>
            <a:chExt cx="3987465" cy="2445600"/>
          </a:xfrm>
        </p:grpSpPr>
        <p:pic>
          <p:nvPicPr>
            <p:cNvPr id="158" name="Shape 15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477000" y="2325"/>
              <a:ext cx="2445599" cy="244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Shape 15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935133" y="2323"/>
              <a:ext cx="2017618" cy="2445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0" name="Shape 16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416" y="3885233"/>
            <a:ext cx="3995586" cy="296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24398" y="3897335"/>
            <a:ext cx="4038601" cy="292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092007" y="2382458"/>
            <a:ext cx="1477718" cy="158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320039" y="1688591"/>
            <a:ext cx="8595359" cy="395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10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Dao of Web Design</a:t>
            </a:r>
          </a:p>
          <a:p>
            <a:pPr indent="0" lvl="0" marL="0" marR="0" rtl="0" algn="ctr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John Allsopp</a:t>
            </a:r>
          </a:p>
          <a:p>
            <a:pPr indent="0" lvl="0" marL="0" marR="0" rtl="0" algn="ctr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7, 2000</a:t>
            </a:r>
          </a:p>
          <a:p>
            <a:pPr indent="0" lvl="0" marL="0" marR="0" rtl="0" algn="ctr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http://www.alistapart.com/articles/dao/</a:t>
            </a:r>
          </a:p>
          <a:p>
            <a:pPr indent="0" lvl="0" marL="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