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60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93" r:id="rId13"/>
    <p:sldId id="275" r:id="rId14"/>
    <p:sldId id="276" r:id="rId15"/>
    <p:sldId id="277" r:id="rId16"/>
    <p:sldId id="296" r:id="rId17"/>
    <p:sldId id="29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98" r:id="rId28"/>
    <p:sldId id="294" r:id="rId29"/>
    <p:sldId id="299" r:id="rId30"/>
    <p:sldId id="295" r:id="rId31"/>
    <p:sldId id="29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423"/>
    <p:restoredTop sz="76809" autoAdjust="0"/>
  </p:normalViewPr>
  <p:slideViewPr>
    <p:cSldViewPr snapToGrid="0" snapToObjects="1">
      <p:cViewPr>
        <p:scale>
          <a:sx n="50" d="100"/>
          <a:sy n="50" d="100"/>
        </p:scale>
        <p:origin x="-100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45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4BDAF-443F-C04D-924D-6EF5F436F8FE}" type="doc">
      <dgm:prSet loTypeId="urn:microsoft.com/office/officeart/2005/8/layout/h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9D5AC-7E07-C240-9C74-BC9533BD352E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JAVASCRIPT</a:t>
          </a:r>
          <a:r>
            <a:rPr lang="zh-CN" altLang="en-US" dirty="0" smtClean="0"/>
            <a:t>介绍</a:t>
          </a:r>
          <a:endParaRPr lang="en-US" dirty="0"/>
        </a:p>
      </dgm:t>
    </dgm:pt>
    <dgm:pt modelId="{42A959D5-09E0-D944-B64A-64C9365C175C}" type="parTrans" cxnId="{481778E7-8946-4743-8BD5-9D1FD57EFD3A}">
      <dgm:prSet/>
      <dgm:spPr/>
      <dgm:t>
        <a:bodyPr/>
        <a:lstStyle/>
        <a:p>
          <a:endParaRPr lang="en-US"/>
        </a:p>
      </dgm:t>
    </dgm:pt>
    <dgm:pt modelId="{269FA097-727B-E643-8CBC-26C76C93DCF7}" type="sibTrans" cxnId="{481778E7-8946-4743-8BD5-9D1FD57EFD3A}">
      <dgm:prSet/>
      <dgm:spPr/>
      <dgm:t>
        <a:bodyPr/>
        <a:lstStyle/>
        <a:p>
          <a:endParaRPr lang="en-US"/>
        </a:p>
      </dgm:t>
    </dgm:pt>
    <dgm:pt modelId="{7DFFB038-AE56-0A41-9E93-4FA95FC7AAAE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JAVASCRIPT</a:t>
          </a:r>
          <a:r>
            <a:rPr lang="zh-CN" altLang="en-US" dirty="0" smtClean="0"/>
            <a:t>基础语法</a:t>
          </a:r>
          <a:endParaRPr lang="en-US" dirty="0"/>
        </a:p>
      </dgm:t>
    </dgm:pt>
    <dgm:pt modelId="{AE5E5B91-F83D-F742-86ED-3E15D88442B9}" type="parTrans" cxnId="{D2181CF9-2D98-FD4E-A487-A0EE725B9B01}">
      <dgm:prSet/>
      <dgm:spPr/>
      <dgm:t>
        <a:bodyPr/>
        <a:lstStyle/>
        <a:p>
          <a:endParaRPr lang="en-US"/>
        </a:p>
      </dgm:t>
    </dgm:pt>
    <dgm:pt modelId="{629C10B0-0746-FC40-9FAC-722CFB0E931C}" type="sibTrans" cxnId="{D2181CF9-2D98-FD4E-A487-A0EE725B9B01}">
      <dgm:prSet/>
      <dgm:spPr/>
      <dgm:t>
        <a:bodyPr/>
        <a:lstStyle/>
        <a:p>
          <a:endParaRPr lang="en-US"/>
        </a:p>
      </dgm:t>
    </dgm:pt>
    <dgm:pt modelId="{646EB715-AB22-1041-B21C-607C1E6F3D00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function</a:t>
          </a:r>
          <a:endParaRPr lang="en-US" dirty="0"/>
        </a:p>
      </dgm:t>
    </dgm:pt>
    <dgm:pt modelId="{AC41FF1C-61F8-F549-846D-7BBCD6A9CE41}" type="parTrans" cxnId="{540418E0-F541-1A4B-9288-D3A72891A202}">
      <dgm:prSet/>
      <dgm:spPr/>
      <dgm:t>
        <a:bodyPr/>
        <a:lstStyle/>
        <a:p>
          <a:endParaRPr lang="en-US"/>
        </a:p>
      </dgm:t>
    </dgm:pt>
    <dgm:pt modelId="{81E619B5-EA7B-284B-91C9-2A6052A5E79E}" type="sibTrans" cxnId="{540418E0-F541-1A4B-9288-D3A72891A202}">
      <dgm:prSet/>
      <dgm:spPr/>
      <dgm:t>
        <a:bodyPr/>
        <a:lstStyle/>
        <a:p>
          <a:endParaRPr lang="en-US"/>
        </a:p>
      </dgm:t>
    </dgm:pt>
    <dgm:pt modelId="{FBA4C230-09FF-5F48-8983-110C8DB63984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object</a:t>
          </a:r>
          <a:endParaRPr lang="en-US" dirty="0"/>
        </a:p>
      </dgm:t>
    </dgm:pt>
    <dgm:pt modelId="{8D9D07F5-9F40-A544-9674-1AFB8D332113}" type="parTrans" cxnId="{6C2B47B2-108C-D74A-B5BD-E50382CFD3DC}">
      <dgm:prSet/>
      <dgm:spPr/>
      <dgm:t>
        <a:bodyPr/>
        <a:lstStyle/>
        <a:p>
          <a:endParaRPr lang="en-US"/>
        </a:p>
      </dgm:t>
    </dgm:pt>
    <dgm:pt modelId="{695286FE-F07F-4248-9DD3-5EADCDD2703E}" type="sibTrans" cxnId="{6C2B47B2-108C-D74A-B5BD-E50382CFD3DC}">
      <dgm:prSet/>
      <dgm:spPr/>
      <dgm:t>
        <a:bodyPr/>
        <a:lstStyle/>
        <a:p>
          <a:endParaRPr lang="en-US"/>
        </a:p>
      </dgm:t>
    </dgm:pt>
    <dgm:pt modelId="{8E078C52-0CBF-7746-A780-EB9E677CAAD4}" type="pres">
      <dgm:prSet presAssocID="{AE64BDAF-443F-C04D-924D-6EF5F436F8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FABF0D-FEAE-5C4F-9EE3-A61E37B5BB26}" type="pres">
      <dgm:prSet presAssocID="{F249D5AC-7E07-C240-9C74-BC9533BD352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38CFA-D799-5E4C-BDA4-2CE1AA17976C}" type="pres">
      <dgm:prSet presAssocID="{269FA097-727B-E643-8CBC-26C76C93DCF7}" presName="sibTrans" presStyleCnt="0"/>
      <dgm:spPr/>
    </dgm:pt>
    <dgm:pt modelId="{89189046-6D4B-024E-BA9C-735B2E186BAB}" type="pres">
      <dgm:prSet presAssocID="{7DFFB038-AE56-0A41-9E93-4FA95FC7AAA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4340A-9E9F-0D4E-AA04-1CE13AF9ED0F}" type="pres">
      <dgm:prSet presAssocID="{629C10B0-0746-FC40-9FAC-722CFB0E931C}" presName="sibTrans" presStyleCnt="0"/>
      <dgm:spPr/>
    </dgm:pt>
    <dgm:pt modelId="{56319742-D338-264B-A4A4-36D98D8D76BE}" type="pres">
      <dgm:prSet presAssocID="{646EB715-AB22-1041-B21C-607C1E6F3D0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C3C7C-1A80-C545-AE4B-0416C75FAFAC}" type="pres">
      <dgm:prSet presAssocID="{81E619B5-EA7B-284B-91C9-2A6052A5E79E}" presName="sibTrans" presStyleCnt="0"/>
      <dgm:spPr/>
    </dgm:pt>
    <dgm:pt modelId="{6EE4F49C-7884-1F4C-82BB-799EB7394F89}" type="pres">
      <dgm:prSet presAssocID="{FBA4C230-09FF-5F48-8983-110C8DB63984}" presName="node" presStyleLbl="node1" presStyleIdx="3" presStyleCnt="4" custLinFactNeighborX="13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40418E0-F541-1A4B-9288-D3A72891A202}" srcId="{AE64BDAF-443F-C04D-924D-6EF5F436F8FE}" destId="{646EB715-AB22-1041-B21C-607C1E6F3D00}" srcOrd="2" destOrd="0" parTransId="{AC41FF1C-61F8-F549-846D-7BBCD6A9CE41}" sibTransId="{81E619B5-EA7B-284B-91C9-2A6052A5E79E}"/>
    <dgm:cxn modelId="{481778E7-8946-4743-8BD5-9D1FD57EFD3A}" srcId="{AE64BDAF-443F-C04D-924D-6EF5F436F8FE}" destId="{F249D5AC-7E07-C240-9C74-BC9533BD352E}" srcOrd="0" destOrd="0" parTransId="{42A959D5-09E0-D944-B64A-64C9365C175C}" sibTransId="{269FA097-727B-E643-8CBC-26C76C93DCF7}"/>
    <dgm:cxn modelId="{F31095D8-FDB6-9341-8F7A-792B94A7F1B1}" type="presOf" srcId="{F249D5AC-7E07-C240-9C74-BC9533BD352E}" destId="{0DFABF0D-FEAE-5C4F-9EE3-A61E37B5BB26}" srcOrd="0" destOrd="0" presId="urn:microsoft.com/office/officeart/2005/8/layout/hList6"/>
    <dgm:cxn modelId="{97EFEE68-E96E-AC4E-AE28-06D375174009}" type="presOf" srcId="{AE64BDAF-443F-C04D-924D-6EF5F436F8FE}" destId="{8E078C52-0CBF-7746-A780-EB9E677CAAD4}" srcOrd="0" destOrd="0" presId="urn:microsoft.com/office/officeart/2005/8/layout/hList6"/>
    <dgm:cxn modelId="{D2181CF9-2D98-FD4E-A487-A0EE725B9B01}" srcId="{AE64BDAF-443F-C04D-924D-6EF5F436F8FE}" destId="{7DFFB038-AE56-0A41-9E93-4FA95FC7AAAE}" srcOrd="1" destOrd="0" parTransId="{AE5E5B91-F83D-F742-86ED-3E15D88442B9}" sibTransId="{629C10B0-0746-FC40-9FAC-722CFB0E931C}"/>
    <dgm:cxn modelId="{D5281099-E42F-B143-AAA3-EBF01A008EB0}" type="presOf" srcId="{FBA4C230-09FF-5F48-8983-110C8DB63984}" destId="{6EE4F49C-7884-1F4C-82BB-799EB7394F89}" srcOrd="0" destOrd="0" presId="urn:microsoft.com/office/officeart/2005/8/layout/hList6"/>
    <dgm:cxn modelId="{0B1D7501-7FD5-5A41-8C58-99DD93524BE9}" type="presOf" srcId="{646EB715-AB22-1041-B21C-607C1E6F3D00}" destId="{56319742-D338-264B-A4A4-36D98D8D76BE}" srcOrd="0" destOrd="0" presId="urn:microsoft.com/office/officeart/2005/8/layout/hList6"/>
    <dgm:cxn modelId="{6C2B47B2-108C-D74A-B5BD-E50382CFD3DC}" srcId="{AE64BDAF-443F-C04D-924D-6EF5F436F8FE}" destId="{FBA4C230-09FF-5F48-8983-110C8DB63984}" srcOrd="3" destOrd="0" parTransId="{8D9D07F5-9F40-A544-9674-1AFB8D332113}" sibTransId="{695286FE-F07F-4248-9DD3-5EADCDD2703E}"/>
    <dgm:cxn modelId="{C4F0F418-FF7F-BC4A-BF8C-BCD068224B62}" type="presOf" srcId="{7DFFB038-AE56-0A41-9E93-4FA95FC7AAAE}" destId="{89189046-6D4B-024E-BA9C-735B2E186BAB}" srcOrd="0" destOrd="0" presId="urn:microsoft.com/office/officeart/2005/8/layout/hList6"/>
    <dgm:cxn modelId="{B187E610-B473-034A-BA72-86318B693CDE}" type="presParOf" srcId="{8E078C52-0CBF-7746-A780-EB9E677CAAD4}" destId="{0DFABF0D-FEAE-5C4F-9EE3-A61E37B5BB26}" srcOrd="0" destOrd="0" presId="urn:microsoft.com/office/officeart/2005/8/layout/hList6"/>
    <dgm:cxn modelId="{E2F10741-042D-D64F-B63A-F9FF867D57F1}" type="presParOf" srcId="{8E078C52-0CBF-7746-A780-EB9E677CAAD4}" destId="{2E338CFA-D799-5E4C-BDA4-2CE1AA17976C}" srcOrd="1" destOrd="0" presId="urn:microsoft.com/office/officeart/2005/8/layout/hList6"/>
    <dgm:cxn modelId="{ACB98A5C-240B-1D4A-8D8A-6E81DC5261C2}" type="presParOf" srcId="{8E078C52-0CBF-7746-A780-EB9E677CAAD4}" destId="{89189046-6D4B-024E-BA9C-735B2E186BAB}" srcOrd="2" destOrd="0" presId="urn:microsoft.com/office/officeart/2005/8/layout/hList6"/>
    <dgm:cxn modelId="{E41E4C99-7103-9F46-9EA7-F3F5FAD7774B}" type="presParOf" srcId="{8E078C52-0CBF-7746-A780-EB9E677CAAD4}" destId="{8204340A-9E9F-0D4E-AA04-1CE13AF9ED0F}" srcOrd="3" destOrd="0" presId="urn:microsoft.com/office/officeart/2005/8/layout/hList6"/>
    <dgm:cxn modelId="{5272622C-08F6-5C45-BE6A-2065F4801E39}" type="presParOf" srcId="{8E078C52-0CBF-7746-A780-EB9E677CAAD4}" destId="{56319742-D338-264B-A4A4-36D98D8D76BE}" srcOrd="4" destOrd="0" presId="urn:microsoft.com/office/officeart/2005/8/layout/hList6"/>
    <dgm:cxn modelId="{80C83CD1-27C5-3740-B560-ADAF21C44B0E}" type="presParOf" srcId="{8E078C52-0CBF-7746-A780-EB9E677CAAD4}" destId="{FEAC3C7C-1A80-C545-AE4B-0416C75FAFAC}" srcOrd="5" destOrd="0" presId="urn:microsoft.com/office/officeart/2005/8/layout/hList6"/>
    <dgm:cxn modelId="{9CCDA7EF-9DFD-4A43-8568-09BDB58FBFDB}" type="presParOf" srcId="{8E078C52-0CBF-7746-A780-EB9E677CAAD4}" destId="{6EE4F49C-7884-1F4C-82BB-799EB7394F89}" srcOrd="6" destOrd="0" presId="urn:microsoft.com/office/officeart/2005/8/layout/hList6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ABF0D-FEAE-5C4F-9EE3-A61E37B5BB26}">
      <dsp:nvSpPr>
        <dsp:cNvPr id="0" name=""/>
        <dsp:cNvSpPr/>
      </dsp:nvSpPr>
      <dsp:spPr>
        <a:xfrm rot="16200000">
          <a:off x="-1393150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JAVASCRIPT</a:t>
          </a:r>
          <a:r>
            <a:rPr lang="zh-CN" altLang="en-US" sz="1600" kern="1200" dirty="0" smtClean="0"/>
            <a:t>介绍</a:t>
          </a:r>
          <a:endParaRPr lang="en-US" sz="1600" kern="1200" dirty="0"/>
        </a:p>
      </dsp:txBody>
      <dsp:txXfrm rot="5400000">
        <a:off x="3551" y="839151"/>
        <a:ext cx="1402360" cy="2517458"/>
      </dsp:txXfrm>
    </dsp:sp>
    <dsp:sp modelId="{89189046-6D4B-024E-BA9C-735B2E186BAB}">
      <dsp:nvSpPr>
        <dsp:cNvPr id="0" name=""/>
        <dsp:cNvSpPr/>
      </dsp:nvSpPr>
      <dsp:spPr>
        <a:xfrm rot="16200000">
          <a:off x="114387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JAVASCRIPT</a:t>
          </a:r>
          <a:r>
            <a:rPr lang="zh-CN" altLang="en-US" sz="1600" kern="1200" dirty="0" smtClean="0"/>
            <a:t>基础语法</a:t>
          </a:r>
          <a:endParaRPr lang="en-US" sz="1600" kern="1200" dirty="0"/>
        </a:p>
      </dsp:txBody>
      <dsp:txXfrm rot="5400000">
        <a:off x="1511088" y="839151"/>
        <a:ext cx="1402360" cy="2517458"/>
      </dsp:txXfrm>
    </dsp:sp>
    <dsp:sp modelId="{56319742-D338-264B-A4A4-36D98D8D76BE}">
      <dsp:nvSpPr>
        <dsp:cNvPr id="0" name=""/>
        <dsp:cNvSpPr/>
      </dsp:nvSpPr>
      <dsp:spPr>
        <a:xfrm rot="16200000">
          <a:off x="1621925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JAVASCRIPT</a:t>
          </a:r>
          <a:r>
            <a:rPr lang="zh-CN" altLang="en-US" sz="1600" kern="1200" dirty="0" smtClean="0"/>
            <a:t>函数详解</a:t>
          </a:r>
          <a:endParaRPr lang="en-US" sz="1600" kern="1200" dirty="0"/>
        </a:p>
      </dsp:txBody>
      <dsp:txXfrm rot="5400000">
        <a:off x="3018626" y="839151"/>
        <a:ext cx="1402360" cy="2517458"/>
      </dsp:txXfrm>
    </dsp:sp>
    <dsp:sp modelId="{6EE4F49C-7884-1F4C-82BB-799EB7394F89}">
      <dsp:nvSpPr>
        <dsp:cNvPr id="0" name=""/>
        <dsp:cNvSpPr/>
      </dsp:nvSpPr>
      <dsp:spPr>
        <a:xfrm rot="16200000">
          <a:off x="3129462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常用内置对象</a:t>
          </a:r>
          <a:endParaRPr lang="en-US" sz="1600" kern="1200" dirty="0"/>
        </a:p>
      </dsp:txBody>
      <dsp:txXfrm rot="5400000">
        <a:off x="4526163" y="839151"/>
        <a:ext cx="1402360" cy="2517458"/>
      </dsp:txXfrm>
    </dsp:sp>
    <dsp:sp modelId="{C29909E7-C468-8348-B994-335EB87279C7}">
      <dsp:nvSpPr>
        <dsp:cNvPr id="0" name=""/>
        <dsp:cNvSpPr/>
      </dsp:nvSpPr>
      <dsp:spPr>
        <a:xfrm rot="16200000">
          <a:off x="4637000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DOM</a:t>
          </a:r>
          <a:r>
            <a:rPr lang="zh-CN" altLang="en-US" sz="1600" kern="1200" dirty="0" smtClean="0"/>
            <a:t>操作</a:t>
          </a:r>
          <a:endParaRPr lang="en-US" sz="1600" kern="1200" dirty="0"/>
        </a:p>
      </dsp:txBody>
      <dsp:txXfrm rot="5400000">
        <a:off x="6033701" y="839151"/>
        <a:ext cx="1402360" cy="2517458"/>
      </dsp:txXfrm>
    </dsp:sp>
    <dsp:sp modelId="{BC911CA0-D83E-8540-B7B8-060B17BD8C46}">
      <dsp:nvSpPr>
        <dsp:cNvPr id="0" name=""/>
        <dsp:cNvSpPr/>
      </dsp:nvSpPr>
      <dsp:spPr>
        <a:xfrm rot="16200000">
          <a:off x="6144538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事件监听</a:t>
          </a:r>
          <a:endParaRPr lang="en-US" sz="1600" kern="1200" dirty="0"/>
        </a:p>
      </dsp:txBody>
      <dsp:txXfrm rot="5400000">
        <a:off x="7541239" y="839151"/>
        <a:ext cx="1402360" cy="2517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8D627-E559-1D4B-8176-9402CD03DC11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C5F5D-F15C-8846-AC21-6CDE416EB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182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1566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3967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 “2.for”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2796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http://www.coolmath-games.com/0-tower-of-hanoi</a:t>
            </a:r>
          </a:p>
          <a:p>
            <a:r>
              <a:rPr lang="en-US" dirty="0" smtClean="0"/>
              <a:t>http://www.novelgames.com/en/tower/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2694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81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10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2917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3758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904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3996304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30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变量的命名规则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由字母、数字、下划线组成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开头不能为数字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支持中文变量名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基本数据类型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1409700"/>
            <a:ext cx="8946541" cy="54483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数值 </a:t>
            </a:r>
            <a:r>
              <a:rPr lang="en-US" altLang="zh-CN" sz="2800" dirty="0" smtClean="0"/>
              <a:t>number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dirty="0" smtClean="0"/>
              <a:t>整数</a:t>
            </a:r>
            <a:endParaRPr lang="en-US" altLang="zh-CN" sz="28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dirty="0" smtClean="0"/>
              <a:t>小数</a:t>
            </a:r>
            <a:endParaRPr lang="en-US" altLang="zh-CN" sz="28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dirty="0" smtClean="0"/>
              <a:t>浮点数</a:t>
            </a:r>
            <a:endParaRPr lang="en-US" altLang="zh-CN" sz="28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800" dirty="0" smtClean="0"/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字符串 </a:t>
            </a:r>
            <a:r>
              <a:rPr lang="en-US" altLang="zh-CN" sz="2800" dirty="0" smtClean="0"/>
              <a:t>string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dirty="0" smtClean="0"/>
              <a:t>单个字符</a:t>
            </a:r>
            <a:endParaRPr lang="en-US" altLang="zh-CN" sz="28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dirty="0" smtClean="0"/>
              <a:t>多个字符</a:t>
            </a:r>
            <a:endParaRPr lang="en-US" altLang="zh-CN" sz="2800" dirty="0" smtClean="0"/>
          </a:p>
          <a:p>
            <a:pPr>
              <a:lnSpc>
                <a:spcPct val="90000"/>
              </a:lnSpc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基本数据类型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1409700"/>
            <a:ext cx="8946541" cy="419548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布尔值 </a:t>
            </a:r>
            <a:r>
              <a:rPr lang="en-US" altLang="zh-CN" sz="2400" dirty="0" err="1" smtClean="0"/>
              <a:t>boolean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true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False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空值 </a:t>
            </a:r>
            <a:r>
              <a:rPr lang="en-US" altLang="zh-CN" sz="2400" dirty="0" smtClean="0"/>
              <a:t>null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未定义（或未赋值） </a:t>
            </a:r>
            <a:r>
              <a:rPr lang="en-US" altLang="zh-CN" sz="2400" dirty="0" smtClean="0"/>
              <a:t>undefined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算数运算符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比较运算符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逻辑运算符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算数运算符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双目运算符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buNone/>
            </a:pPr>
            <a:r>
              <a:rPr lang="en-US" altLang="zh-CN" sz="2400" dirty="0" smtClean="0"/>
              <a:t>+  -  * /  %</a:t>
            </a:r>
          </a:p>
          <a:p>
            <a:pPr lvl="2"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单目运算符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buNone/>
            </a:pPr>
            <a:r>
              <a:rPr lang="en-US" altLang="zh-CN" sz="2400" dirty="0" smtClean="0"/>
              <a:t>-  ++  --</a:t>
            </a:r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比较运算符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&gt;=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&lt;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&lt;=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==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!=</a:t>
            </a:r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逻辑运算符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&amp;&amp;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||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！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^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选择运算符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？</a:t>
            </a:r>
            <a:r>
              <a:rPr lang="en-US" altLang="zh-CN" sz="2400" dirty="0" smtClean="0"/>
              <a:t>: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逻辑运算符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优先级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运算顺序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顺序语句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选择语句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循环语句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选择语句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基本格式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if</a:t>
            </a:r>
            <a:r>
              <a:rPr lang="zh-CN" altLang="en-US" sz="2400" dirty="0" smtClean="0"/>
              <a:t>（表述式）</a:t>
            </a:r>
            <a:br>
              <a:rPr lang="zh-CN" altLang="en-US" sz="2400" dirty="0" smtClean="0"/>
            </a:br>
            <a:r>
              <a:rPr lang="zh-CN" altLang="en-US" sz="2400" dirty="0" smtClean="0"/>
              <a:t>    语句段１；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else</a:t>
            </a:r>
            <a:br>
              <a:rPr lang="en-US" altLang="zh-CN" sz="2400" dirty="0" smtClean="0"/>
            </a:br>
            <a:r>
              <a:rPr lang="en-US" altLang="zh-CN" sz="2400" dirty="0" smtClean="0"/>
              <a:t>    </a:t>
            </a:r>
            <a:r>
              <a:rPr lang="zh-CN" altLang="en-US" sz="2400" dirty="0" smtClean="0"/>
              <a:t>语句段２；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功能：若表达式为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，则执行语句段１；否则执行语句段２。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zh-CN" sz="32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3000" dirty="0" smtClean="0"/>
              <a:t>JavaScript</a:t>
            </a:r>
            <a:r>
              <a:rPr lang="zh-CN" altLang="en-US" sz="3000" dirty="0" smtClean="0"/>
              <a:t>使用的实例</a:t>
            </a:r>
            <a:endParaRPr lang="en-US" altLang="zh-CN" sz="3000" dirty="0" smtClean="0"/>
          </a:p>
          <a:p>
            <a:pPr lvl="1">
              <a:lnSpc>
                <a:spcPct val="90000"/>
              </a:lnSpc>
            </a:pPr>
            <a:endParaRPr lang="en-US" altLang="zh-CN" sz="30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3000" dirty="0" smtClean="0"/>
              <a:t>没有</a:t>
            </a:r>
            <a:r>
              <a:rPr lang="en-US" altLang="zh-CN" sz="3000" dirty="0" smtClean="0"/>
              <a:t>JavaScript</a:t>
            </a:r>
            <a:r>
              <a:rPr lang="zh-CN" altLang="en-US" sz="3000" dirty="0" smtClean="0"/>
              <a:t>时的用户体验</a:t>
            </a:r>
            <a:endParaRPr lang="en-US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53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循环语句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基本格式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 for</a:t>
            </a:r>
            <a:r>
              <a:rPr lang="zh-CN" altLang="en-US" sz="2400" dirty="0" smtClean="0"/>
              <a:t>（初始化；条件；增量）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功能：实现条件循环，当条件成立时，执行语句集，否则跳出循环体。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while</a:t>
            </a:r>
            <a:r>
              <a:rPr lang="zh-CN" altLang="en-US" sz="2400" dirty="0" smtClean="0"/>
              <a:t>循环语句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基本格式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 while</a:t>
            </a:r>
            <a:r>
              <a:rPr lang="zh-CN" altLang="en-US" sz="2400" dirty="0" smtClean="0"/>
              <a:t>（条件）</a:t>
            </a:r>
            <a:br>
              <a:rPr lang="zh-CN" altLang="en-US" sz="2400" dirty="0" smtClean="0"/>
            </a:br>
            <a:r>
              <a:rPr lang="en-US" altLang="zh-CN" sz="2400" dirty="0" smtClean="0"/>
              <a:t>	  </a:t>
            </a:r>
            <a:r>
              <a:rPr lang="zh-CN" altLang="en-US" sz="2400" dirty="0" smtClean="0"/>
              <a:t>语句集；</a:t>
            </a:r>
            <a:br>
              <a:rPr lang="zh-CN" altLang="en-US" sz="2400" dirty="0" smtClean="0"/>
            </a:b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功能：当条件成立时，执行语句集，否则跳出循环体。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循环语句中的</a:t>
            </a:r>
            <a:r>
              <a:rPr lang="en-US" altLang="zh-CN" sz="2400" dirty="0" smtClean="0"/>
              <a:t>break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continue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break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 </a:t>
            </a:r>
            <a:r>
              <a:rPr lang="zh-CN" altLang="en-US" sz="2400" dirty="0" smtClean="0"/>
              <a:t>跳出循环</a:t>
            </a:r>
            <a:br>
              <a:rPr lang="zh-CN" altLang="en-US" sz="2400" dirty="0" smtClean="0"/>
            </a:b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continue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跳过剩余语句，进入下一循环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调试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Console Tab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categories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execute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 Script Tab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Break point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call stack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watch</a:t>
            </a:r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函数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sz="2400" dirty="0" smtClean="0"/>
              <a:t>程序逻辑过于复杂时，根据所要完成的功能，将程序划分为一些相对独立的部分，每部分编写一个函数。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任务单一，逻辑清晰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易读、易维护。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可复用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函数的参数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参数列表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None/>
            </a:pPr>
            <a:endParaRPr lang="en-US" altLang="zh-CN" sz="22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argument</a:t>
            </a:r>
            <a:r>
              <a:rPr lang="zh-CN" altLang="en-US" sz="2400" dirty="0" smtClean="0"/>
              <a:t>关键字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函数的使用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return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事件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apply</a:t>
            </a:r>
            <a:r>
              <a:rPr lang="zh-CN" altLang="en-US" sz="2400" dirty="0" smtClean="0"/>
              <a:t>调用方式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new</a:t>
            </a:r>
            <a:r>
              <a:rPr lang="zh-CN" altLang="en-US" sz="2400" dirty="0" smtClean="0"/>
              <a:t>调用方式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常用事件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单击事件</a:t>
            </a:r>
            <a:r>
              <a:rPr lang="en-US" altLang="zh-CN" sz="2400" dirty="0" err="1" smtClean="0"/>
              <a:t>onClick</a:t>
            </a:r>
            <a:endParaRPr lang="en-US" altLang="zh-CN" sz="2400" dirty="0" smtClean="0"/>
          </a:p>
          <a:p>
            <a:r>
              <a:rPr lang="zh-CN" altLang="en-US" sz="2400" dirty="0" smtClean="0"/>
              <a:t>改变事件 </a:t>
            </a:r>
            <a:r>
              <a:rPr lang="en-US" altLang="zh-CN" sz="2400" dirty="0" err="1" smtClean="0"/>
              <a:t>onChange</a:t>
            </a:r>
            <a:endParaRPr lang="zh-CN" altLang="en-US" sz="2400" dirty="0" smtClean="0"/>
          </a:p>
          <a:p>
            <a:r>
              <a:rPr lang="zh-CN" altLang="en-US" sz="2400" dirty="0" smtClean="0"/>
              <a:t>选中事件</a:t>
            </a:r>
            <a:r>
              <a:rPr lang="en-US" altLang="zh-CN" sz="2400" dirty="0" err="1" smtClean="0"/>
              <a:t>onSelect</a:t>
            </a:r>
            <a:r>
              <a:rPr lang="en-US" altLang="zh-CN" sz="2400" dirty="0" smtClean="0"/>
              <a:t> </a:t>
            </a:r>
          </a:p>
          <a:p>
            <a:r>
              <a:rPr lang="zh-CN" altLang="en-US" sz="2400" dirty="0" smtClean="0"/>
              <a:t>获得焦点事件</a:t>
            </a:r>
            <a:r>
              <a:rPr lang="en-US" altLang="zh-CN" sz="2400" dirty="0" err="1" smtClean="0"/>
              <a:t>onFocus</a:t>
            </a:r>
            <a:endParaRPr lang="en-US" altLang="zh-CN" sz="2400" dirty="0" smtClean="0"/>
          </a:p>
          <a:p>
            <a:r>
              <a:rPr lang="zh-CN" altLang="en-US" sz="2400" dirty="0" smtClean="0"/>
              <a:t>失去焦点</a:t>
            </a:r>
            <a:r>
              <a:rPr lang="en-US" altLang="zh-CN" sz="2400" dirty="0" err="1" smtClean="0"/>
              <a:t>onBlur</a:t>
            </a:r>
            <a:endParaRPr lang="en-US" altLang="zh-CN" sz="2400" dirty="0" smtClean="0"/>
          </a:p>
          <a:p>
            <a:r>
              <a:rPr lang="zh-CN" altLang="en-US" sz="2400" dirty="0" smtClean="0"/>
              <a:t>载入文件</a:t>
            </a:r>
            <a:r>
              <a:rPr lang="en-US" altLang="zh-CN" sz="2400" dirty="0" err="1" smtClean="0"/>
              <a:t>onLoad</a:t>
            </a:r>
            <a:r>
              <a:rPr lang="en-US" altLang="zh-CN" sz="2400" dirty="0" smtClean="0"/>
              <a:t> </a:t>
            </a:r>
          </a:p>
          <a:p>
            <a:r>
              <a:rPr lang="zh-CN" altLang="en-US" sz="2400" dirty="0" smtClean="0"/>
              <a:t>卸载文件</a:t>
            </a:r>
            <a:r>
              <a:rPr lang="en-US" altLang="zh-CN" sz="2400" dirty="0" err="1" smtClean="0"/>
              <a:t>onUnload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对象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			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键值对集合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Object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JSON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的弱类型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对象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			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无序的集合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可多层嵌套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property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method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/>
              <a:t>出现的背景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 smtClean="0"/>
              <a:t>早期浏览器面临的问题：</a:t>
            </a:r>
            <a:r>
              <a:rPr lang="zh-CN" altLang="en-US" dirty="0"/>
              <a:t>只能用来浏览，不具备与访问者互动的</a:t>
            </a:r>
            <a:r>
              <a:rPr lang="zh-CN" altLang="en-US" dirty="0" smtClean="0"/>
              <a:t>能力</a:t>
            </a:r>
            <a:endParaRPr lang="en-US" altLang="zh-C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2175" y="2635703"/>
            <a:ext cx="60388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257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对象</a:t>
            </a:r>
            <a:r>
              <a:rPr lang="zh-CN" altLang="en-US" sz="4400" dirty="0" smtClean="0"/>
              <a:t>的</a:t>
            </a:r>
            <a:r>
              <a:rPr lang="zh-CN" altLang="en-US" sz="4400" dirty="0" smtClean="0"/>
              <a:t>读取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			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使用点（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）运算符</a:t>
            </a:r>
            <a:r>
              <a:rPr lang="en-US" altLang="zh-CN" sz="2400" dirty="0" smtClean="0"/>
              <a:t>: city.name</a:t>
            </a:r>
            <a:r>
              <a:rPr lang="en-US" altLang="zh-CN" sz="2400" dirty="0" smtClean="0"/>
              <a:t>=</a:t>
            </a:r>
            <a:r>
              <a:rPr lang="en-US" altLang="zh-CN" sz="2400" dirty="0" smtClean="0">
                <a:latin typeface="Arial" charset="0"/>
              </a:rPr>
              <a:t>“</a:t>
            </a:r>
            <a:r>
              <a:rPr lang="zh-CN" altLang="en-US" sz="2400" dirty="0" smtClean="0">
                <a:latin typeface="Arial" charset="0"/>
              </a:rPr>
              <a:t>上海”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通过字符串的形式调用 </a:t>
            </a:r>
            <a:r>
              <a:rPr lang="en-US" altLang="zh-CN" sz="2400" dirty="0" smtClean="0"/>
              <a:t>: city[“Name</a:t>
            </a:r>
            <a:r>
              <a:rPr lang="en-US" altLang="zh-CN" sz="2400" dirty="0" smtClean="0"/>
              <a:t>”]=</a:t>
            </a:r>
            <a:r>
              <a:rPr lang="en-US" altLang="zh-CN" sz="2400" dirty="0" smtClean="0">
                <a:latin typeface="Arial" charset="0"/>
              </a:rPr>
              <a:t>“</a:t>
            </a:r>
            <a:r>
              <a:rPr lang="zh-CN" altLang="en-US" sz="2400" dirty="0" smtClean="0">
                <a:latin typeface="Arial" charset="0"/>
              </a:rPr>
              <a:t>上海”</a:t>
            </a:r>
            <a:r>
              <a:rPr lang="zh-CN" altLang="en-US" sz="2400" dirty="0" smtClean="0"/>
              <a:t> </a:t>
            </a:r>
            <a:endParaRPr lang="zh-CN" altLang="en-US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练习：</a:t>
            </a:r>
            <a:r>
              <a:rPr lang="en-US" sz="4400" dirty="0" smtClean="0"/>
              <a:t>Fibonacci sequence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pic>
        <p:nvPicPr>
          <p:cNvPr id="4" name="内容占位符 3" descr="fb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93811" y="2253298"/>
            <a:ext cx="5571754" cy="4200245"/>
          </a:xfrm>
        </p:spPr>
      </p:pic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8362950" y="2743202"/>
            <a:ext cx="3600450" cy="270640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4400" dirty="0" smtClean="0"/>
          </a:p>
          <a:p>
            <a:pPr>
              <a:buNone/>
            </a:pPr>
            <a:endParaRPr lang="en-US" altLang="zh-CN" sz="4400" dirty="0" smtClean="0"/>
          </a:p>
          <a:p>
            <a:pPr>
              <a:buNone/>
            </a:pPr>
            <a:r>
              <a:rPr lang="en-US" altLang="zh-CN" sz="4400" dirty="0" smtClean="0"/>
              <a:t>F</a:t>
            </a:r>
            <a:r>
              <a:rPr lang="zh-CN" altLang="en-US" sz="4400" dirty="0" smtClean="0"/>
              <a:t>（</a:t>
            </a:r>
            <a:r>
              <a:rPr lang="en-US" altLang="zh-CN" sz="4400" dirty="0" smtClean="0"/>
              <a:t>10</a:t>
            </a:r>
            <a:r>
              <a:rPr lang="zh-CN" altLang="en-US" sz="4400" dirty="0" smtClean="0"/>
              <a:t>）</a:t>
            </a:r>
            <a:r>
              <a:rPr lang="en-US" altLang="zh-CN" sz="4400" dirty="0" smtClean="0"/>
              <a:t>=</a:t>
            </a:r>
            <a:r>
              <a:rPr lang="zh-CN" altLang="en-US" sz="4400" dirty="0" smtClean="0"/>
              <a:t>？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引申问题：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pic>
        <p:nvPicPr>
          <p:cNvPr id="10" name="内容占位符 9" descr="image.php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2920" y="1620679"/>
            <a:ext cx="8027914" cy="4337552"/>
          </a:xfrm>
        </p:spPr>
      </p:pic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的出现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1995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Netscape </a:t>
            </a:r>
            <a:r>
              <a:rPr lang="en-NZ" altLang="zh-CN" sz="2400" dirty="0" smtClean="0"/>
              <a:t>Navigator 2.0</a:t>
            </a:r>
            <a:r>
              <a:rPr lang="zh-CN" altLang="en-US" sz="2400" dirty="0" smtClean="0"/>
              <a:t>浏览器中，出现</a:t>
            </a:r>
            <a:r>
              <a:rPr lang="en-US" altLang="zh-CN" sz="2400" dirty="0" smtClean="0"/>
              <a:t>JavaScript 1.0</a:t>
            </a:r>
            <a:r>
              <a:rPr lang="zh-CN" altLang="en-US" sz="2400" dirty="0" smtClean="0"/>
              <a:t>版本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设计者：</a:t>
            </a:r>
            <a:r>
              <a:rPr lang="en-US" altLang="zh-CN" sz="2400" dirty="0" smtClean="0"/>
              <a:t>Brendan </a:t>
            </a:r>
            <a:r>
              <a:rPr lang="en-US" altLang="zh-CN" sz="2400" dirty="0" err="1" smtClean="0"/>
              <a:t>Eich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思想：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借鉴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语言的语法基础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借鉴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的数据类型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借鉴</a:t>
            </a:r>
            <a:r>
              <a:rPr lang="en-US" altLang="zh-CN" sz="2400" dirty="0" smtClean="0"/>
              <a:t>Scheme</a:t>
            </a:r>
            <a:r>
              <a:rPr lang="zh-CN" altLang="en-US" sz="2400" dirty="0" smtClean="0"/>
              <a:t>语言的函数式编程思想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借鉴</a:t>
            </a:r>
            <a:r>
              <a:rPr lang="en-US" altLang="zh-CN" sz="2400" dirty="0" smtClean="0"/>
              <a:t>Self</a:t>
            </a:r>
            <a:r>
              <a:rPr lang="zh-CN" altLang="en-US" sz="2400" dirty="0" smtClean="0"/>
              <a:t>语言使用基于</a:t>
            </a:r>
            <a:r>
              <a:rPr lang="en-US" altLang="zh-CN" sz="2400" dirty="0" err="1" smtClean="0"/>
              <a:t>portotype</a:t>
            </a:r>
            <a:r>
              <a:rPr lang="zh-CN" altLang="en-US" sz="2400" dirty="0" smtClean="0"/>
              <a:t>的继承机制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45728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的发展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浏览器之争：微软公司</a:t>
            </a:r>
            <a:r>
              <a:rPr lang="en-US" altLang="zh-CN" sz="2400" dirty="0" smtClean="0"/>
              <a:t>IE 3.0</a:t>
            </a:r>
            <a:r>
              <a:rPr lang="zh-CN" altLang="en-US" sz="2400" dirty="0" smtClean="0"/>
              <a:t>中搭载</a:t>
            </a:r>
            <a:r>
              <a:rPr lang="en-US" altLang="zh-CN" sz="2400" dirty="0" smtClean="0"/>
              <a:t>JScript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标准不统一带来的兼容性问题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的标准化：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W3C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ECMA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25717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的内容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altLang="zh-CN" sz="2400" dirty="0" err="1" smtClean="0"/>
              <a:t>ECMAScirp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的核心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DOM</a:t>
            </a:r>
            <a:r>
              <a:rPr lang="zh-CN" altLang="en-US" sz="2400" dirty="0" smtClean="0"/>
              <a:t>：文档对象模型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NZ" altLang="zh-CN" sz="2400" dirty="0" smtClean="0"/>
              <a:t>BOM</a:t>
            </a:r>
            <a:r>
              <a:rPr lang="zh-CN" altLang="en-US" sz="2400" dirty="0" smtClean="0"/>
              <a:t>：浏览器对象模型</a:t>
            </a:r>
            <a:endParaRPr lang="en-NZ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4556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Java</a:t>
            </a:r>
            <a:r>
              <a:rPr lang="en-NZ" altLang="zh-CN" sz="4400" dirty="0" smtClean="0"/>
              <a:t>Script</a:t>
            </a:r>
            <a:r>
              <a:rPr lang="zh-CN" altLang="en-US" sz="4400" dirty="0" smtClean="0"/>
              <a:t>核心</a:t>
            </a:r>
            <a:r>
              <a:rPr lang="en-NZ" altLang="zh-CN" sz="4400" dirty="0" smtClean="0"/>
              <a:t> 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语法</a:t>
            </a:r>
            <a:endParaRPr lang="zh-CN" altLang="en-US" sz="2400" dirty="0"/>
          </a:p>
          <a:p>
            <a:r>
              <a:rPr lang="zh-CN" altLang="en-US" sz="2400" dirty="0"/>
              <a:t>类型</a:t>
            </a:r>
          </a:p>
          <a:p>
            <a:r>
              <a:rPr lang="zh-CN" altLang="en-US" sz="2400" dirty="0"/>
              <a:t>语句</a:t>
            </a:r>
          </a:p>
          <a:p>
            <a:r>
              <a:rPr lang="zh-CN" altLang="en-US" sz="2400" dirty="0"/>
              <a:t>关键字</a:t>
            </a:r>
          </a:p>
          <a:p>
            <a:r>
              <a:rPr lang="zh-CN" altLang="en-US" sz="2400" dirty="0"/>
              <a:t>保留字</a:t>
            </a:r>
          </a:p>
          <a:p>
            <a:r>
              <a:rPr lang="zh-CN" altLang="en-US" sz="2400" dirty="0"/>
              <a:t>运算符</a:t>
            </a:r>
          </a:p>
          <a:p>
            <a:r>
              <a:rPr lang="zh-CN" altLang="en-US" sz="2400" dirty="0"/>
              <a:t>对象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1278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Java</a:t>
            </a:r>
            <a:r>
              <a:rPr lang="en-NZ" altLang="zh-CN" sz="4400" dirty="0" smtClean="0"/>
              <a:t>Script</a:t>
            </a:r>
            <a:r>
              <a:rPr lang="zh-CN" altLang="en-US" sz="4400" dirty="0" smtClean="0"/>
              <a:t>的语法</a:t>
            </a:r>
            <a:r>
              <a:rPr lang="en-NZ" altLang="zh-CN" sz="4400" dirty="0" smtClean="0"/>
              <a:t> 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1562100"/>
            <a:ext cx="8946541" cy="419548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语句</a:t>
            </a:r>
            <a:endParaRPr lang="en-US" altLang="zh-CN" sz="2400" dirty="0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/>
              <a:t>f</a:t>
            </a:r>
            <a:r>
              <a:rPr lang="en-US" altLang="zh-CN" sz="2400" dirty="0" smtClean="0"/>
              <a:t>irst statement;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 smtClean="0"/>
              <a:t>Second statement;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注释</a:t>
            </a:r>
            <a:endParaRPr lang="en-US" altLang="zh-CN" sz="24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单行注释</a:t>
            </a:r>
            <a:endParaRPr lang="en-US" altLang="zh-CN" sz="2400" dirty="0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 smtClean="0"/>
              <a:t>	//This is a comment.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多</a:t>
            </a:r>
            <a:r>
              <a:rPr lang="zh-CN" altLang="en-US" sz="2400" dirty="0" smtClean="0"/>
              <a:t>行注释</a:t>
            </a:r>
            <a:endParaRPr lang="en-US" altLang="zh-CN" sz="2400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 smtClean="0"/>
              <a:t>	/*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 smtClean="0"/>
              <a:t>		Note to self: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These are comments.</a:t>
            </a:r>
            <a:endParaRPr lang="en-US" altLang="zh-CN" sz="2400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 smtClean="0"/>
              <a:t>	*/</a:t>
            </a:r>
            <a:endParaRPr lang="en-US" altLang="zh-CN" sz="2400" dirty="0"/>
          </a:p>
          <a:p>
            <a:pPr marL="914400" lvl="2" indent="0">
              <a:lnSpc>
                <a:spcPct val="90000"/>
              </a:lnSpc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6351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变量的声明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name;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age;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name, age</a:t>
            </a:r>
            <a:r>
              <a:rPr lang="en-US" altLang="zh-CN" sz="2400" dirty="0" smtClean="0"/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/>
              <a:t>v</a:t>
            </a:r>
            <a:r>
              <a:rPr lang="en-US" altLang="zh-CN" sz="2400" dirty="0" err="1" smtClean="0"/>
              <a:t>ar</a:t>
            </a:r>
            <a:r>
              <a:rPr lang="en-US" altLang="zh-CN" sz="2400" dirty="0" smtClean="0"/>
              <a:t> name</a:t>
            </a:r>
            <a:r>
              <a:rPr lang="en-US" altLang="zh-CN" sz="2400" dirty="0"/>
              <a:t>=“</a:t>
            </a:r>
            <a:r>
              <a:rPr lang="zh-CN" altLang="en-US" sz="2400" dirty="0"/>
              <a:t>小明</a:t>
            </a:r>
            <a:r>
              <a:rPr lang="en-US" altLang="zh-CN" sz="2400" dirty="0"/>
              <a:t>”;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age=20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name=“</a:t>
            </a:r>
            <a:r>
              <a:rPr lang="zh-CN" altLang="en-US" sz="2400" dirty="0"/>
              <a:t>小明”</a:t>
            </a:r>
            <a:r>
              <a:rPr lang="en-US" altLang="zh-CN" sz="2400" dirty="0"/>
              <a:t>, age=20</a:t>
            </a:r>
            <a:r>
              <a:rPr lang="zh-CN" altLang="en-US" sz="2400" dirty="0"/>
              <a:t>；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85332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1915</TotalTime>
  <Words>524</Words>
  <Application>Microsoft Office PowerPoint</Application>
  <PresentationFormat>自定义</PresentationFormat>
  <Paragraphs>265</Paragraphs>
  <Slides>32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Ion</vt:lpstr>
      <vt:lpstr>JAVASCRIPT</vt:lpstr>
      <vt:lpstr>JavaScript简介</vt:lpstr>
      <vt:lpstr>JavaScript出现的背景 </vt:lpstr>
      <vt:lpstr>JavaScript的出现 </vt:lpstr>
      <vt:lpstr>JavaScript的发展 </vt:lpstr>
      <vt:lpstr>JavaScript的内容 </vt:lpstr>
      <vt:lpstr>JavaScript核心  </vt:lpstr>
      <vt:lpstr>JavaScript的语法  </vt:lpstr>
      <vt:lpstr>变量的声明 </vt:lpstr>
      <vt:lpstr>变量的命名规则 </vt:lpstr>
      <vt:lpstr>基本数据类型 </vt:lpstr>
      <vt:lpstr>基本数据类型 </vt:lpstr>
      <vt:lpstr>运算符 </vt:lpstr>
      <vt:lpstr>运算符 </vt:lpstr>
      <vt:lpstr>运算符 </vt:lpstr>
      <vt:lpstr>运算符 </vt:lpstr>
      <vt:lpstr>运算符 </vt:lpstr>
      <vt:lpstr>语句 </vt:lpstr>
      <vt:lpstr>语句 </vt:lpstr>
      <vt:lpstr>语句 </vt:lpstr>
      <vt:lpstr>语句 </vt:lpstr>
      <vt:lpstr>语句 </vt:lpstr>
      <vt:lpstr>JavaScript调试 </vt:lpstr>
      <vt:lpstr>函数 </vt:lpstr>
      <vt:lpstr>函数的参数 </vt:lpstr>
      <vt:lpstr>函数的使用 </vt:lpstr>
      <vt:lpstr>常用事件 </vt:lpstr>
      <vt:lpstr>对象    </vt:lpstr>
      <vt:lpstr>对象    </vt:lpstr>
      <vt:lpstr>对象的读取    </vt:lpstr>
      <vt:lpstr>练习：Fibonacci sequence </vt:lpstr>
      <vt:lpstr>引申问题：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Web开发培训方案</dc:title>
  <dc:creator>Microsoft Office User</dc:creator>
  <cp:lastModifiedBy>York.Chen</cp:lastModifiedBy>
  <cp:revision>210</cp:revision>
  <dcterms:created xsi:type="dcterms:W3CDTF">2016-04-08T05:28:17Z</dcterms:created>
  <dcterms:modified xsi:type="dcterms:W3CDTF">2016-05-28T06:53:36Z</dcterms:modified>
</cp:coreProperties>
</file>