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21" r:id="rId1"/>
  </p:sldMasterIdLst>
  <p:notesMasterIdLst>
    <p:notesMasterId r:id="rId33"/>
  </p:notesMasterIdLst>
  <p:sldIdLst>
    <p:sldId id="362" r:id="rId2"/>
    <p:sldId id="256" r:id="rId3"/>
    <p:sldId id="319" r:id="rId4"/>
    <p:sldId id="315" r:id="rId5"/>
    <p:sldId id="326" r:id="rId6"/>
    <p:sldId id="350" r:id="rId7"/>
    <p:sldId id="328" r:id="rId8"/>
    <p:sldId id="351" r:id="rId9"/>
    <p:sldId id="354" r:id="rId10"/>
    <p:sldId id="353" r:id="rId11"/>
    <p:sldId id="365" r:id="rId12"/>
    <p:sldId id="340" r:id="rId13"/>
    <p:sldId id="364" r:id="rId14"/>
    <p:sldId id="341" r:id="rId15"/>
    <p:sldId id="342" r:id="rId16"/>
    <p:sldId id="343" r:id="rId17"/>
    <p:sldId id="345" r:id="rId18"/>
    <p:sldId id="356" r:id="rId19"/>
    <p:sldId id="357" r:id="rId20"/>
    <p:sldId id="348" r:id="rId21"/>
    <p:sldId id="370" r:id="rId22"/>
    <p:sldId id="371" r:id="rId23"/>
    <p:sldId id="369" r:id="rId24"/>
    <p:sldId id="377" r:id="rId25"/>
    <p:sldId id="373" r:id="rId26"/>
    <p:sldId id="372" r:id="rId27"/>
    <p:sldId id="375" r:id="rId28"/>
    <p:sldId id="368" r:id="rId29"/>
    <p:sldId id="374" r:id="rId30"/>
    <p:sldId id="376" r:id="rId31"/>
    <p:sldId id="378" r:id="rId32"/>
  </p:sldIdLst>
  <p:sldSz cx="9144000" cy="6858000" type="screen4x3"/>
  <p:notesSz cx="7315200" cy="9601200"/>
  <p:defaultTextStyle>
    <a:defPPr>
      <a:defRPr lang="en-US"/>
    </a:defPPr>
    <a:lvl1pPr algn="l" rtl="0" eaLnBrk="0" fontAlgn="base" hangingPunct="0">
      <a:spcBef>
        <a:spcPct val="0"/>
      </a:spcBef>
      <a:spcAft>
        <a:spcPct val="0"/>
      </a:spcAft>
      <a:defRPr i="1" kern="1200">
        <a:solidFill>
          <a:schemeClr val="tx1"/>
        </a:solidFill>
        <a:latin typeface="Verdana" charset="0"/>
        <a:ea typeface="ＭＳ Ｐゴシック" charset="0"/>
        <a:cs typeface="+mn-cs"/>
      </a:defRPr>
    </a:lvl1pPr>
    <a:lvl2pPr marL="457200" algn="l" rtl="0" eaLnBrk="0" fontAlgn="base" hangingPunct="0">
      <a:spcBef>
        <a:spcPct val="0"/>
      </a:spcBef>
      <a:spcAft>
        <a:spcPct val="0"/>
      </a:spcAft>
      <a:defRPr i="1" kern="1200">
        <a:solidFill>
          <a:schemeClr val="tx1"/>
        </a:solidFill>
        <a:latin typeface="Verdana" charset="0"/>
        <a:ea typeface="ＭＳ Ｐゴシック" charset="0"/>
        <a:cs typeface="+mn-cs"/>
      </a:defRPr>
    </a:lvl2pPr>
    <a:lvl3pPr marL="914400" algn="l" rtl="0" eaLnBrk="0" fontAlgn="base" hangingPunct="0">
      <a:spcBef>
        <a:spcPct val="0"/>
      </a:spcBef>
      <a:spcAft>
        <a:spcPct val="0"/>
      </a:spcAft>
      <a:defRPr i="1" kern="1200">
        <a:solidFill>
          <a:schemeClr val="tx1"/>
        </a:solidFill>
        <a:latin typeface="Verdana" charset="0"/>
        <a:ea typeface="ＭＳ Ｐゴシック" charset="0"/>
        <a:cs typeface="+mn-cs"/>
      </a:defRPr>
    </a:lvl3pPr>
    <a:lvl4pPr marL="1371600" algn="l" rtl="0" eaLnBrk="0" fontAlgn="base" hangingPunct="0">
      <a:spcBef>
        <a:spcPct val="0"/>
      </a:spcBef>
      <a:spcAft>
        <a:spcPct val="0"/>
      </a:spcAft>
      <a:defRPr i="1" kern="1200">
        <a:solidFill>
          <a:schemeClr val="tx1"/>
        </a:solidFill>
        <a:latin typeface="Verdana" charset="0"/>
        <a:ea typeface="ＭＳ Ｐゴシック" charset="0"/>
        <a:cs typeface="+mn-cs"/>
      </a:defRPr>
    </a:lvl4pPr>
    <a:lvl5pPr marL="1828800" algn="l" rtl="0" eaLnBrk="0" fontAlgn="base" hangingPunct="0">
      <a:spcBef>
        <a:spcPct val="0"/>
      </a:spcBef>
      <a:spcAft>
        <a:spcPct val="0"/>
      </a:spcAft>
      <a:defRPr i="1" kern="1200">
        <a:solidFill>
          <a:schemeClr val="tx1"/>
        </a:solidFill>
        <a:latin typeface="Verdana" charset="0"/>
        <a:ea typeface="ＭＳ Ｐゴシック" charset="0"/>
        <a:cs typeface="+mn-cs"/>
      </a:defRPr>
    </a:lvl5pPr>
    <a:lvl6pPr marL="2286000" algn="l" defTabSz="457200" rtl="0" eaLnBrk="1" latinLnBrk="0" hangingPunct="1">
      <a:defRPr i="1" kern="1200">
        <a:solidFill>
          <a:schemeClr val="tx1"/>
        </a:solidFill>
        <a:latin typeface="Verdana" charset="0"/>
        <a:ea typeface="ＭＳ Ｐゴシック" charset="0"/>
        <a:cs typeface="+mn-cs"/>
      </a:defRPr>
    </a:lvl6pPr>
    <a:lvl7pPr marL="2743200" algn="l" defTabSz="457200" rtl="0" eaLnBrk="1" latinLnBrk="0" hangingPunct="1">
      <a:defRPr i="1" kern="1200">
        <a:solidFill>
          <a:schemeClr val="tx1"/>
        </a:solidFill>
        <a:latin typeface="Verdana" charset="0"/>
        <a:ea typeface="ＭＳ Ｐゴシック" charset="0"/>
        <a:cs typeface="+mn-cs"/>
      </a:defRPr>
    </a:lvl7pPr>
    <a:lvl8pPr marL="3200400" algn="l" defTabSz="457200" rtl="0" eaLnBrk="1" latinLnBrk="0" hangingPunct="1">
      <a:defRPr i="1" kern="1200">
        <a:solidFill>
          <a:schemeClr val="tx1"/>
        </a:solidFill>
        <a:latin typeface="Verdana" charset="0"/>
        <a:ea typeface="ＭＳ Ｐゴシック" charset="0"/>
        <a:cs typeface="+mn-cs"/>
      </a:defRPr>
    </a:lvl8pPr>
    <a:lvl9pPr marL="3657600" algn="l" defTabSz="457200" rtl="0" eaLnBrk="1" latinLnBrk="0" hangingPunct="1">
      <a:defRPr i="1" kern="1200">
        <a:solidFill>
          <a:schemeClr val="tx1"/>
        </a:solidFill>
        <a:latin typeface="Verdan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FFFE5"/>
    <a:srgbClr val="0432FF"/>
    <a:srgbClr val="008000"/>
    <a:srgbClr val="800000"/>
    <a:srgbClr val="0000FF"/>
    <a:srgbClr val="FF40FF"/>
    <a:srgbClr val="660066"/>
    <a:srgbClr val="663300"/>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60" autoAdjust="0"/>
    <p:restoredTop sz="99155" autoAdjust="0"/>
  </p:normalViewPr>
  <p:slideViewPr>
    <p:cSldViewPr>
      <p:cViewPr varScale="1">
        <p:scale>
          <a:sx n="162" d="100"/>
          <a:sy n="162" d="100"/>
        </p:scale>
        <p:origin x="2328" y="19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i="0">
                <a:latin typeface="Arial" charset="0"/>
                <a:ea typeface="PMingLiU" charset="0"/>
                <a:cs typeface="PMingLiU" charset="0"/>
              </a:defRPr>
            </a:lvl1pPr>
          </a:lstStyle>
          <a:p>
            <a:endParaRPr lang="en-US" altLang="zh-TW" dirty="0"/>
          </a:p>
        </p:txBody>
      </p:sp>
      <p:sp>
        <p:nvSpPr>
          <p:cNvPr id="117763" name="Rectangle 3"/>
          <p:cNvSpPr>
            <a:spLocks noGrp="1" noChangeArrowheads="1"/>
          </p:cNvSpPr>
          <p:nvPr>
            <p:ph type="dt" idx="1"/>
          </p:nvPr>
        </p:nvSpPr>
        <p:spPr bwMode="auto">
          <a:xfrm>
            <a:off x="4143375" y="0"/>
            <a:ext cx="3170238"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i="0">
                <a:latin typeface="Arial" charset="0"/>
                <a:ea typeface="PMingLiU" charset="0"/>
                <a:cs typeface="PMingLiU" charset="0"/>
              </a:defRPr>
            </a:lvl1pPr>
          </a:lstStyle>
          <a:p>
            <a:endParaRPr lang="en-US" altLang="zh-TW" dirty="0"/>
          </a:p>
        </p:txBody>
      </p:sp>
      <p:sp>
        <p:nvSpPr>
          <p:cNvPr id="286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17765" name="Rectangle 5"/>
          <p:cNvSpPr>
            <a:spLocks noGrp="1" noChangeArrowheads="1"/>
          </p:cNvSpPr>
          <p:nvPr>
            <p:ph type="body" sz="quarter" idx="3"/>
          </p:nvPr>
        </p:nvSpPr>
        <p:spPr bwMode="auto">
          <a:xfrm>
            <a:off x="731838" y="4560888"/>
            <a:ext cx="5851525" cy="4319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117766" name="Rectangle 6"/>
          <p:cNvSpPr>
            <a:spLocks noGrp="1" noChangeArrowheads="1"/>
          </p:cNvSpPr>
          <p:nvPr>
            <p:ph type="ftr" sz="quarter" idx="4"/>
          </p:nvPr>
        </p:nvSpPr>
        <p:spPr bwMode="auto">
          <a:xfrm>
            <a:off x="0" y="9120188"/>
            <a:ext cx="3170238"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i="0">
                <a:latin typeface="Arial" charset="0"/>
                <a:ea typeface="PMingLiU" charset="0"/>
                <a:cs typeface="PMingLiU" charset="0"/>
              </a:defRPr>
            </a:lvl1pPr>
          </a:lstStyle>
          <a:p>
            <a:endParaRPr lang="en-US" altLang="zh-TW" dirty="0"/>
          </a:p>
        </p:txBody>
      </p:sp>
      <p:sp>
        <p:nvSpPr>
          <p:cNvPr id="117767" name="Rectangle 7"/>
          <p:cNvSpPr>
            <a:spLocks noGrp="1" noChangeArrowheads="1"/>
          </p:cNvSpPr>
          <p:nvPr>
            <p:ph type="sldNum" sz="quarter" idx="5"/>
          </p:nvPr>
        </p:nvSpPr>
        <p:spPr bwMode="auto">
          <a:xfrm>
            <a:off x="4143375" y="9120188"/>
            <a:ext cx="3170238" cy="479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i="0">
                <a:latin typeface="Arial" charset="0"/>
                <a:ea typeface="PMingLiU" charset="0"/>
                <a:cs typeface="PMingLiU" charset="0"/>
              </a:defRPr>
            </a:lvl1pPr>
          </a:lstStyle>
          <a:p>
            <a:fld id="{D0FB2CA3-B55A-374E-8425-A8C270F1D07E}" type="slidenum">
              <a:rPr lang="zh-TW" altLang="en-US"/>
              <a:pPr/>
              <a:t>‹#›</a:t>
            </a:fld>
            <a:endParaRPr lang="en-US" altLang="zh-TW" dirty="0"/>
          </a:p>
        </p:txBody>
      </p:sp>
    </p:spTree>
    <p:extLst>
      <p:ext uri="{BB962C8B-B14F-4D97-AF65-F5344CB8AC3E}">
        <p14:creationId xmlns:p14="http://schemas.microsoft.com/office/powerpoint/2010/main" val="26328229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6788">
              <a:defRPr i="1">
                <a:solidFill>
                  <a:schemeClr val="tx1"/>
                </a:solidFill>
                <a:latin typeface="Verdana" charset="0"/>
                <a:ea typeface="ＭＳ Ｐゴシック" charset="0"/>
              </a:defRPr>
            </a:lvl1pPr>
            <a:lvl2pPr marL="742950" indent="-285750" defTabSz="966788">
              <a:defRPr i="1">
                <a:solidFill>
                  <a:schemeClr val="tx1"/>
                </a:solidFill>
                <a:latin typeface="Verdana" charset="0"/>
                <a:ea typeface="ＭＳ Ｐゴシック" charset="0"/>
              </a:defRPr>
            </a:lvl2pPr>
            <a:lvl3pPr marL="1143000" indent="-228600" defTabSz="966788">
              <a:defRPr i="1">
                <a:solidFill>
                  <a:schemeClr val="tx1"/>
                </a:solidFill>
                <a:latin typeface="Verdana" charset="0"/>
                <a:ea typeface="ＭＳ Ｐゴシック" charset="0"/>
              </a:defRPr>
            </a:lvl3pPr>
            <a:lvl4pPr marL="1600200" indent="-228600" defTabSz="966788">
              <a:defRPr i="1">
                <a:solidFill>
                  <a:schemeClr val="tx1"/>
                </a:solidFill>
                <a:latin typeface="Verdana" charset="0"/>
                <a:ea typeface="ＭＳ Ｐゴシック" charset="0"/>
              </a:defRPr>
            </a:lvl4pPr>
            <a:lvl5pPr marL="2057400" indent="-228600" defTabSz="966788">
              <a:defRPr i="1">
                <a:solidFill>
                  <a:schemeClr val="tx1"/>
                </a:solidFill>
                <a:latin typeface="Verdana" charset="0"/>
                <a:ea typeface="ＭＳ Ｐゴシック" charset="0"/>
              </a:defRPr>
            </a:lvl5pPr>
            <a:lvl6pPr marL="2514600" indent="-228600" defTabSz="966788" eaLnBrk="0" fontAlgn="base" hangingPunct="0">
              <a:spcBef>
                <a:spcPct val="0"/>
              </a:spcBef>
              <a:spcAft>
                <a:spcPct val="0"/>
              </a:spcAft>
              <a:defRPr i="1">
                <a:solidFill>
                  <a:schemeClr val="tx1"/>
                </a:solidFill>
                <a:latin typeface="Verdana" charset="0"/>
                <a:ea typeface="ＭＳ Ｐゴシック" charset="0"/>
              </a:defRPr>
            </a:lvl6pPr>
            <a:lvl7pPr marL="2971800" indent="-228600" defTabSz="966788" eaLnBrk="0" fontAlgn="base" hangingPunct="0">
              <a:spcBef>
                <a:spcPct val="0"/>
              </a:spcBef>
              <a:spcAft>
                <a:spcPct val="0"/>
              </a:spcAft>
              <a:defRPr i="1">
                <a:solidFill>
                  <a:schemeClr val="tx1"/>
                </a:solidFill>
                <a:latin typeface="Verdana" charset="0"/>
                <a:ea typeface="ＭＳ Ｐゴシック" charset="0"/>
              </a:defRPr>
            </a:lvl7pPr>
            <a:lvl8pPr marL="3429000" indent="-228600" defTabSz="966788" eaLnBrk="0" fontAlgn="base" hangingPunct="0">
              <a:spcBef>
                <a:spcPct val="0"/>
              </a:spcBef>
              <a:spcAft>
                <a:spcPct val="0"/>
              </a:spcAft>
              <a:defRPr i="1">
                <a:solidFill>
                  <a:schemeClr val="tx1"/>
                </a:solidFill>
                <a:latin typeface="Verdana" charset="0"/>
                <a:ea typeface="ＭＳ Ｐゴシック" charset="0"/>
              </a:defRPr>
            </a:lvl8pPr>
            <a:lvl9pPr marL="3886200" indent="-228600" defTabSz="966788" eaLnBrk="0" fontAlgn="base" hangingPunct="0">
              <a:spcBef>
                <a:spcPct val="0"/>
              </a:spcBef>
              <a:spcAft>
                <a:spcPct val="0"/>
              </a:spcAft>
              <a:defRPr i="1">
                <a:solidFill>
                  <a:schemeClr val="tx1"/>
                </a:solidFill>
                <a:latin typeface="Verdana" charset="0"/>
                <a:ea typeface="ＭＳ Ｐゴシック" charset="0"/>
              </a:defRPr>
            </a:lvl9pPr>
          </a:lstStyle>
          <a:p>
            <a:fld id="{FF0D558B-16C2-AE47-A780-9C46EBB52B17}" type="slidenum">
              <a:rPr lang="zh-TW" altLang="en-US" i="0">
                <a:latin typeface="Arial" charset="0"/>
                <a:ea typeface="PMingLiU" charset="0"/>
              </a:rPr>
              <a:pPr/>
              <a:t>1</a:t>
            </a:fld>
            <a:endParaRPr lang="en-US" altLang="zh-TW" i="0" dirty="0">
              <a:latin typeface="Arial" charset="0"/>
              <a:ea typeface="PMingLiU"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endParaRPr lang="zh-TW" altLang="en-US">
              <a:ea typeface="PMingLiU" charset="0"/>
              <a:cs typeface="PMingLiU" charset="0"/>
            </a:endParaRPr>
          </a:p>
        </p:txBody>
      </p:sp>
    </p:spTree>
    <p:extLst>
      <p:ext uri="{BB962C8B-B14F-4D97-AF65-F5344CB8AC3E}">
        <p14:creationId xmlns:p14="http://schemas.microsoft.com/office/powerpoint/2010/main" val="3146177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0FB2CA3-B55A-374E-8425-A8C270F1D07E}" type="slidenum">
              <a:rPr lang="zh-TW" altLang="en-US" smtClean="0"/>
              <a:pPr/>
              <a:t>2</a:t>
            </a:fld>
            <a:endParaRPr lang="en-US" altLang="zh-TW" dirty="0"/>
          </a:p>
        </p:txBody>
      </p:sp>
    </p:spTree>
    <p:extLst>
      <p:ext uri="{BB962C8B-B14F-4D97-AF65-F5344CB8AC3E}">
        <p14:creationId xmlns:p14="http://schemas.microsoft.com/office/powerpoint/2010/main" val="1086763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228600" y="2377440"/>
            <a:ext cx="86868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dirty="0"/>
          </a:p>
        </p:txBody>
      </p:sp>
      <p:sp>
        <p:nvSpPr>
          <p:cNvPr id="90114" name="Rectangle 2"/>
          <p:cNvSpPr>
            <a:spLocks noGrp="1" noChangeArrowheads="1"/>
          </p:cNvSpPr>
          <p:nvPr>
            <p:ph type="ctrTitle"/>
          </p:nvPr>
        </p:nvSpPr>
        <p:spPr>
          <a:xfrm>
            <a:off x="228600" y="457200"/>
            <a:ext cx="8686800" cy="1828800"/>
          </a:xfrm>
        </p:spPr>
        <p:txBody>
          <a:bodyPr anchor="ctr"/>
          <a:lstStyle>
            <a:lvl1pPr algn="ctr">
              <a:defRPr sz="4000" b="1">
                <a:solidFill>
                  <a:srgbClr val="0000FF"/>
                </a:solidFill>
              </a:defRPr>
            </a:lvl1pPr>
          </a:lstStyle>
          <a:p>
            <a:pPr lvl="0"/>
            <a:r>
              <a:rPr lang="en-US" altLang="zh-TW" noProof="0" dirty="0"/>
              <a:t>Click to edit Master title style</a:t>
            </a:r>
          </a:p>
        </p:txBody>
      </p:sp>
      <p:sp>
        <p:nvSpPr>
          <p:cNvPr id="90115" name="Rectangle 3"/>
          <p:cNvSpPr>
            <a:spLocks noGrp="1" noChangeArrowheads="1"/>
          </p:cNvSpPr>
          <p:nvPr>
            <p:ph type="subTitle" idx="1"/>
          </p:nvPr>
        </p:nvSpPr>
        <p:spPr>
          <a:xfrm>
            <a:off x="228600" y="3429000"/>
            <a:ext cx="8686800" cy="1828800"/>
          </a:xfrm>
        </p:spPr>
        <p:txBody>
          <a:bodyPr anchor="ctr"/>
          <a:lstStyle>
            <a:lvl1pPr marL="0" indent="0" algn="ctr">
              <a:spcBef>
                <a:spcPts val="1200"/>
              </a:spcBef>
              <a:buFont typeface="Wingdings" pitchFamily="2" charset="2"/>
              <a:buNone/>
              <a:defRPr sz="3600">
                <a:solidFill>
                  <a:srgbClr val="800000"/>
                </a:solidFill>
              </a:defRPr>
            </a:lvl1pPr>
          </a:lstStyle>
          <a:p>
            <a:pPr lvl="0"/>
            <a:r>
              <a:rPr lang="en-US" altLang="zh-TW" noProof="0" dirty="0"/>
              <a:t>Click to edit Master subtitle style</a:t>
            </a:r>
          </a:p>
        </p:txBody>
      </p:sp>
    </p:spTree>
    <p:extLst>
      <p:ext uri="{BB962C8B-B14F-4D97-AF65-F5344CB8AC3E}">
        <p14:creationId xmlns:p14="http://schemas.microsoft.com/office/powerpoint/2010/main" val="4066282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6"/>
          <p:cNvSpPr>
            <a:spLocks noGrp="1" noChangeArrowheads="1"/>
          </p:cNvSpPr>
          <p:nvPr>
            <p:ph type="dt" sz="half" idx="2"/>
          </p:nvPr>
        </p:nvSpPr>
        <p:spPr bwMode="auto">
          <a:xfrm>
            <a:off x="457200" y="6492240"/>
            <a:ext cx="19812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i="0" dirty="0" smtClean="0">
                <a:solidFill>
                  <a:schemeClr val="tx1"/>
                </a:solidFill>
              </a:defRPr>
            </a:lvl1pPr>
          </a:lstStyle>
          <a:p>
            <a:pPr>
              <a:defRPr/>
            </a:pPr>
            <a:endParaRPr lang="en-US" dirty="0"/>
          </a:p>
        </p:txBody>
      </p:sp>
      <p:sp>
        <p:nvSpPr>
          <p:cNvPr id="9" name="Rectangle 7"/>
          <p:cNvSpPr>
            <a:spLocks noGrp="1" noChangeArrowheads="1"/>
          </p:cNvSpPr>
          <p:nvPr>
            <p:ph type="ftr" sz="quarter" idx="3"/>
          </p:nvPr>
        </p:nvSpPr>
        <p:spPr bwMode="auto">
          <a:xfrm>
            <a:off x="3124200" y="6492240"/>
            <a:ext cx="28956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i="0" dirty="0" smtClean="0">
                <a:solidFill>
                  <a:schemeClr val="tx1"/>
                </a:solidFill>
              </a:defRPr>
            </a:lvl1pPr>
          </a:lstStyle>
          <a:p>
            <a:pPr>
              <a:defRPr/>
            </a:pPr>
            <a:r>
              <a:rPr lang="en-US" dirty="0"/>
              <a:t>COMP 3311</a:t>
            </a:r>
          </a:p>
        </p:txBody>
      </p:sp>
      <p:sp>
        <p:nvSpPr>
          <p:cNvPr id="10" name="Rectangle 8"/>
          <p:cNvSpPr>
            <a:spLocks noGrp="1" noChangeArrowheads="1"/>
          </p:cNvSpPr>
          <p:nvPr>
            <p:ph type="sldNum" sz="quarter" idx="4"/>
          </p:nvPr>
        </p:nvSpPr>
        <p:spPr bwMode="auto">
          <a:xfrm>
            <a:off x="6705600" y="6492240"/>
            <a:ext cx="19812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i="0" smtClean="0">
                <a:solidFill>
                  <a:schemeClr val="tx1"/>
                </a:solidFill>
              </a:defRPr>
            </a:lvl1pPr>
          </a:lstStyle>
          <a:p>
            <a:pPr>
              <a:defRPr/>
            </a:pPr>
            <a:fld id="{66FF7134-23C8-A443-8DFE-9E11CF9E71EC}" type="slidenum">
              <a:rPr lang="en-US" smtClean="0"/>
              <a:pPr>
                <a:defRPr/>
              </a:pPr>
              <a:t>‹#›</a:t>
            </a:fld>
            <a:endParaRPr lang="en-US" dirty="0"/>
          </a:p>
        </p:txBody>
      </p:sp>
    </p:spTree>
    <p:extLst>
      <p:ext uri="{BB962C8B-B14F-4D97-AF65-F5344CB8AC3E}">
        <p14:creationId xmlns:p14="http://schemas.microsoft.com/office/powerpoint/2010/main" val="414040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09201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320"/>
            <a:ext cx="8229600" cy="914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dirty="0"/>
              <a:t>Click to edit Master title style</a:t>
            </a:r>
          </a:p>
        </p:txBody>
      </p:sp>
      <p:sp>
        <p:nvSpPr>
          <p:cNvPr id="1027" name="Rectangle 3"/>
          <p:cNvSpPr>
            <a:spLocks noGrp="1" noChangeArrowheads="1"/>
          </p:cNvSpPr>
          <p:nvPr>
            <p:ph type="body" idx="1"/>
          </p:nvPr>
        </p:nvSpPr>
        <p:spPr bwMode="auto">
          <a:xfrm>
            <a:off x="457200" y="1463040"/>
            <a:ext cx="8229600" cy="484632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1028" name="AutoShape 4"/>
          <p:cNvSpPr>
            <a:spLocks noChangeArrowheads="1"/>
          </p:cNvSpPr>
          <p:nvPr/>
        </p:nvSpPr>
        <p:spPr bwMode="auto">
          <a:xfrm>
            <a:off x="457200" y="1280160"/>
            <a:ext cx="8229600"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US" dirty="0"/>
          </a:p>
        </p:txBody>
      </p:sp>
      <p:sp>
        <p:nvSpPr>
          <p:cNvPr id="1029" name="Line 5"/>
          <p:cNvSpPr>
            <a:spLocks noChangeShapeType="1"/>
          </p:cNvSpPr>
          <p:nvPr/>
        </p:nvSpPr>
        <p:spPr bwMode="auto">
          <a:xfrm flipV="1">
            <a:off x="457200" y="6400800"/>
            <a:ext cx="8229600" cy="0"/>
          </a:xfrm>
          <a:prstGeom prst="line">
            <a:avLst/>
          </a:prstGeom>
          <a:noFill/>
          <a:ln w="31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p>
        </p:txBody>
      </p:sp>
      <p:sp>
        <p:nvSpPr>
          <p:cNvPr id="8" name="Rectangle 6"/>
          <p:cNvSpPr>
            <a:spLocks noGrp="1" noChangeArrowheads="1"/>
          </p:cNvSpPr>
          <p:nvPr>
            <p:ph type="dt" sz="half" idx="2"/>
          </p:nvPr>
        </p:nvSpPr>
        <p:spPr bwMode="auto">
          <a:xfrm>
            <a:off x="457200" y="6492240"/>
            <a:ext cx="19812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i="0" dirty="0" smtClean="0"/>
            </a:lvl1pPr>
          </a:lstStyle>
          <a:p>
            <a:pPr>
              <a:defRPr/>
            </a:pPr>
            <a:endParaRPr lang="en-US" dirty="0"/>
          </a:p>
        </p:txBody>
      </p:sp>
      <p:sp>
        <p:nvSpPr>
          <p:cNvPr id="9" name="Rectangle 7"/>
          <p:cNvSpPr>
            <a:spLocks noGrp="1" noChangeArrowheads="1"/>
          </p:cNvSpPr>
          <p:nvPr>
            <p:ph type="ftr" sz="quarter" idx="3"/>
          </p:nvPr>
        </p:nvSpPr>
        <p:spPr bwMode="auto">
          <a:xfrm>
            <a:off x="3124200" y="6492240"/>
            <a:ext cx="28956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i="0" dirty="0" smtClean="0"/>
            </a:lvl1pPr>
          </a:lstStyle>
          <a:p>
            <a:pPr>
              <a:defRPr/>
            </a:pPr>
            <a:r>
              <a:rPr lang="en-US" dirty="0"/>
              <a:t>COMP 3311</a:t>
            </a:r>
          </a:p>
        </p:txBody>
      </p:sp>
      <p:sp>
        <p:nvSpPr>
          <p:cNvPr id="10" name="Rectangle 8"/>
          <p:cNvSpPr>
            <a:spLocks noGrp="1" noChangeArrowheads="1"/>
          </p:cNvSpPr>
          <p:nvPr>
            <p:ph type="sldNum" sz="quarter" idx="4"/>
          </p:nvPr>
        </p:nvSpPr>
        <p:spPr bwMode="auto">
          <a:xfrm>
            <a:off x="6705600" y="6492240"/>
            <a:ext cx="19812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i="0" smtClean="0">
                <a:solidFill>
                  <a:schemeClr val="tx1"/>
                </a:solidFill>
              </a:defRPr>
            </a:lvl1pPr>
          </a:lstStyle>
          <a:p>
            <a:pPr>
              <a:defRPr/>
            </a:pPr>
            <a:fld id="{66FF7134-23C8-A443-8DFE-9E11CF9E71EC}"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44" r:id="rId1"/>
    <p:sldLayoutId id="2147483734" r:id="rId2"/>
    <p:sldLayoutId id="2147483739" r:id="rId3"/>
  </p:sldLayoutIdLst>
  <p:hf hdr="0" ftr="0" dt="0"/>
  <p:txStyles>
    <p:titleStyle>
      <a:lvl1pPr algn="l" rtl="0" eaLnBrk="0" fontAlgn="base" hangingPunct="0">
        <a:spcBef>
          <a:spcPct val="0"/>
        </a:spcBef>
        <a:spcAft>
          <a:spcPct val="0"/>
        </a:spcAft>
        <a:defRPr sz="3200" b="0">
          <a:solidFill>
            <a:srgbClr val="800000"/>
          </a:solidFill>
          <a:latin typeface="+mj-lt"/>
          <a:ea typeface="ＭＳ Ｐゴシック" charset="0"/>
          <a:cs typeface="+mj-cs"/>
        </a:defRPr>
      </a:lvl1pPr>
      <a:lvl2pPr algn="l" rtl="0" eaLnBrk="0" fontAlgn="base" hangingPunct="0">
        <a:spcBef>
          <a:spcPct val="0"/>
        </a:spcBef>
        <a:spcAft>
          <a:spcPct val="0"/>
        </a:spcAft>
        <a:defRPr sz="3800">
          <a:solidFill>
            <a:schemeClr val="tx2"/>
          </a:solidFill>
          <a:latin typeface="Verdana" pitchFamily="34" charset="0"/>
          <a:ea typeface="ＭＳ Ｐゴシック" charset="0"/>
        </a:defRPr>
      </a:lvl2pPr>
      <a:lvl3pPr algn="l" rtl="0" eaLnBrk="0" fontAlgn="base" hangingPunct="0">
        <a:spcBef>
          <a:spcPct val="0"/>
        </a:spcBef>
        <a:spcAft>
          <a:spcPct val="0"/>
        </a:spcAft>
        <a:defRPr sz="3800">
          <a:solidFill>
            <a:schemeClr val="tx2"/>
          </a:solidFill>
          <a:latin typeface="Verdana" pitchFamily="34" charset="0"/>
          <a:ea typeface="ＭＳ Ｐゴシック" charset="0"/>
        </a:defRPr>
      </a:lvl3pPr>
      <a:lvl4pPr algn="l" rtl="0" eaLnBrk="0" fontAlgn="base" hangingPunct="0">
        <a:spcBef>
          <a:spcPct val="0"/>
        </a:spcBef>
        <a:spcAft>
          <a:spcPct val="0"/>
        </a:spcAft>
        <a:defRPr sz="3800">
          <a:solidFill>
            <a:schemeClr val="tx2"/>
          </a:solidFill>
          <a:latin typeface="Verdana" pitchFamily="34" charset="0"/>
          <a:ea typeface="ＭＳ Ｐゴシック" charset="0"/>
        </a:defRPr>
      </a:lvl4pPr>
      <a:lvl5pPr algn="l" rtl="0" eaLnBrk="0" fontAlgn="base" hangingPunct="0">
        <a:spcBef>
          <a:spcPct val="0"/>
        </a:spcBef>
        <a:spcAft>
          <a:spcPct val="0"/>
        </a:spcAft>
        <a:defRPr sz="3800">
          <a:solidFill>
            <a:schemeClr val="tx2"/>
          </a:solidFill>
          <a:latin typeface="Verdana" pitchFamily="34" charset="0"/>
          <a:ea typeface="ＭＳ Ｐゴシック"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57200" indent="-457200" algn="l" rtl="0" eaLnBrk="0" fontAlgn="base" hangingPunct="0">
        <a:spcBef>
          <a:spcPts val="2400"/>
        </a:spcBef>
        <a:spcAft>
          <a:spcPct val="0"/>
        </a:spcAft>
        <a:buClr>
          <a:schemeClr val="accent2"/>
        </a:buClr>
        <a:buFont typeface="Wingdings" charset="0"/>
        <a:buChar char="o"/>
        <a:defRPr sz="2000">
          <a:solidFill>
            <a:schemeClr val="tx1"/>
          </a:solidFill>
          <a:latin typeface="+mn-lt"/>
          <a:ea typeface="ＭＳ Ｐゴシック" charset="0"/>
          <a:cs typeface="+mn-cs"/>
        </a:defRPr>
      </a:lvl1pPr>
      <a:lvl2pPr marL="914400" indent="-457200" algn="l" rtl="0" eaLnBrk="0" fontAlgn="base" hangingPunct="0">
        <a:spcBef>
          <a:spcPts val="1200"/>
        </a:spcBef>
        <a:spcAft>
          <a:spcPct val="0"/>
        </a:spcAft>
        <a:buClr>
          <a:schemeClr val="accent2"/>
        </a:buClr>
        <a:buFont typeface="Wingdings" charset="0"/>
        <a:buChar char="n"/>
        <a:defRPr sz="1800">
          <a:solidFill>
            <a:schemeClr val="tx1"/>
          </a:solidFill>
          <a:latin typeface="+mn-lt"/>
          <a:ea typeface="ＭＳ Ｐゴシック" charset="0"/>
        </a:defRPr>
      </a:lvl2pPr>
      <a:lvl3pPr marL="1371600" indent="-457200" algn="l" rtl="0" eaLnBrk="0" fontAlgn="base" hangingPunct="0">
        <a:spcBef>
          <a:spcPts val="600"/>
        </a:spcBef>
        <a:spcAft>
          <a:spcPct val="0"/>
        </a:spcAft>
        <a:buClr>
          <a:schemeClr val="accent2"/>
        </a:buClr>
        <a:buFont typeface="Wingdings" charset="0"/>
        <a:buChar char="o"/>
        <a:defRPr sz="1600">
          <a:solidFill>
            <a:schemeClr val="tx1"/>
          </a:solidFill>
          <a:latin typeface="+mn-lt"/>
          <a:ea typeface="ＭＳ Ｐゴシック" charset="0"/>
        </a:defRPr>
      </a:lvl3pPr>
      <a:lvl4pPr marL="1737360" indent="-365760" algn="l" rtl="0" eaLnBrk="0" fontAlgn="base" hangingPunct="0">
        <a:spcBef>
          <a:spcPts val="0"/>
        </a:spcBef>
        <a:spcAft>
          <a:spcPct val="0"/>
        </a:spcAft>
        <a:buClr>
          <a:schemeClr val="accent2"/>
        </a:buClr>
        <a:buFont typeface="Wingdings" charset="0"/>
        <a:buChar char="n"/>
        <a:defRPr sz="1400">
          <a:solidFill>
            <a:schemeClr val="tx1"/>
          </a:solidFill>
          <a:latin typeface="+mn-lt"/>
          <a:ea typeface="ＭＳ Ｐゴシック" charset="0"/>
        </a:defRPr>
      </a:lvl4pPr>
      <a:lvl5pPr marL="2011680" indent="-274320" algn="l" rtl="0" eaLnBrk="0" fontAlgn="base" hangingPunct="0">
        <a:spcBef>
          <a:spcPts val="0"/>
        </a:spcBef>
        <a:spcAft>
          <a:spcPct val="0"/>
        </a:spcAft>
        <a:buClr>
          <a:schemeClr val="accent2"/>
        </a:buClr>
        <a:buFont typeface="Wingdings" charset="0"/>
        <a:buChar char="§"/>
        <a:defRPr sz="1200">
          <a:solidFill>
            <a:schemeClr val="tx1"/>
          </a:solidFill>
          <a:latin typeface="+mn-lt"/>
          <a:ea typeface="ＭＳ Ｐゴシック" charset="0"/>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www.techonthenet.com/oracle/cursors/"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23.jpg"/><Relationship Id="rId11" Type="http://schemas.openxmlformats.org/officeDocument/2006/relationships/image" Target="../media/image28.jpg"/><Relationship Id="rId5" Type="http://schemas.openxmlformats.org/officeDocument/2006/relationships/image" Target="../media/image22.jpg"/><Relationship Id="rId10" Type="http://schemas.openxmlformats.org/officeDocument/2006/relationships/image" Target="../media/image27.jpg"/><Relationship Id="rId4" Type="http://schemas.openxmlformats.org/officeDocument/2006/relationships/image" Target="../media/image21.jpg"/><Relationship Id="rId9" Type="http://schemas.openxmlformats.org/officeDocument/2006/relationships/image" Target="../media/image26.jpg"/></Relationships>
</file>

<file path=ppt/slides/_rels/slide3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docs.oracle.com/cd/A97630_01/appdev.920/a96624/02_funds.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docs.oracle.com/cd/A97630_01/appdev.920/a96624/02_funds.htm#2730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docs.oracle.com/cd/A97630_01/appdev.920/a96624/04_struc.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Lab Instructions for TA</a:t>
            </a:r>
          </a:p>
        </p:txBody>
      </p:sp>
      <p:sp>
        <p:nvSpPr>
          <p:cNvPr id="3" name="Content Placeholder 2"/>
          <p:cNvSpPr>
            <a:spLocks noGrp="1"/>
          </p:cNvSpPr>
          <p:nvPr>
            <p:ph idx="1"/>
          </p:nvPr>
        </p:nvSpPr>
        <p:spPr/>
        <p:txBody>
          <a:bodyPr/>
          <a:lstStyle/>
          <a:p>
            <a:pPr>
              <a:spcBef>
                <a:spcPts val="1200"/>
              </a:spcBef>
            </a:pPr>
            <a:r>
              <a:rPr lang="en-CA" sz="1800" dirty="0"/>
              <a:t>Before starting the lab, run the script file </a:t>
            </a:r>
            <a:r>
              <a:rPr lang="en-CA" sz="1800" dirty="0">
                <a:solidFill>
                  <a:srgbClr val="0432FF"/>
                </a:solidFill>
              </a:rPr>
              <a:t>Lab6DB.sql</a:t>
            </a:r>
            <a:r>
              <a:rPr lang="en-CA" sz="1800" dirty="0"/>
              <a:t>.</a:t>
            </a:r>
          </a:p>
          <a:p>
            <a:pPr>
              <a:spcBef>
                <a:spcPts val="1200"/>
              </a:spcBef>
            </a:pPr>
            <a:r>
              <a:rPr lang="en-CA" sz="1800" dirty="0"/>
              <a:t>Use slides </a:t>
            </a:r>
            <a:r>
              <a:rPr lang="en-CA" sz="1800" dirty="0">
                <a:solidFill>
                  <a:srgbClr val="0000FF"/>
                </a:solidFill>
              </a:rPr>
              <a:t>2</a:t>
            </a:r>
            <a:r>
              <a:rPr lang="en-CA" sz="1800" dirty="0"/>
              <a:t>-</a:t>
            </a:r>
            <a:r>
              <a:rPr lang="en-CA" sz="1800" dirty="0">
                <a:solidFill>
                  <a:srgbClr val="0432FF"/>
                </a:solidFill>
              </a:rPr>
              <a:t>8</a:t>
            </a:r>
            <a:r>
              <a:rPr lang="en-CA" sz="1800" dirty="0"/>
              <a:t> to explain </a:t>
            </a:r>
            <a:r>
              <a:rPr lang="en-CA" sz="1800" b="1" dirty="0">
                <a:solidFill>
                  <a:srgbClr val="0432FF"/>
                </a:solidFill>
                <a:latin typeface="Arial Narrow" panose="020B0606020202030204" pitchFamily="34" charset="0"/>
              </a:rPr>
              <a:t>PL/SQL</a:t>
            </a:r>
            <a:r>
              <a:rPr lang="en-CA" sz="1800" dirty="0"/>
              <a:t> basics and </a:t>
            </a:r>
            <a:r>
              <a:rPr lang="en-CA" sz="1800" dirty="0">
                <a:solidFill>
                  <a:srgbClr val="0432FF"/>
                </a:solidFill>
              </a:rPr>
              <a:t>14</a:t>
            </a:r>
            <a:r>
              <a:rPr lang="en-CA" sz="1800" dirty="0"/>
              <a:t> and </a:t>
            </a:r>
            <a:r>
              <a:rPr lang="en-CA" sz="1800" dirty="0">
                <a:solidFill>
                  <a:srgbClr val="0432FF"/>
                </a:solidFill>
              </a:rPr>
              <a:t>18</a:t>
            </a:r>
            <a:r>
              <a:rPr lang="en-CA" sz="1800" dirty="0"/>
              <a:t> to briefly explain cursors. </a:t>
            </a:r>
            <a:r>
              <a:rPr lang="en-CA" sz="1400" dirty="0"/>
              <a:t>(I have already briefly explained all this in the lectures.)</a:t>
            </a:r>
          </a:p>
          <a:p>
            <a:pPr marL="0" indent="0" algn="ctr">
              <a:spcBef>
                <a:spcPts val="1200"/>
              </a:spcBef>
              <a:buNone/>
            </a:pPr>
            <a:r>
              <a:rPr lang="en-CA" sz="1600" dirty="0">
                <a:solidFill>
                  <a:srgbClr val="FF0000"/>
                </a:solidFill>
              </a:rPr>
              <a:t>Slides </a:t>
            </a:r>
            <a:r>
              <a:rPr lang="en-CA" sz="1600" dirty="0">
                <a:solidFill>
                  <a:srgbClr val="0432FF"/>
                </a:solidFill>
              </a:rPr>
              <a:t>10-13</a:t>
            </a:r>
            <a:r>
              <a:rPr lang="en-CA" sz="1600" dirty="0">
                <a:solidFill>
                  <a:srgbClr val="FF0000"/>
                </a:solidFill>
              </a:rPr>
              <a:t>, </a:t>
            </a:r>
            <a:r>
              <a:rPr lang="en-CA" sz="1600" dirty="0">
                <a:solidFill>
                  <a:srgbClr val="0432FF"/>
                </a:solidFill>
              </a:rPr>
              <a:t>15-17</a:t>
            </a:r>
            <a:r>
              <a:rPr lang="en-CA" sz="1600" dirty="0">
                <a:solidFill>
                  <a:srgbClr val="FF0000"/>
                </a:solidFill>
              </a:rPr>
              <a:t>, </a:t>
            </a:r>
            <a:r>
              <a:rPr lang="en-CA" sz="1600" dirty="0">
                <a:solidFill>
                  <a:srgbClr val="0432FF"/>
                </a:solidFill>
              </a:rPr>
              <a:t>19-28</a:t>
            </a:r>
            <a:r>
              <a:rPr lang="en-CA" sz="1600" dirty="0">
                <a:solidFill>
                  <a:srgbClr val="FF0000"/>
                </a:solidFill>
              </a:rPr>
              <a:t> are </a:t>
            </a:r>
            <a:r>
              <a:rPr lang="en-CA" sz="1600" dirty="0">
                <a:solidFill>
                  <a:srgbClr val="0432FF"/>
                </a:solidFill>
              </a:rPr>
              <a:t>hidden</a:t>
            </a:r>
            <a:r>
              <a:rPr lang="en-CA" sz="1600" dirty="0">
                <a:solidFill>
                  <a:srgbClr val="FF0000"/>
                </a:solidFill>
              </a:rPr>
              <a:t> in PowerPoint Presentation mode.</a:t>
            </a:r>
          </a:p>
          <a:p>
            <a:pPr>
              <a:spcBef>
                <a:spcPts val="1200"/>
              </a:spcBef>
            </a:pPr>
            <a:r>
              <a:rPr lang="en-CA" sz="1800" dirty="0"/>
              <a:t>In </a:t>
            </a:r>
            <a:r>
              <a:rPr lang="en-CA" sz="1800" b="1" dirty="0">
                <a:solidFill>
                  <a:srgbClr val="0432FF"/>
                </a:solidFill>
                <a:latin typeface="Arial Narrow" panose="020B0606020202030204" pitchFamily="34" charset="0"/>
              </a:rPr>
              <a:t>SQL Developer</a:t>
            </a:r>
            <a:r>
              <a:rPr lang="en-CA" sz="1800" dirty="0"/>
              <a:t>, demonstrate how to do the following:</a:t>
            </a:r>
          </a:p>
          <a:p>
            <a:pPr lvl="1">
              <a:spcBef>
                <a:spcPts val="0"/>
              </a:spcBef>
            </a:pPr>
            <a:r>
              <a:rPr lang="en-CA" sz="1600" dirty="0"/>
              <a:t>in the </a:t>
            </a:r>
            <a:r>
              <a:rPr lang="en-CA" sz="1600" b="1" dirty="0">
                <a:solidFill>
                  <a:srgbClr val="C00000"/>
                </a:solidFill>
                <a:latin typeface="Arial Narrow" panose="020B0604020202020204" pitchFamily="34" charset="0"/>
                <a:cs typeface="Arial Narrow" panose="020B0604020202020204" pitchFamily="34" charset="0"/>
              </a:rPr>
              <a:t>Connections</a:t>
            </a:r>
            <a:r>
              <a:rPr lang="en-CA" sz="1600" dirty="0"/>
              <a:t> tab, create the procedure </a:t>
            </a:r>
            <a:r>
              <a:rPr lang="en-CA" sz="1600" dirty="0">
                <a:solidFill>
                  <a:srgbClr val="0432FF"/>
                </a:solidFill>
                <a:latin typeface="Arial Narrow" panose="020B0606020202030204" pitchFamily="34" charset="0"/>
              </a:rPr>
              <a:t>CourseEnrollmentReport</a:t>
            </a:r>
            <a:r>
              <a:rPr lang="en-CA" sz="1600" dirty="0"/>
              <a:t> under the </a:t>
            </a:r>
            <a:r>
              <a:rPr lang="en-CA" sz="1600" b="1" dirty="0">
                <a:solidFill>
                  <a:srgbClr val="C00000"/>
                </a:solidFill>
                <a:latin typeface="Arial Narrow" panose="020B0604020202020204" pitchFamily="34" charset="0"/>
                <a:cs typeface="Arial Narrow" panose="020B0604020202020204" pitchFamily="34" charset="0"/>
              </a:rPr>
              <a:t>Procedures</a:t>
            </a:r>
            <a:r>
              <a:rPr lang="en-CA" sz="1600" dirty="0"/>
              <a:t> node.</a:t>
            </a:r>
          </a:p>
          <a:p>
            <a:pPr lvl="1">
              <a:spcBef>
                <a:spcPts val="0"/>
              </a:spcBef>
            </a:pPr>
            <a:r>
              <a:rPr lang="en-CA" sz="1600" dirty="0"/>
              <a:t>replace </a:t>
            </a:r>
            <a:r>
              <a:rPr lang="en-CA" sz="1600" u="sng" dirty="0"/>
              <a:t>all</a:t>
            </a:r>
            <a:r>
              <a:rPr lang="en-CA" sz="1600" dirty="0"/>
              <a:t> the code </a:t>
            </a:r>
            <a:r>
              <a:rPr lang="en-CA" sz="1600" dirty="0">
                <a:cs typeface="Arial Narrow" panose="020B0604020202020204" pitchFamily="34" charset="0"/>
              </a:rPr>
              <a:t>in</a:t>
            </a:r>
            <a:r>
              <a:rPr lang="en-CA" sz="1600" b="1" dirty="0">
                <a:cs typeface="Arial Narrow" panose="020B0604020202020204" pitchFamily="34" charset="0"/>
              </a:rPr>
              <a:t> </a:t>
            </a:r>
            <a:r>
              <a:rPr lang="en-CA" sz="1600" dirty="0"/>
              <a:t>the procedure </a:t>
            </a:r>
            <a:r>
              <a:rPr lang="en-CA" sz="1600" dirty="0">
                <a:solidFill>
                  <a:srgbClr val="0432FF"/>
                </a:solidFill>
                <a:latin typeface="Arial Narrow" panose="020B0606020202030204" pitchFamily="34" charset="0"/>
              </a:rPr>
              <a:t>CourseEnrollmentReport</a:t>
            </a:r>
            <a:r>
              <a:rPr lang="en-CA" sz="1600" dirty="0"/>
              <a:t> with the code in the </a:t>
            </a:r>
            <a:r>
              <a:rPr lang="en-CA" sz="1600" dirty="0">
                <a:solidFill>
                  <a:srgbClr val="0432FF"/>
                </a:solidFill>
                <a:latin typeface="Arial Narrow" panose="020B0606020202030204" pitchFamily="34" charset="0"/>
              </a:rPr>
              <a:t>CourseEnrollmentReport.txt</a:t>
            </a:r>
            <a:r>
              <a:rPr lang="en-CA" sz="1600" dirty="0"/>
              <a:t> file in the </a:t>
            </a:r>
            <a:r>
              <a:rPr lang="en-CA" sz="1600" dirty="0">
                <a:solidFill>
                  <a:srgbClr val="0432FF"/>
                </a:solidFill>
                <a:latin typeface="Arial Narrow" panose="020B0606020202030204" pitchFamily="34" charset="0"/>
              </a:rPr>
              <a:t>Lab6ExerciseSolutions</a:t>
            </a:r>
            <a:r>
              <a:rPr lang="en-CA" sz="1600" dirty="0"/>
              <a:t> folder.</a:t>
            </a:r>
          </a:p>
          <a:p>
            <a:pPr lvl="1">
              <a:spcBef>
                <a:spcPts val="0"/>
              </a:spcBef>
            </a:pPr>
            <a:r>
              <a:rPr lang="en-CA" sz="1600" dirty="0"/>
              <a:t>compile the procedure for debug </a:t>
            </a:r>
            <a:r>
              <a:rPr lang="en-CA" sz="1400" dirty="0"/>
              <a:t>(see slide 30 if using the HKUST VPN)</a:t>
            </a:r>
            <a:r>
              <a:rPr lang="en-CA" sz="1600" dirty="0"/>
              <a:t>.</a:t>
            </a:r>
          </a:p>
          <a:p>
            <a:pPr lvl="1">
              <a:spcBef>
                <a:spcPts val="0"/>
              </a:spcBef>
            </a:pPr>
            <a:r>
              <a:rPr lang="en-CA" sz="1600" dirty="0"/>
              <a:t>set a breakpoint.</a:t>
            </a:r>
          </a:p>
          <a:p>
            <a:pPr lvl="1">
              <a:spcBef>
                <a:spcPts val="0"/>
              </a:spcBef>
            </a:pPr>
            <a:r>
              <a:rPr lang="en-CA" sz="1600" dirty="0"/>
              <a:t>run the procedure in debug mode.</a:t>
            </a:r>
          </a:p>
          <a:p>
            <a:pPr lvl="1">
              <a:spcBef>
                <a:spcPts val="0"/>
              </a:spcBef>
            </a:pPr>
            <a:r>
              <a:rPr lang="en-CA" sz="1600" dirty="0"/>
              <a:t>inspect the values of variables.</a:t>
            </a:r>
          </a:p>
          <a:p>
            <a:pPr>
              <a:spcBef>
                <a:spcPts val="1200"/>
              </a:spcBef>
            </a:pPr>
            <a:r>
              <a:rPr lang="en-HK" sz="1800" dirty="0"/>
              <a:t>Answer any questions students might have about the lab notes</a:t>
            </a:r>
            <a:r>
              <a:rPr lang="en-CA" sz="1800" dirty="0"/>
              <a:t>.</a:t>
            </a:r>
          </a:p>
          <a:p>
            <a:pPr>
              <a:spcBef>
                <a:spcPts val="1200"/>
              </a:spcBef>
            </a:pPr>
            <a:r>
              <a:rPr lang="en-HK" sz="1800" dirty="0"/>
              <a:t>Explain what the students need to do in the lab exercise and help any students who are having problems doing the exercise</a:t>
            </a:r>
            <a:r>
              <a:rPr lang="en-CA" sz="1800" dirty="0"/>
              <a:t>.</a:t>
            </a:r>
          </a:p>
        </p:txBody>
      </p:sp>
    </p:spTree>
    <p:extLst>
      <p:ext uri="{BB962C8B-B14F-4D97-AF65-F5344CB8AC3E}">
        <p14:creationId xmlns:p14="http://schemas.microsoft.com/office/powerpoint/2010/main" val="1816393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latin typeface="Verdana" charset="0"/>
                <a:ea typeface="PMingLiU" charset="0"/>
                <a:cs typeface="PMingLiU" charset="0"/>
              </a:rPr>
              <a:t>If-Then-Else Example (1)</a:t>
            </a:r>
            <a:endParaRPr lang="en-US" dirty="0"/>
          </a:p>
        </p:txBody>
      </p:sp>
      <p:sp>
        <p:nvSpPr>
          <p:cNvPr id="3" name="Content Placeholder 2"/>
          <p:cNvSpPr>
            <a:spLocks noGrp="1"/>
          </p:cNvSpPr>
          <p:nvPr>
            <p:ph idx="1"/>
          </p:nvPr>
        </p:nvSpPr>
        <p:spPr>
          <a:xfrm>
            <a:off x="457200" y="1463040"/>
            <a:ext cx="8229600" cy="4846320"/>
          </a:xfrm>
        </p:spPr>
        <p:txBody>
          <a:bodyPr/>
          <a:lstStyle/>
          <a:p>
            <a:pPr indent="0" eaLnBrk="1" hangingPunct="1">
              <a:spcBef>
                <a:spcPts val="0"/>
              </a:spcBef>
              <a:buNone/>
            </a:pPr>
            <a:r>
              <a:rPr lang="en-US" altLang="zh-TW" sz="1800" b="1" dirty="0">
                <a:solidFill>
                  <a:srgbClr val="0432FF"/>
                </a:solidFill>
                <a:latin typeface="Arial Narrow"/>
                <a:ea typeface="PMingLiU" charset="0"/>
                <a:cs typeface="Arial Narrow"/>
              </a:rPr>
              <a:t>create or replace procedure </a:t>
            </a:r>
            <a:r>
              <a:rPr lang="en-US" altLang="zh-TW" sz="1800" dirty="0">
                <a:latin typeface="Arial Narrow"/>
                <a:ea typeface="PMingLiU" charset="0"/>
                <a:cs typeface="Arial Narrow"/>
              </a:rPr>
              <a:t>IncrementRoomNumber</a:t>
            </a:r>
            <a:r>
              <a:rPr lang="en-US" altLang="zh-TW" sz="1800" b="1" dirty="0">
                <a:solidFill>
                  <a:srgbClr val="0432FF"/>
                </a:solidFill>
                <a:latin typeface="Arial Narrow"/>
                <a:ea typeface="PMingLiU" charset="0"/>
                <a:cs typeface="Arial Narrow"/>
              </a:rPr>
              <a:t> as</a:t>
            </a:r>
          </a:p>
          <a:p>
            <a:pPr marL="1376363" indent="-646113" eaLnBrk="1" hangingPunct="1">
              <a:spcBef>
                <a:spcPts val="0"/>
              </a:spcBef>
              <a:buNone/>
            </a:pPr>
            <a:r>
              <a:rPr lang="en-US" altLang="zh-TW" sz="1800" dirty="0">
                <a:latin typeface="Arial Narrow"/>
                <a:ea typeface="PMingLiU" charset="0"/>
                <a:cs typeface="Arial Narrow"/>
              </a:rPr>
              <a:t>room	Department.roomNo%</a:t>
            </a:r>
            <a:r>
              <a:rPr lang="en-US" altLang="zh-TW" sz="1800" b="1" dirty="0">
                <a:solidFill>
                  <a:srgbClr val="0432FF"/>
                </a:solidFill>
                <a:latin typeface="Arial Narrow"/>
                <a:ea typeface="PMingLiU" charset="0"/>
                <a:cs typeface="Arial Narrow"/>
              </a:rPr>
              <a:t>type</a:t>
            </a:r>
            <a:r>
              <a:rPr lang="en-US" altLang="zh-TW" sz="1800" dirty="0">
                <a:latin typeface="Arial Narrow"/>
                <a:ea typeface="PMingLiU" charset="0"/>
                <a:cs typeface="Arial Narrow"/>
              </a:rPr>
              <a:t>; </a:t>
            </a:r>
            <a:r>
              <a:rPr lang="en-US" altLang="zh-TW" sz="1800" dirty="0">
                <a:solidFill>
                  <a:srgbClr val="800000"/>
                </a:solidFill>
                <a:latin typeface="Arial Narrow"/>
                <a:ea typeface="PMingLiU" charset="0"/>
                <a:cs typeface="Arial Narrow"/>
              </a:rPr>
              <a:t>-- room is of type roomNo</a:t>
            </a:r>
          </a:p>
          <a:p>
            <a:pPr indent="0" eaLnBrk="1" hangingPunct="1">
              <a:spcBef>
                <a:spcPts val="0"/>
              </a:spcBef>
              <a:buNone/>
            </a:pPr>
            <a:r>
              <a:rPr lang="en-US" altLang="zh-TW" sz="1800" b="1" dirty="0">
                <a:solidFill>
                  <a:srgbClr val="0432FF"/>
                </a:solidFill>
                <a:latin typeface="Arial Narrow"/>
                <a:ea typeface="PMingLiU" charset="0"/>
                <a:cs typeface="Arial Narrow"/>
              </a:rPr>
              <a:t>begin</a:t>
            </a:r>
          </a:p>
          <a:p>
            <a:pPr marL="731520" indent="0" eaLnBrk="1" hangingPunct="1">
              <a:spcBef>
                <a:spcPts val="0"/>
              </a:spcBef>
              <a:buNone/>
            </a:pPr>
            <a:r>
              <a:rPr lang="en-US" altLang="zh-TW" sz="1800" b="1" dirty="0">
                <a:solidFill>
                  <a:srgbClr val="0000FF"/>
                </a:solidFill>
                <a:latin typeface="Arial Narrow"/>
                <a:ea typeface="PMingLiU" charset="0"/>
                <a:cs typeface="Arial Narrow"/>
              </a:rPr>
              <a:t>select</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roomNo</a:t>
            </a:r>
            <a:r>
              <a:rPr lang="en-US" altLang="zh-TW" sz="1800" dirty="0">
                <a:solidFill>
                  <a:srgbClr val="0000FF"/>
                </a:solidFill>
                <a:latin typeface="Arial Narrow"/>
                <a:ea typeface="PMingLiU" charset="0"/>
                <a:cs typeface="Arial Narrow"/>
              </a:rPr>
              <a:t> </a:t>
            </a:r>
            <a:r>
              <a:rPr lang="en-US" altLang="zh-TW" sz="1800" b="1" dirty="0">
                <a:solidFill>
                  <a:srgbClr val="0000FF"/>
                </a:solidFill>
                <a:latin typeface="Arial Narrow"/>
                <a:ea typeface="PMingLiU" charset="0"/>
                <a:cs typeface="Arial Narrow"/>
              </a:rPr>
              <a:t>into</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room</a:t>
            </a:r>
            <a:r>
              <a:rPr lang="en-US" altLang="zh-TW" sz="1800" dirty="0">
                <a:solidFill>
                  <a:srgbClr val="0000FF"/>
                </a:solidFill>
                <a:latin typeface="Arial Narrow"/>
                <a:ea typeface="PMingLiU" charset="0"/>
                <a:cs typeface="Arial Narrow"/>
              </a:rPr>
              <a:t> </a:t>
            </a:r>
            <a:r>
              <a:rPr lang="en-US" altLang="zh-TW" sz="1800" b="1" dirty="0">
                <a:solidFill>
                  <a:srgbClr val="0000FF"/>
                </a:solidFill>
                <a:latin typeface="Arial Narrow"/>
                <a:ea typeface="PMingLiU" charset="0"/>
                <a:cs typeface="Arial Narrow"/>
              </a:rPr>
              <a:t>from</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Department</a:t>
            </a:r>
            <a:r>
              <a:rPr lang="en-US" altLang="zh-TW" sz="1800" dirty="0">
                <a:solidFill>
                  <a:srgbClr val="0000FF"/>
                </a:solidFill>
                <a:latin typeface="Arial Narrow"/>
                <a:ea typeface="PMingLiU" charset="0"/>
                <a:cs typeface="Arial Narrow"/>
              </a:rPr>
              <a:t> </a:t>
            </a:r>
            <a:r>
              <a:rPr lang="en-US" altLang="zh-TW" sz="1800" b="1" dirty="0">
                <a:solidFill>
                  <a:srgbClr val="0000FF"/>
                </a:solidFill>
                <a:latin typeface="Arial Narrow"/>
                <a:ea typeface="PMingLiU" charset="0"/>
                <a:cs typeface="Arial Narrow"/>
              </a:rPr>
              <a:t>where</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departmentId=</a:t>
            </a:r>
            <a:r>
              <a:rPr lang="en-US" altLang="zh-TW" sz="1800" dirty="0">
                <a:solidFill>
                  <a:srgbClr val="FF0000"/>
                </a:solidFill>
                <a:latin typeface="Arial Narrow"/>
                <a:ea typeface="PMingLiU" charset="0"/>
                <a:cs typeface="Arial Narrow"/>
              </a:rPr>
              <a:t>'COMP'</a:t>
            </a:r>
            <a:r>
              <a:rPr lang="en-US" altLang="zh-TW" sz="1800" dirty="0">
                <a:latin typeface="Arial Narrow"/>
                <a:ea typeface="PMingLiU" charset="0"/>
                <a:cs typeface="Arial Narrow"/>
              </a:rPr>
              <a:t>;</a:t>
            </a:r>
          </a:p>
          <a:p>
            <a:pPr marL="731520" indent="0" eaLnBrk="1" hangingPunct="1">
              <a:spcBef>
                <a:spcPts val="0"/>
              </a:spcBef>
              <a:buNone/>
            </a:pPr>
            <a:r>
              <a:rPr lang="en-US" altLang="zh-TW" sz="1800" b="1" dirty="0">
                <a:solidFill>
                  <a:srgbClr val="0432FF"/>
                </a:solidFill>
                <a:latin typeface="Arial Narrow"/>
                <a:ea typeface="PMingLiU" charset="0"/>
                <a:cs typeface="Arial Narrow"/>
              </a:rPr>
              <a:t>if</a:t>
            </a:r>
            <a:r>
              <a:rPr lang="en-US" altLang="zh-TW" sz="1800" dirty="0">
                <a:latin typeface="Arial Narrow"/>
                <a:ea typeface="PMingLiU" charset="0"/>
                <a:cs typeface="Arial Narrow"/>
              </a:rPr>
              <a:t> (room&gt;</a:t>
            </a:r>
            <a:r>
              <a:rPr lang="en-US" altLang="zh-TW" sz="1800" dirty="0">
                <a:solidFill>
                  <a:srgbClr val="008000"/>
                </a:solidFill>
                <a:latin typeface="Arial Narrow"/>
                <a:ea typeface="PMingLiU" charset="0"/>
                <a:cs typeface="Arial Narrow"/>
              </a:rPr>
              <a:t>3000</a:t>
            </a:r>
            <a:r>
              <a:rPr lang="en-US" altLang="zh-TW" sz="1800" dirty="0">
                <a:latin typeface="Arial Narrow"/>
                <a:ea typeface="PMingLiU" charset="0"/>
                <a:cs typeface="Arial Narrow"/>
              </a:rPr>
              <a:t> </a:t>
            </a:r>
            <a:r>
              <a:rPr lang="en-US" altLang="zh-TW" sz="1800" b="1" dirty="0">
                <a:solidFill>
                  <a:srgbClr val="0432FF"/>
                </a:solidFill>
                <a:latin typeface="Arial Narrow"/>
                <a:ea typeface="PMingLiU" charset="0"/>
                <a:cs typeface="Arial Narrow"/>
              </a:rPr>
              <a:t>and</a:t>
            </a:r>
            <a:r>
              <a:rPr lang="en-US" altLang="zh-TW" sz="1800" dirty="0">
                <a:latin typeface="Arial Narrow"/>
                <a:ea typeface="PMingLiU" charset="0"/>
                <a:cs typeface="Arial Narrow"/>
              </a:rPr>
              <a:t> room&lt;</a:t>
            </a:r>
            <a:r>
              <a:rPr lang="en-US" altLang="zh-TW" sz="1800" dirty="0">
                <a:solidFill>
                  <a:srgbClr val="008000"/>
                </a:solidFill>
                <a:latin typeface="Arial Narrow"/>
                <a:ea typeface="PMingLiU" charset="0"/>
                <a:cs typeface="Arial Narrow"/>
              </a:rPr>
              <a:t>4000</a:t>
            </a:r>
            <a:r>
              <a:rPr lang="en-US" altLang="zh-TW" sz="1800" dirty="0">
                <a:latin typeface="Arial Narrow"/>
                <a:ea typeface="PMingLiU" charset="0"/>
                <a:cs typeface="Arial Narrow"/>
              </a:rPr>
              <a:t>) </a:t>
            </a:r>
            <a:r>
              <a:rPr lang="en-US" altLang="zh-TW" sz="1800" b="1" dirty="0">
                <a:solidFill>
                  <a:srgbClr val="0432FF"/>
                </a:solidFill>
                <a:latin typeface="Arial Narrow"/>
                <a:ea typeface="PMingLiU" charset="0"/>
                <a:cs typeface="Arial Narrow"/>
              </a:rPr>
              <a:t>then</a:t>
            </a:r>
          </a:p>
          <a:p>
            <a:pPr marL="1005840" indent="0" eaLnBrk="1" hangingPunct="1">
              <a:spcBef>
                <a:spcPts val="0"/>
              </a:spcBef>
              <a:buNone/>
            </a:pPr>
            <a:r>
              <a:rPr lang="en-US" altLang="zh-TW" sz="1800" b="1" dirty="0">
                <a:solidFill>
                  <a:srgbClr val="0000FF"/>
                </a:solidFill>
                <a:latin typeface="Arial Narrow"/>
                <a:ea typeface="PMingLiU" charset="0"/>
                <a:cs typeface="Arial Narrow"/>
              </a:rPr>
              <a:t>update</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Department </a:t>
            </a:r>
            <a:r>
              <a:rPr lang="en-US" altLang="zh-TW" sz="1800" b="1" dirty="0">
                <a:solidFill>
                  <a:srgbClr val="0000FF"/>
                </a:solidFill>
                <a:latin typeface="Arial Narrow"/>
                <a:ea typeface="PMingLiU" charset="0"/>
                <a:cs typeface="Arial Narrow"/>
              </a:rPr>
              <a:t>set</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roomNo=room+</a:t>
            </a:r>
            <a:r>
              <a:rPr lang="en-US" altLang="zh-TW" sz="1800" dirty="0">
                <a:solidFill>
                  <a:srgbClr val="008000"/>
                </a:solidFill>
                <a:latin typeface="Arial Narrow"/>
                <a:ea typeface="PMingLiU" charset="0"/>
                <a:cs typeface="Arial Narrow"/>
              </a:rPr>
              <a:t>1000</a:t>
            </a:r>
            <a:r>
              <a:rPr lang="en-US" altLang="zh-TW" sz="1800" dirty="0">
                <a:solidFill>
                  <a:srgbClr val="0000FF"/>
                </a:solidFill>
                <a:latin typeface="Arial Narrow"/>
                <a:ea typeface="PMingLiU" charset="0"/>
                <a:cs typeface="Arial Narrow"/>
              </a:rPr>
              <a:t> </a:t>
            </a:r>
            <a:r>
              <a:rPr lang="en-US" altLang="zh-TW" sz="1800" b="1" dirty="0">
                <a:solidFill>
                  <a:srgbClr val="0000FF"/>
                </a:solidFill>
                <a:latin typeface="Arial Narrow"/>
                <a:ea typeface="PMingLiU" charset="0"/>
                <a:cs typeface="Arial Narrow"/>
              </a:rPr>
              <a:t>where</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departmentId=</a:t>
            </a:r>
            <a:r>
              <a:rPr lang="en-US" altLang="zh-TW" sz="1800" dirty="0">
                <a:solidFill>
                  <a:srgbClr val="FF0000"/>
                </a:solidFill>
                <a:latin typeface="Arial Narrow"/>
                <a:ea typeface="PMingLiU" charset="0"/>
                <a:cs typeface="Arial Narrow"/>
              </a:rPr>
              <a:t>'COMP'</a:t>
            </a:r>
            <a:r>
              <a:rPr lang="en-US" altLang="zh-TW" sz="1800" dirty="0">
                <a:latin typeface="Arial Narrow"/>
                <a:ea typeface="PMingLiU" charset="0"/>
                <a:cs typeface="Arial Narrow"/>
              </a:rPr>
              <a:t>;</a:t>
            </a:r>
          </a:p>
          <a:p>
            <a:pPr marL="731520" indent="0" eaLnBrk="1" hangingPunct="1">
              <a:spcBef>
                <a:spcPts val="0"/>
              </a:spcBef>
              <a:buNone/>
            </a:pPr>
            <a:r>
              <a:rPr lang="en-US" altLang="zh-TW" sz="1800" b="1" dirty="0">
                <a:solidFill>
                  <a:srgbClr val="0432FF"/>
                </a:solidFill>
                <a:latin typeface="Arial Narrow"/>
                <a:ea typeface="PMingLiU" charset="0"/>
                <a:cs typeface="Arial Narrow"/>
              </a:rPr>
              <a:t>else</a:t>
            </a:r>
          </a:p>
          <a:p>
            <a:pPr marL="1005840" indent="0" eaLnBrk="1" hangingPunct="1">
              <a:spcBef>
                <a:spcPts val="0"/>
              </a:spcBef>
              <a:buNone/>
            </a:pPr>
            <a:r>
              <a:rPr lang="en-US" altLang="zh-TW" sz="1800" b="1" dirty="0">
                <a:solidFill>
                  <a:srgbClr val="0000FF"/>
                </a:solidFill>
                <a:latin typeface="Arial Narrow"/>
                <a:ea typeface="PMingLiU" charset="0"/>
                <a:cs typeface="Arial Narrow"/>
              </a:rPr>
              <a:t>update</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Department</a:t>
            </a:r>
            <a:r>
              <a:rPr lang="en-US" altLang="zh-TW" sz="1800" dirty="0">
                <a:solidFill>
                  <a:srgbClr val="0000FF"/>
                </a:solidFill>
                <a:latin typeface="Arial Narrow"/>
                <a:ea typeface="PMingLiU" charset="0"/>
                <a:cs typeface="Arial Narrow"/>
              </a:rPr>
              <a:t> </a:t>
            </a:r>
            <a:r>
              <a:rPr lang="en-US" altLang="zh-TW" sz="1800" b="1" dirty="0">
                <a:solidFill>
                  <a:srgbClr val="0000FF"/>
                </a:solidFill>
                <a:latin typeface="Arial Narrow"/>
                <a:ea typeface="PMingLiU" charset="0"/>
                <a:cs typeface="Arial Narrow"/>
              </a:rPr>
              <a:t>set</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roomNo=</a:t>
            </a:r>
            <a:r>
              <a:rPr lang="en-US" altLang="zh-TW" sz="1800" dirty="0">
                <a:solidFill>
                  <a:srgbClr val="008000"/>
                </a:solidFill>
                <a:latin typeface="Arial Narrow"/>
                <a:ea typeface="PMingLiU" charset="0"/>
                <a:cs typeface="Arial Narrow"/>
              </a:rPr>
              <a:t>5528 </a:t>
            </a:r>
            <a:r>
              <a:rPr lang="en-US" altLang="zh-TW" sz="1800" b="1" dirty="0">
                <a:solidFill>
                  <a:srgbClr val="0000FF"/>
                </a:solidFill>
                <a:latin typeface="Arial Narrow"/>
                <a:ea typeface="PMingLiU" charset="0"/>
                <a:cs typeface="Arial Narrow"/>
              </a:rPr>
              <a:t>where</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departmentId</a:t>
            </a:r>
            <a:r>
              <a:rPr lang="en-US" altLang="zh-TW" sz="1800" dirty="0">
                <a:solidFill>
                  <a:srgbClr val="0000FF"/>
                </a:solidFill>
                <a:latin typeface="Arial Narrow"/>
                <a:ea typeface="PMingLiU" charset="0"/>
                <a:cs typeface="Arial Narrow"/>
              </a:rPr>
              <a:t>=</a:t>
            </a:r>
            <a:r>
              <a:rPr lang="en-US" altLang="zh-TW" sz="1800" dirty="0">
                <a:solidFill>
                  <a:srgbClr val="FF0000"/>
                </a:solidFill>
                <a:latin typeface="Arial Narrow"/>
                <a:ea typeface="PMingLiU" charset="0"/>
                <a:cs typeface="Arial Narrow"/>
              </a:rPr>
              <a:t>'COMP'</a:t>
            </a:r>
            <a:r>
              <a:rPr lang="en-US" altLang="zh-TW" sz="1800" dirty="0">
                <a:latin typeface="Arial Narrow"/>
                <a:ea typeface="PMingLiU" charset="0"/>
                <a:cs typeface="Arial Narrow"/>
              </a:rPr>
              <a:t>;</a:t>
            </a:r>
          </a:p>
          <a:p>
            <a:pPr marL="731520" indent="0" eaLnBrk="1" hangingPunct="1">
              <a:spcBef>
                <a:spcPts val="0"/>
              </a:spcBef>
              <a:buNone/>
            </a:pPr>
            <a:r>
              <a:rPr lang="en-US" altLang="zh-TW" sz="1800" b="1" dirty="0">
                <a:solidFill>
                  <a:srgbClr val="0432FF"/>
                </a:solidFill>
                <a:latin typeface="Arial Narrow"/>
                <a:ea typeface="PMingLiU" charset="0"/>
                <a:cs typeface="Arial Narrow"/>
              </a:rPr>
              <a:t>end if</a:t>
            </a:r>
            <a:r>
              <a:rPr lang="en-US" altLang="zh-TW" sz="1800" dirty="0">
                <a:latin typeface="Arial Narrow"/>
                <a:ea typeface="PMingLiU" charset="0"/>
                <a:cs typeface="Arial Narrow"/>
              </a:rPr>
              <a:t>;</a:t>
            </a:r>
          </a:p>
          <a:p>
            <a:pPr indent="0" eaLnBrk="1" hangingPunct="1">
              <a:spcBef>
                <a:spcPts val="0"/>
              </a:spcBef>
              <a:buNone/>
            </a:pPr>
            <a:r>
              <a:rPr lang="en-US" altLang="zh-TW" sz="1800" b="1" dirty="0">
                <a:solidFill>
                  <a:srgbClr val="0432FF"/>
                </a:solidFill>
                <a:latin typeface="Arial Narrow"/>
                <a:ea typeface="PMingLiU" charset="0"/>
                <a:cs typeface="Arial Narrow"/>
              </a:rPr>
              <a:t>end</a:t>
            </a:r>
            <a:r>
              <a:rPr lang="en-US" altLang="zh-TW" sz="1800" dirty="0">
                <a:latin typeface="Arial Narrow"/>
                <a:ea typeface="PMingLiU" charset="0"/>
                <a:cs typeface="Arial Narrow"/>
              </a:rPr>
              <a:t>;</a:t>
            </a:r>
          </a:p>
        </p:txBody>
      </p:sp>
      <p:sp>
        <p:nvSpPr>
          <p:cNvPr id="5" name="TextBox 4"/>
          <p:cNvSpPr txBox="1"/>
          <p:nvPr/>
        </p:nvSpPr>
        <p:spPr>
          <a:xfrm>
            <a:off x="1371600" y="5029200"/>
            <a:ext cx="6400800" cy="830997"/>
          </a:xfrm>
          <a:prstGeom prst="rect">
            <a:avLst/>
          </a:prstGeom>
          <a:solidFill>
            <a:srgbClr val="FFFFE5"/>
          </a:solidFill>
          <a:ln w="19050" cmpd="sng">
            <a:solidFill>
              <a:srgbClr val="000090"/>
            </a:solidFill>
          </a:ln>
        </p:spPr>
        <p:txBody>
          <a:bodyPr wrap="square" rtlCol="0">
            <a:spAutoFit/>
          </a:bodyPr>
          <a:lstStyle/>
          <a:p>
            <a:pPr algn="ctr" eaLnBrk="1" hangingPunct="1"/>
            <a:r>
              <a:rPr lang="en-US" altLang="zh-TW" sz="1600" i="0" dirty="0">
                <a:solidFill>
                  <a:srgbClr val="800000"/>
                </a:solidFill>
                <a:ea typeface="PMingLiU" charset="0"/>
                <a:cs typeface="PMingLiU" charset="0"/>
              </a:rPr>
              <a:t>This procedure adds 1000 to the room number of the COMP department if the room starts with 3. The room number is set to 5528 if the room number does not start with 3.</a:t>
            </a:r>
            <a:endParaRPr lang="en-US" altLang="zh-TW" sz="1600" i="0" dirty="0">
              <a:solidFill>
                <a:srgbClr val="800000"/>
              </a:solidFill>
              <a:latin typeface="+mn-lt"/>
              <a:ea typeface="PMingLiU" charset="0"/>
              <a:cs typeface="PMingLiU" charset="0"/>
            </a:endParaRPr>
          </a:p>
        </p:txBody>
      </p:sp>
      <p:sp>
        <p:nvSpPr>
          <p:cNvPr id="7" name="Rectangle 8"/>
          <p:cNvSpPr>
            <a:spLocks noGrp="1" noChangeArrowheads="1"/>
          </p:cNvSpPr>
          <p:nvPr>
            <p:ph type="sldNum" sz="quarter" idx="4"/>
          </p:nvPr>
        </p:nvSpPr>
        <p:spPr bwMode="auto">
          <a:xfrm>
            <a:off x="6705600" y="6492240"/>
            <a:ext cx="19812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i="0" smtClean="0">
                <a:solidFill>
                  <a:schemeClr val="tx1"/>
                </a:solidFill>
              </a:defRPr>
            </a:lvl1pPr>
          </a:lstStyle>
          <a:p>
            <a:pPr>
              <a:defRPr/>
            </a:pPr>
            <a:fld id="{66FF7134-23C8-A443-8DFE-9E11CF9E71EC}" type="slidenum">
              <a:rPr lang="en-US" smtClean="0"/>
              <a:pPr>
                <a:defRPr/>
              </a:pPr>
              <a:t>9</a:t>
            </a:fld>
            <a:endParaRPr lang="en-US" dirty="0"/>
          </a:p>
        </p:txBody>
      </p:sp>
    </p:spTree>
    <p:extLst>
      <p:ext uri="{BB962C8B-B14F-4D97-AF65-F5344CB8AC3E}">
        <p14:creationId xmlns:p14="http://schemas.microsoft.com/office/powerpoint/2010/main" val="2585661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A218DDA-0DB0-F544-B9BD-E393E72604E6}"/>
              </a:ext>
            </a:extLst>
          </p:cNvPr>
          <p:cNvSpPr/>
          <p:nvPr/>
        </p:nvSpPr>
        <p:spPr bwMode="auto">
          <a:xfrm>
            <a:off x="849330" y="2613398"/>
            <a:ext cx="6542070" cy="274320"/>
          </a:xfrm>
          <a:prstGeom prst="rect">
            <a:avLst/>
          </a:prstGeom>
          <a:solidFill>
            <a:srgbClr val="FFFFE5"/>
          </a:solidFill>
          <a:ln w="952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1" u="none" strike="noStrike" cap="none" normalizeH="0" baseline="0" dirty="0">
              <a:ln>
                <a:noFill/>
              </a:ln>
              <a:solidFill>
                <a:schemeClr val="tx1"/>
              </a:solidFill>
              <a:effectLst/>
              <a:latin typeface="Verdana" pitchFamily="34" charset="0"/>
            </a:endParaRPr>
          </a:p>
        </p:txBody>
      </p:sp>
      <p:sp>
        <p:nvSpPr>
          <p:cNvPr id="2" name="Title 1"/>
          <p:cNvSpPr>
            <a:spLocks noGrp="1"/>
          </p:cNvSpPr>
          <p:nvPr>
            <p:ph type="title"/>
          </p:nvPr>
        </p:nvSpPr>
        <p:spPr/>
        <p:txBody>
          <a:bodyPr/>
          <a:lstStyle/>
          <a:p>
            <a:r>
              <a:rPr lang="en-US" altLang="zh-TW" dirty="0">
                <a:latin typeface="Verdana" charset="0"/>
                <a:ea typeface="PMingLiU" charset="0"/>
                <a:cs typeface="PMingLiU" charset="0"/>
              </a:rPr>
              <a:t>If-Then-Else Example (2)</a:t>
            </a:r>
            <a:endParaRPr lang="en-US" sz="1600" dirty="0"/>
          </a:p>
        </p:txBody>
      </p:sp>
      <p:sp>
        <p:nvSpPr>
          <p:cNvPr id="3" name="Content Placeholder 2"/>
          <p:cNvSpPr>
            <a:spLocks noGrp="1"/>
          </p:cNvSpPr>
          <p:nvPr>
            <p:ph idx="1"/>
          </p:nvPr>
        </p:nvSpPr>
        <p:spPr>
          <a:xfrm>
            <a:off x="457200" y="1463040"/>
            <a:ext cx="8229600" cy="4846320"/>
          </a:xfrm>
        </p:spPr>
        <p:txBody>
          <a:bodyPr/>
          <a:lstStyle/>
          <a:p>
            <a:pPr indent="0" eaLnBrk="1" hangingPunct="1">
              <a:spcBef>
                <a:spcPts val="0"/>
              </a:spcBef>
              <a:buNone/>
            </a:pPr>
            <a:r>
              <a:rPr lang="en-US" altLang="zh-TW" sz="1800" b="1" dirty="0">
                <a:solidFill>
                  <a:srgbClr val="0432FF"/>
                </a:solidFill>
                <a:latin typeface="Arial Narrow"/>
                <a:ea typeface="PMingLiU" charset="0"/>
                <a:cs typeface="Arial Narrow"/>
              </a:rPr>
              <a:t>create or replace procedure </a:t>
            </a:r>
            <a:r>
              <a:rPr lang="en-US" altLang="zh-TW" sz="1800" dirty="0">
                <a:latin typeface="Arial Narrow"/>
                <a:ea typeface="PMingLiU" charset="0"/>
                <a:cs typeface="Arial Narrow"/>
              </a:rPr>
              <a:t>IncrementRoomNumber</a:t>
            </a:r>
            <a:r>
              <a:rPr lang="en-US" altLang="zh-TW" sz="1800" b="1" dirty="0">
                <a:solidFill>
                  <a:srgbClr val="0432FF"/>
                </a:solidFill>
                <a:latin typeface="Arial Narrow"/>
                <a:ea typeface="PMingLiU" charset="0"/>
                <a:cs typeface="Arial Narrow"/>
              </a:rPr>
              <a:t> as</a:t>
            </a:r>
          </a:p>
          <a:p>
            <a:pPr marL="731520" indent="0" eaLnBrk="1" hangingPunct="1">
              <a:spcBef>
                <a:spcPts val="0"/>
              </a:spcBef>
              <a:buNone/>
            </a:pPr>
            <a:r>
              <a:rPr lang="en-US" altLang="zh-TW" sz="1800" dirty="0">
                <a:latin typeface="Arial Narrow"/>
                <a:ea typeface="PMingLiU" charset="0"/>
                <a:cs typeface="Arial Narrow"/>
              </a:rPr>
              <a:t>room Department.roomNo%</a:t>
            </a:r>
            <a:r>
              <a:rPr lang="en-US" altLang="zh-TW" sz="1800" b="1" dirty="0">
                <a:solidFill>
                  <a:srgbClr val="0432FF"/>
                </a:solidFill>
                <a:latin typeface="Arial Narrow"/>
                <a:ea typeface="PMingLiU" charset="0"/>
                <a:cs typeface="Arial Narrow"/>
              </a:rPr>
              <a:t>type</a:t>
            </a:r>
            <a:r>
              <a:rPr lang="en-US" altLang="zh-TW" sz="1800" dirty="0">
                <a:latin typeface="Arial Narrow"/>
                <a:ea typeface="PMingLiU" charset="0"/>
                <a:cs typeface="Arial Narrow"/>
              </a:rPr>
              <a:t>; </a:t>
            </a:r>
            <a:r>
              <a:rPr lang="en-US" altLang="zh-TW" sz="1800" dirty="0">
                <a:solidFill>
                  <a:srgbClr val="800000"/>
                </a:solidFill>
                <a:latin typeface="Arial Narrow"/>
                <a:ea typeface="PMingLiU" charset="0"/>
                <a:cs typeface="Arial Narrow"/>
              </a:rPr>
              <a:t>-- room is of type roomNo</a:t>
            </a:r>
          </a:p>
          <a:p>
            <a:pPr indent="0" eaLnBrk="1" hangingPunct="1">
              <a:spcBef>
                <a:spcPts val="0"/>
              </a:spcBef>
              <a:buNone/>
            </a:pPr>
            <a:r>
              <a:rPr lang="en-US" altLang="zh-TW" sz="1800" b="1" dirty="0">
                <a:solidFill>
                  <a:srgbClr val="0432FF"/>
                </a:solidFill>
                <a:latin typeface="Arial Narrow"/>
                <a:ea typeface="PMingLiU" charset="0"/>
                <a:cs typeface="Arial Narrow"/>
              </a:rPr>
              <a:t>begin</a:t>
            </a:r>
          </a:p>
          <a:p>
            <a:pPr marL="731520" indent="0" eaLnBrk="1" hangingPunct="1">
              <a:spcBef>
                <a:spcPts val="0"/>
              </a:spcBef>
              <a:buNone/>
            </a:pPr>
            <a:r>
              <a:rPr lang="en-US" altLang="zh-TW" sz="1800" dirty="0">
                <a:solidFill>
                  <a:srgbClr val="800000"/>
                </a:solidFill>
                <a:latin typeface="Arial Narrow"/>
                <a:ea typeface="PMingLiU" charset="0"/>
                <a:cs typeface="Arial Narrow"/>
              </a:rPr>
              <a:t>-- Incorrect use of select statement</a:t>
            </a:r>
          </a:p>
          <a:p>
            <a:pPr marL="731520" indent="0" eaLnBrk="1" hangingPunct="1">
              <a:spcBef>
                <a:spcPts val="0"/>
              </a:spcBef>
              <a:buNone/>
            </a:pPr>
            <a:r>
              <a:rPr lang="en-US" altLang="zh-TW" sz="1800" dirty="0">
                <a:latin typeface="Arial Narrow"/>
                <a:ea typeface="PMingLiU" charset="0"/>
                <a:cs typeface="Arial Narrow"/>
              </a:rPr>
              <a:t>room := </a:t>
            </a:r>
            <a:r>
              <a:rPr lang="en-US" altLang="zh-TW" sz="1800" b="1" dirty="0">
                <a:solidFill>
                  <a:srgbClr val="0000FF"/>
                </a:solidFill>
                <a:latin typeface="Arial Narrow"/>
                <a:ea typeface="PMingLiU" charset="0"/>
                <a:cs typeface="Arial Narrow"/>
              </a:rPr>
              <a:t>select</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roomNo</a:t>
            </a:r>
            <a:r>
              <a:rPr lang="en-US" altLang="zh-TW" sz="1800" dirty="0">
                <a:solidFill>
                  <a:srgbClr val="0000FF"/>
                </a:solidFill>
                <a:latin typeface="Arial Narrow"/>
                <a:ea typeface="PMingLiU" charset="0"/>
                <a:cs typeface="Arial Narrow"/>
              </a:rPr>
              <a:t> </a:t>
            </a:r>
            <a:r>
              <a:rPr lang="en-US" altLang="zh-TW" sz="1800" b="1" dirty="0">
                <a:solidFill>
                  <a:srgbClr val="0000FF"/>
                </a:solidFill>
                <a:latin typeface="Arial Narrow"/>
                <a:ea typeface="PMingLiU" charset="0"/>
                <a:cs typeface="Arial Narrow"/>
              </a:rPr>
              <a:t>from</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Department</a:t>
            </a:r>
            <a:r>
              <a:rPr lang="en-US" altLang="zh-TW" sz="1800" dirty="0">
                <a:solidFill>
                  <a:srgbClr val="0000FF"/>
                </a:solidFill>
                <a:latin typeface="Arial Narrow"/>
                <a:ea typeface="PMingLiU" charset="0"/>
                <a:cs typeface="Arial Narrow"/>
              </a:rPr>
              <a:t> </a:t>
            </a:r>
            <a:r>
              <a:rPr lang="en-US" altLang="zh-TW" sz="1800" b="1" dirty="0">
                <a:solidFill>
                  <a:srgbClr val="0000FF"/>
                </a:solidFill>
                <a:latin typeface="Arial Narrow"/>
                <a:ea typeface="PMingLiU" charset="0"/>
                <a:cs typeface="Arial Narrow"/>
              </a:rPr>
              <a:t>where</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departmentId=</a:t>
            </a:r>
            <a:r>
              <a:rPr lang="en-US" altLang="zh-TW" sz="1800" dirty="0">
                <a:solidFill>
                  <a:srgbClr val="FF0000"/>
                </a:solidFill>
                <a:latin typeface="Arial Narrow"/>
                <a:ea typeface="PMingLiU" charset="0"/>
                <a:cs typeface="Arial Narrow"/>
              </a:rPr>
              <a:t>'COMP'</a:t>
            </a:r>
            <a:r>
              <a:rPr lang="en-US" altLang="zh-TW" sz="1800" dirty="0">
                <a:latin typeface="Arial Narrow"/>
                <a:ea typeface="PMingLiU" charset="0"/>
                <a:cs typeface="Arial Narrow"/>
              </a:rPr>
              <a:t>;</a:t>
            </a:r>
          </a:p>
          <a:p>
            <a:pPr marL="731520" indent="0" eaLnBrk="1" hangingPunct="1">
              <a:spcBef>
                <a:spcPts val="0"/>
              </a:spcBef>
              <a:buNone/>
            </a:pPr>
            <a:r>
              <a:rPr lang="en-US" altLang="zh-TW" sz="1800" b="1" dirty="0">
                <a:solidFill>
                  <a:srgbClr val="0432FF"/>
                </a:solidFill>
                <a:latin typeface="Arial Narrow"/>
                <a:ea typeface="PMingLiU" charset="0"/>
                <a:cs typeface="Arial Narrow"/>
              </a:rPr>
              <a:t>if</a:t>
            </a:r>
            <a:r>
              <a:rPr lang="en-US" altLang="zh-TW" sz="1800" dirty="0">
                <a:latin typeface="Arial Narrow"/>
                <a:ea typeface="PMingLiU" charset="0"/>
                <a:cs typeface="Arial Narrow"/>
              </a:rPr>
              <a:t> (room&gt;</a:t>
            </a:r>
            <a:r>
              <a:rPr lang="en-US" altLang="zh-TW" sz="1800" dirty="0">
                <a:solidFill>
                  <a:srgbClr val="008000"/>
                </a:solidFill>
                <a:latin typeface="Arial Narrow"/>
                <a:ea typeface="PMingLiU" charset="0"/>
                <a:cs typeface="Arial Narrow"/>
              </a:rPr>
              <a:t>3000</a:t>
            </a:r>
            <a:r>
              <a:rPr lang="en-US" altLang="zh-TW" sz="1800" dirty="0">
                <a:latin typeface="Arial Narrow"/>
                <a:ea typeface="PMingLiU" charset="0"/>
                <a:cs typeface="Arial Narrow"/>
              </a:rPr>
              <a:t> </a:t>
            </a:r>
            <a:r>
              <a:rPr lang="en-US" altLang="zh-TW" sz="1800" b="1" dirty="0">
                <a:solidFill>
                  <a:srgbClr val="0432FF"/>
                </a:solidFill>
                <a:latin typeface="Arial Narrow"/>
                <a:ea typeface="PMingLiU" charset="0"/>
                <a:cs typeface="Arial Narrow"/>
              </a:rPr>
              <a:t>and</a:t>
            </a:r>
            <a:r>
              <a:rPr lang="en-US" altLang="zh-TW" sz="1800" dirty="0">
                <a:latin typeface="Arial Narrow"/>
                <a:ea typeface="PMingLiU" charset="0"/>
                <a:cs typeface="Arial Narrow"/>
              </a:rPr>
              <a:t> room&lt;</a:t>
            </a:r>
            <a:r>
              <a:rPr lang="en-US" altLang="zh-TW" sz="1800" dirty="0">
                <a:solidFill>
                  <a:srgbClr val="008000"/>
                </a:solidFill>
                <a:latin typeface="Arial Narrow"/>
                <a:ea typeface="PMingLiU" charset="0"/>
                <a:cs typeface="Arial Narrow"/>
              </a:rPr>
              <a:t>4000</a:t>
            </a:r>
            <a:r>
              <a:rPr lang="en-US" altLang="zh-TW" sz="1800" dirty="0">
                <a:latin typeface="Arial Narrow"/>
                <a:ea typeface="PMingLiU" charset="0"/>
                <a:cs typeface="Arial Narrow"/>
              </a:rPr>
              <a:t>) </a:t>
            </a:r>
            <a:r>
              <a:rPr lang="en-US" altLang="zh-TW" sz="1800" b="1" dirty="0">
                <a:solidFill>
                  <a:srgbClr val="0432FF"/>
                </a:solidFill>
                <a:latin typeface="Arial Narrow"/>
                <a:ea typeface="PMingLiU" charset="0"/>
                <a:cs typeface="Arial Narrow"/>
              </a:rPr>
              <a:t>then</a:t>
            </a:r>
          </a:p>
          <a:p>
            <a:pPr marL="1005840" indent="0" eaLnBrk="1" hangingPunct="1">
              <a:spcBef>
                <a:spcPts val="0"/>
              </a:spcBef>
              <a:buNone/>
            </a:pPr>
            <a:r>
              <a:rPr lang="en-US" altLang="zh-TW" sz="1800" b="1" dirty="0">
                <a:solidFill>
                  <a:srgbClr val="0000FF"/>
                </a:solidFill>
                <a:latin typeface="Arial Narrow"/>
                <a:ea typeface="PMingLiU" charset="0"/>
                <a:cs typeface="Arial Narrow"/>
              </a:rPr>
              <a:t>update</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Department </a:t>
            </a:r>
            <a:r>
              <a:rPr lang="en-US" altLang="zh-TW" sz="1800" b="1" dirty="0">
                <a:solidFill>
                  <a:srgbClr val="0000FF"/>
                </a:solidFill>
                <a:latin typeface="Arial Narrow"/>
                <a:ea typeface="PMingLiU" charset="0"/>
                <a:cs typeface="Arial Narrow"/>
              </a:rPr>
              <a:t>set</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roomNo=room+</a:t>
            </a:r>
            <a:r>
              <a:rPr lang="en-US" altLang="zh-TW" sz="1800" dirty="0">
                <a:solidFill>
                  <a:srgbClr val="008000"/>
                </a:solidFill>
                <a:latin typeface="Arial Narrow"/>
                <a:ea typeface="PMingLiU" charset="0"/>
                <a:cs typeface="Arial Narrow"/>
              </a:rPr>
              <a:t>1000</a:t>
            </a:r>
            <a:r>
              <a:rPr lang="en-US" altLang="zh-TW" sz="1800" dirty="0">
                <a:solidFill>
                  <a:srgbClr val="0000FF"/>
                </a:solidFill>
                <a:latin typeface="Arial Narrow"/>
                <a:ea typeface="PMingLiU" charset="0"/>
                <a:cs typeface="Arial Narrow"/>
              </a:rPr>
              <a:t> </a:t>
            </a:r>
            <a:r>
              <a:rPr lang="en-US" altLang="zh-TW" sz="1800" b="1" dirty="0">
                <a:solidFill>
                  <a:srgbClr val="0000FF"/>
                </a:solidFill>
                <a:latin typeface="Arial Narrow"/>
                <a:ea typeface="PMingLiU" charset="0"/>
                <a:cs typeface="Arial Narrow"/>
              </a:rPr>
              <a:t>where</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departmentId=</a:t>
            </a:r>
            <a:r>
              <a:rPr lang="en-US" altLang="zh-TW" sz="1800" dirty="0">
                <a:solidFill>
                  <a:srgbClr val="FF0000"/>
                </a:solidFill>
                <a:latin typeface="Arial Narrow"/>
                <a:ea typeface="PMingLiU" charset="0"/>
                <a:cs typeface="Arial Narrow"/>
              </a:rPr>
              <a:t>'COMP'</a:t>
            </a:r>
            <a:r>
              <a:rPr lang="en-US" altLang="zh-TW" sz="1800" dirty="0">
                <a:latin typeface="Arial Narrow"/>
                <a:ea typeface="PMingLiU" charset="0"/>
                <a:cs typeface="Arial Narrow"/>
              </a:rPr>
              <a:t>;</a:t>
            </a:r>
          </a:p>
          <a:p>
            <a:pPr marL="731520" indent="0" eaLnBrk="1" hangingPunct="1">
              <a:spcBef>
                <a:spcPts val="0"/>
              </a:spcBef>
              <a:buNone/>
            </a:pPr>
            <a:r>
              <a:rPr lang="en-US" altLang="zh-TW" sz="1800" b="1" dirty="0">
                <a:solidFill>
                  <a:srgbClr val="0432FF"/>
                </a:solidFill>
                <a:latin typeface="Arial Narrow"/>
                <a:ea typeface="PMingLiU" charset="0"/>
                <a:cs typeface="Arial Narrow"/>
              </a:rPr>
              <a:t>else</a:t>
            </a:r>
          </a:p>
          <a:p>
            <a:pPr marL="1005840" indent="0" eaLnBrk="1" hangingPunct="1">
              <a:spcBef>
                <a:spcPts val="0"/>
              </a:spcBef>
              <a:buNone/>
            </a:pPr>
            <a:r>
              <a:rPr lang="en-US" altLang="zh-TW" sz="1800" b="1" dirty="0">
                <a:solidFill>
                  <a:srgbClr val="0000FF"/>
                </a:solidFill>
                <a:latin typeface="Arial Narrow"/>
                <a:ea typeface="PMingLiU" charset="0"/>
                <a:cs typeface="Arial Narrow"/>
              </a:rPr>
              <a:t>update</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Department</a:t>
            </a:r>
            <a:r>
              <a:rPr lang="en-US" altLang="zh-TW" sz="1800" dirty="0">
                <a:solidFill>
                  <a:srgbClr val="0000FF"/>
                </a:solidFill>
                <a:latin typeface="Arial Narrow"/>
                <a:ea typeface="PMingLiU" charset="0"/>
                <a:cs typeface="Arial Narrow"/>
              </a:rPr>
              <a:t> </a:t>
            </a:r>
            <a:r>
              <a:rPr lang="en-US" altLang="zh-TW" sz="1800" b="1" dirty="0">
                <a:solidFill>
                  <a:srgbClr val="0000FF"/>
                </a:solidFill>
                <a:latin typeface="Arial Narrow"/>
                <a:ea typeface="PMingLiU" charset="0"/>
                <a:cs typeface="Arial Narrow"/>
              </a:rPr>
              <a:t>set</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roomNo=</a:t>
            </a:r>
            <a:r>
              <a:rPr lang="en-US" altLang="zh-TW" sz="1800" dirty="0">
                <a:solidFill>
                  <a:srgbClr val="008000"/>
                </a:solidFill>
                <a:latin typeface="Arial Narrow"/>
                <a:ea typeface="PMingLiU" charset="0"/>
                <a:cs typeface="Arial Narrow"/>
              </a:rPr>
              <a:t>5528</a:t>
            </a:r>
            <a:r>
              <a:rPr lang="en-US" altLang="zh-TW" sz="1800" dirty="0">
                <a:solidFill>
                  <a:srgbClr val="0000FF"/>
                </a:solidFill>
                <a:latin typeface="Arial Narrow"/>
                <a:ea typeface="PMingLiU" charset="0"/>
                <a:cs typeface="Arial Narrow"/>
              </a:rPr>
              <a:t> </a:t>
            </a:r>
            <a:r>
              <a:rPr lang="en-US" altLang="zh-TW" sz="1800" b="1" dirty="0">
                <a:solidFill>
                  <a:srgbClr val="0000FF"/>
                </a:solidFill>
                <a:latin typeface="Arial Narrow"/>
                <a:ea typeface="PMingLiU" charset="0"/>
                <a:cs typeface="Arial Narrow"/>
              </a:rPr>
              <a:t>where</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departmentId=</a:t>
            </a:r>
            <a:r>
              <a:rPr lang="en-US" altLang="zh-TW" sz="1800" dirty="0">
                <a:solidFill>
                  <a:srgbClr val="FF0000"/>
                </a:solidFill>
                <a:latin typeface="Arial Narrow"/>
                <a:ea typeface="PMingLiU" charset="0"/>
                <a:cs typeface="Arial Narrow"/>
              </a:rPr>
              <a:t>'COMP'</a:t>
            </a:r>
            <a:r>
              <a:rPr lang="en-US" altLang="zh-TW" sz="1800" dirty="0">
                <a:latin typeface="Arial Narrow"/>
                <a:ea typeface="PMingLiU" charset="0"/>
                <a:cs typeface="Arial Narrow"/>
              </a:rPr>
              <a:t>;</a:t>
            </a:r>
          </a:p>
          <a:p>
            <a:pPr marL="731520" indent="0" eaLnBrk="1" hangingPunct="1">
              <a:spcBef>
                <a:spcPts val="0"/>
              </a:spcBef>
              <a:buNone/>
            </a:pPr>
            <a:r>
              <a:rPr lang="en-US" altLang="zh-TW" sz="1800" b="1" dirty="0">
                <a:solidFill>
                  <a:srgbClr val="0432FF"/>
                </a:solidFill>
                <a:latin typeface="Arial Narrow"/>
                <a:ea typeface="PMingLiU" charset="0"/>
                <a:cs typeface="Arial Narrow"/>
              </a:rPr>
              <a:t>end if</a:t>
            </a:r>
            <a:r>
              <a:rPr lang="en-US" altLang="zh-TW" sz="1800" dirty="0">
                <a:latin typeface="Arial Narrow"/>
                <a:ea typeface="PMingLiU" charset="0"/>
                <a:cs typeface="Arial Narrow"/>
              </a:rPr>
              <a:t>;</a:t>
            </a:r>
          </a:p>
          <a:p>
            <a:pPr indent="0" eaLnBrk="1" hangingPunct="1">
              <a:spcBef>
                <a:spcPts val="0"/>
              </a:spcBef>
              <a:buNone/>
            </a:pPr>
            <a:r>
              <a:rPr lang="en-US" altLang="zh-TW" sz="1800" b="1" dirty="0">
                <a:solidFill>
                  <a:srgbClr val="0432FF"/>
                </a:solidFill>
                <a:latin typeface="Arial Narrow"/>
                <a:ea typeface="PMingLiU" charset="0"/>
                <a:cs typeface="Arial Narrow"/>
              </a:rPr>
              <a:t>end</a:t>
            </a:r>
            <a:r>
              <a:rPr lang="en-US" altLang="zh-TW" sz="1800" dirty="0">
                <a:latin typeface="Arial Narrow"/>
                <a:ea typeface="PMingLiU" charset="0"/>
                <a:cs typeface="Arial Narrow"/>
              </a:rPr>
              <a:t>;</a:t>
            </a:r>
          </a:p>
        </p:txBody>
      </p:sp>
      <p:sp>
        <p:nvSpPr>
          <p:cNvPr id="5" name="TextBox 4"/>
          <p:cNvSpPr txBox="1"/>
          <p:nvPr/>
        </p:nvSpPr>
        <p:spPr>
          <a:xfrm>
            <a:off x="1337310" y="5029200"/>
            <a:ext cx="6469380" cy="830997"/>
          </a:xfrm>
          <a:prstGeom prst="rect">
            <a:avLst/>
          </a:prstGeom>
          <a:solidFill>
            <a:srgbClr val="FFFFE5"/>
          </a:solidFill>
          <a:ln w="19050" cmpd="sng">
            <a:solidFill>
              <a:srgbClr val="000090"/>
            </a:solidFill>
          </a:ln>
        </p:spPr>
        <p:txBody>
          <a:bodyPr wrap="square" rtlCol="0">
            <a:spAutoFit/>
          </a:bodyPr>
          <a:lstStyle/>
          <a:p>
            <a:pPr algn="ctr" eaLnBrk="1" hangingPunct="1"/>
            <a:r>
              <a:rPr lang="en-US" altLang="zh-TW" sz="1600" i="0" dirty="0">
                <a:solidFill>
                  <a:srgbClr val="800000"/>
                </a:solidFill>
                <a:ea typeface="PMingLiU" charset="0"/>
                <a:cs typeface="PMingLiU" charset="0"/>
              </a:rPr>
              <a:t>Cannot assign the result of a </a:t>
            </a:r>
            <a:r>
              <a:rPr lang="en-US" altLang="zh-TW" sz="1600" b="1" i="0" dirty="0">
                <a:solidFill>
                  <a:srgbClr val="0000FF"/>
                </a:solidFill>
                <a:latin typeface="Arial Narrow" panose="020B0604020202020204" pitchFamily="34" charset="0"/>
                <a:ea typeface="PMingLiU" charset="0"/>
                <a:cs typeface="Arial Narrow" panose="020B0604020202020204" pitchFamily="34" charset="0"/>
              </a:rPr>
              <a:t>select</a:t>
            </a:r>
            <a:r>
              <a:rPr lang="en-US" altLang="zh-TW" sz="1600" i="0" dirty="0">
                <a:solidFill>
                  <a:srgbClr val="800000"/>
                </a:solidFill>
                <a:ea typeface="PMingLiU" charset="0"/>
                <a:cs typeface="PMingLiU" charset="0"/>
              </a:rPr>
              <a:t> statement to a variable as in the highlighted line since the result of a </a:t>
            </a:r>
            <a:r>
              <a:rPr lang="en-US" altLang="zh-TW" sz="1600" b="1" i="0" dirty="0">
                <a:solidFill>
                  <a:srgbClr val="0432FF"/>
                </a:solidFill>
                <a:latin typeface="Arial Narrow" panose="020B0604020202020204" pitchFamily="34" charset="0"/>
                <a:ea typeface="PMingLiU" charset="0"/>
                <a:cs typeface="Arial Narrow" panose="020B0604020202020204" pitchFamily="34" charset="0"/>
              </a:rPr>
              <a:t>select</a:t>
            </a:r>
            <a:r>
              <a:rPr lang="en-US" altLang="zh-TW" sz="1600" i="0" dirty="0">
                <a:solidFill>
                  <a:srgbClr val="800000"/>
                </a:solidFill>
                <a:ea typeface="PMingLiU" charset="0"/>
                <a:cs typeface="PMingLiU" charset="0"/>
              </a:rPr>
              <a:t> statement is </a:t>
            </a:r>
            <a:r>
              <a:rPr lang="en-US" altLang="zh-TW" sz="1600" i="0" u="sng" dirty="0">
                <a:solidFill>
                  <a:srgbClr val="800000"/>
                </a:solidFill>
                <a:ea typeface="PMingLiU" charset="0"/>
                <a:cs typeface="PMingLiU" charset="0"/>
              </a:rPr>
              <a:t>always</a:t>
            </a:r>
            <a:r>
              <a:rPr lang="en-US" altLang="zh-TW" sz="1600" i="0" dirty="0">
                <a:solidFill>
                  <a:srgbClr val="800000"/>
                </a:solidFill>
                <a:ea typeface="PMingLiU" charset="0"/>
                <a:cs typeface="PMingLiU" charset="0"/>
              </a:rPr>
              <a:t> a table even if the table contains only one value.</a:t>
            </a:r>
            <a:endParaRPr lang="en-US" altLang="zh-TW" sz="1600" i="0" dirty="0">
              <a:solidFill>
                <a:srgbClr val="800000"/>
              </a:solidFill>
              <a:latin typeface="+mn-lt"/>
              <a:ea typeface="PMingLiU" charset="0"/>
              <a:cs typeface="PMingLiU" charset="0"/>
            </a:endParaRPr>
          </a:p>
        </p:txBody>
      </p:sp>
      <p:sp>
        <p:nvSpPr>
          <p:cNvPr id="7" name="Rectangle 8"/>
          <p:cNvSpPr>
            <a:spLocks noGrp="1" noChangeArrowheads="1"/>
          </p:cNvSpPr>
          <p:nvPr>
            <p:ph type="sldNum" sz="quarter" idx="4"/>
          </p:nvPr>
        </p:nvSpPr>
        <p:spPr bwMode="auto">
          <a:xfrm>
            <a:off x="6705600" y="6492240"/>
            <a:ext cx="19812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i="0" smtClean="0">
                <a:solidFill>
                  <a:schemeClr val="tx1"/>
                </a:solidFill>
              </a:defRPr>
            </a:lvl1pPr>
          </a:lstStyle>
          <a:p>
            <a:pPr>
              <a:defRPr/>
            </a:pPr>
            <a:fld id="{66FF7134-23C8-A443-8DFE-9E11CF9E71EC}" type="slidenum">
              <a:rPr lang="en-US" smtClean="0"/>
              <a:pPr>
                <a:defRPr/>
              </a:pPr>
              <a:t>10</a:t>
            </a:fld>
            <a:endParaRPr lang="en-US" dirty="0"/>
          </a:p>
        </p:txBody>
      </p:sp>
      <p:sp>
        <p:nvSpPr>
          <p:cNvPr id="4" name="TextBox 3"/>
          <p:cNvSpPr txBox="1"/>
          <p:nvPr/>
        </p:nvSpPr>
        <p:spPr>
          <a:xfrm>
            <a:off x="849330" y="2565892"/>
            <a:ext cx="385042" cy="369332"/>
          </a:xfrm>
          <a:prstGeom prst="rect">
            <a:avLst/>
          </a:prstGeom>
          <a:noFill/>
        </p:spPr>
        <p:txBody>
          <a:bodyPr wrap="none" rtlCol="0">
            <a:spAutoFit/>
          </a:bodyPr>
          <a:lstStyle/>
          <a:p>
            <a:r>
              <a:rPr lang="en-CA" b="1" i="0" dirty="0">
                <a:solidFill>
                  <a:srgbClr val="FF40FF"/>
                </a:solidFill>
              </a:rPr>
              <a:t>⇒</a:t>
            </a:r>
          </a:p>
        </p:txBody>
      </p:sp>
    </p:spTree>
    <p:extLst>
      <p:ext uri="{BB962C8B-B14F-4D97-AF65-F5344CB8AC3E}">
        <p14:creationId xmlns:p14="http://schemas.microsoft.com/office/powerpoint/2010/main" val="1733952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0" name="Rectangle 2"/>
          <p:cNvSpPr>
            <a:spLocks noGrp="1" noChangeArrowheads="1"/>
          </p:cNvSpPr>
          <p:nvPr>
            <p:ph type="title" idx="4294967295"/>
          </p:nvPr>
        </p:nvSpPr>
        <p:spPr>
          <a:xfrm>
            <a:off x="457200" y="274638"/>
            <a:ext cx="8229600" cy="914400"/>
          </a:xfrm>
        </p:spPr>
        <p:txBody>
          <a:bodyPr/>
          <a:lstStyle/>
          <a:p>
            <a:pPr eaLnBrk="1" hangingPunct="1"/>
            <a:r>
              <a:rPr lang="en-US" altLang="zh-TW" dirty="0">
                <a:latin typeface="Verdana" charset="0"/>
                <a:ea typeface="PMingLiU" charset="0"/>
                <a:cs typeface="PMingLiU" charset="0"/>
              </a:rPr>
              <a:t>Loop Example </a:t>
            </a:r>
          </a:p>
        </p:txBody>
      </p:sp>
      <p:sp>
        <p:nvSpPr>
          <p:cNvPr id="14341" name="Rectangle 3"/>
          <p:cNvSpPr>
            <a:spLocks noGrp="1" noChangeArrowheads="1"/>
          </p:cNvSpPr>
          <p:nvPr>
            <p:ph type="body" idx="4294967295"/>
          </p:nvPr>
        </p:nvSpPr>
        <p:spPr>
          <a:xfrm>
            <a:off x="457200" y="1463675"/>
            <a:ext cx="8229600" cy="4846320"/>
          </a:xfrm>
        </p:spPr>
        <p:txBody>
          <a:bodyPr/>
          <a:lstStyle/>
          <a:p>
            <a:pPr eaLnBrk="1" hangingPunct="1"/>
            <a:r>
              <a:rPr lang="en-US" altLang="zh-TW" dirty="0">
                <a:latin typeface="+mn-ea"/>
                <a:ea typeface="+mn-ea"/>
                <a:cs typeface="Arial Narrow"/>
              </a:rPr>
              <a:t>Insert values 1 to 10 into table </a:t>
            </a:r>
            <a:r>
              <a:rPr lang="en-US" altLang="zh-TW" dirty="0">
                <a:solidFill>
                  <a:srgbClr val="0432FF"/>
                </a:solidFill>
                <a:latin typeface="Arial Narrow" panose="020B0606020202030204" pitchFamily="34" charset="0"/>
                <a:ea typeface="+mn-ea"/>
                <a:cs typeface="Arial Narrow"/>
              </a:rPr>
              <a:t>Testloop</a:t>
            </a:r>
            <a:r>
              <a:rPr lang="en-US" altLang="zh-TW" dirty="0">
                <a:latin typeface="+mn-ea"/>
                <a:ea typeface="+mn-ea"/>
                <a:cs typeface="Arial Narrow"/>
              </a:rPr>
              <a:t>.</a:t>
            </a:r>
          </a:p>
          <a:p>
            <a:pPr indent="0" eaLnBrk="1" hangingPunct="1">
              <a:spcBef>
                <a:spcPts val="600"/>
              </a:spcBef>
              <a:buFont typeface="Wingdings" charset="0"/>
              <a:buNone/>
            </a:pPr>
            <a:r>
              <a:rPr lang="en-US" altLang="zh-TW" sz="1800" b="1" dirty="0">
                <a:solidFill>
                  <a:srgbClr val="0432FF"/>
                </a:solidFill>
                <a:latin typeface="Arial Narrow"/>
                <a:ea typeface="PMingLiU" charset="0"/>
                <a:cs typeface="Arial Narrow"/>
              </a:rPr>
              <a:t>create or replace procedure </a:t>
            </a:r>
            <a:r>
              <a:rPr lang="en-US" altLang="zh-TW" sz="1800" dirty="0">
                <a:latin typeface="Arial Narrow"/>
                <a:ea typeface="PMingLiU" charset="0"/>
                <a:cs typeface="Arial Narrow"/>
              </a:rPr>
              <a:t>LoopTest</a:t>
            </a:r>
            <a:r>
              <a:rPr lang="en-US" altLang="zh-TW" sz="1800" b="1" dirty="0">
                <a:solidFill>
                  <a:srgbClr val="0432FF"/>
                </a:solidFill>
                <a:latin typeface="Arial Narrow"/>
                <a:ea typeface="PMingLiU" charset="0"/>
                <a:cs typeface="Arial Narrow"/>
              </a:rPr>
              <a:t> as</a:t>
            </a:r>
            <a:endParaRPr lang="en-US" altLang="zh-TW" sz="1800" dirty="0">
              <a:solidFill>
                <a:srgbClr val="0432FF"/>
              </a:solidFill>
              <a:latin typeface="Arial Narrow"/>
              <a:ea typeface="PMingLiU" charset="0"/>
              <a:cs typeface="Arial Narrow"/>
            </a:endParaRPr>
          </a:p>
          <a:p>
            <a:pPr marL="1035050" indent="-304800" eaLnBrk="1" hangingPunct="1">
              <a:spcBef>
                <a:spcPts val="0"/>
              </a:spcBef>
              <a:buFont typeface="Wingdings" charset="0"/>
              <a:buNone/>
            </a:pPr>
            <a:r>
              <a:rPr lang="en-US" altLang="zh-TW" sz="1800" dirty="0">
                <a:latin typeface="Arial Narrow"/>
                <a:ea typeface="PMingLiU" charset="0"/>
                <a:cs typeface="Arial Narrow"/>
              </a:rPr>
              <a:t>i	Testloop.testValue%</a:t>
            </a:r>
            <a:r>
              <a:rPr lang="en-US" altLang="zh-TW" sz="1800" b="1" dirty="0">
                <a:solidFill>
                  <a:srgbClr val="0432FF"/>
                </a:solidFill>
                <a:latin typeface="Arial Narrow"/>
                <a:ea typeface="PMingLiU" charset="0"/>
                <a:cs typeface="Arial Narrow"/>
              </a:rPr>
              <a:t>type</a:t>
            </a:r>
            <a:r>
              <a:rPr lang="en-US" altLang="zh-TW" sz="1800" dirty="0">
                <a:latin typeface="Arial Narrow"/>
                <a:ea typeface="PMingLiU" charset="0"/>
                <a:cs typeface="Arial Narrow"/>
              </a:rPr>
              <a:t> := </a:t>
            </a:r>
            <a:r>
              <a:rPr lang="en-US" altLang="zh-TW" sz="1800" dirty="0">
                <a:solidFill>
                  <a:srgbClr val="008000"/>
                </a:solidFill>
                <a:latin typeface="Arial Narrow"/>
                <a:ea typeface="PMingLiU" charset="0"/>
                <a:cs typeface="Arial Narrow"/>
              </a:rPr>
              <a:t>1</a:t>
            </a:r>
            <a:r>
              <a:rPr lang="en-US" altLang="zh-TW" sz="1800" dirty="0">
                <a:latin typeface="Arial Narrow"/>
                <a:ea typeface="PMingLiU" charset="0"/>
                <a:cs typeface="Arial Narrow"/>
              </a:rPr>
              <a:t>; </a:t>
            </a:r>
            <a:r>
              <a:rPr lang="en-US" altLang="zh-TW" sz="1800" dirty="0">
                <a:solidFill>
                  <a:srgbClr val="800000"/>
                </a:solidFill>
                <a:latin typeface="Arial Narrow"/>
                <a:ea typeface="PMingLiU" charset="0"/>
                <a:cs typeface="Arial Narrow"/>
              </a:rPr>
              <a:t>-- i is of type testValue and is initialized to 1</a:t>
            </a:r>
          </a:p>
          <a:p>
            <a:pPr indent="0" eaLnBrk="1" hangingPunct="1">
              <a:spcBef>
                <a:spcPts val="0"/>
              </a:spcBef>
              <a:buFont typeface="Wingdings" charset="0"/>
              <a:buNone/>
            </a:pPr>
            <a:r>
              <a:rPr lang="en-US" altLang="zh-TW" sz="1800" b="1" dirty="0">
                <a:solidFill>
                  <a:srgbClr val="0432FF"/>
                </a:solidFill>
                <a:latin typeface="Arial Narrow"/>
                <a:ea typeface="PMingLiU" charset="0"/>
                <a:cs typeface="Arial Narrow"/>
              </a:rPr>
              <a:t>begin</a:t>
            </a:r>
          </a:p>
          <a:p>
            <a:pPr marL="731520" indent="0" eaLnBrk="1" hangingPunct="1">
              <a:spcBef>
                <a:spcPts val="0"/>
              </a:spcBef>
              <a:buFont typeface="Wingdings" charset="0"/>
              <a:buNone/>
            </a:pPr>
            <a:r>
              <a:rPr lang="en-US" altLang="zh-TW" sz="1800" b="1" dirty="0">
                <a:solidFill>
                  <a:srgbClr val="0432FF"/>
                </a:solidFill>
                <a:latin typeface="Arial Narrow"/>
                <a:ea typeface="PMingLiU" charset="0"/>
                <a:cs typeface="Arial Narrow"/>
              </a:rPr>
              <a:t>loop</a:t>
            </a:r>
          </a:p>
          <a:p>
            <a:pPr marL="1005840" indent="0" eaLnBrk="1" hangingPunct="1">
              <a:spcBef>
                <a:spcPts val="0"/>
              </a:spcBef>
              <a:buFont typeface="Wingdings" charset="0"/>
              <a:buNone/>
            </a:pPr>
            <a:r>
              <a:rPr lang="en-US" altLang="zh-TW" sz="1800" b="1" dirty="0">
                <a:solidFill>
                  <a:srgbClr val="0000FF"/>
                </a:solidFill>
                <a:latin typeface="Arial Narrow"/>
                <a:ea typeface="PMingLiU" charset="0"/>
                <a:cs typeface="Arial Narrow"/>
              </a:rPr>
              <a:t>insert into</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Testloop </a:t>
            </a:r>
            <a:r>
              <a:rPr lang="en-US" altLang="zh-TW" sz="1800" b="1" dirty="0">
                <a:solidFill>
                  <a:srgbClr val="0000FF"/>
                </a:solidFill>
                <a:latin typeface="Arial Narrow"/>
                <a:ea typeface="PMingLiU" charset="0"/>
                <a:cs typeface="Arial Narrow"/>
              </a:rPr>
              <a:t>values</a:t>
            </a:r>
            <a:r>
              <a:rPr lang="en-US" altLang="zh-TW" sz="1800" dirty="0">
                <a:latin typeface="Arial Narrow"/>
                <a:ea typeface="PMingLiU" charset="0"/>
                <a:cs typeface="Arial Narrow"/>
              </a:rPr>
              <a:t> (i);</a:t>
            </a:r>
          </a:p>
          <a:p>
            <a:pPr marL="1005840" indent="0" eaLnBrk="1" hangingPunct="1">
              <a:spcBef>
                <a:spcPts val="0"/>
              </a:spcBef>
              <a:buFont typeface="Wingdings" charset="0"/>
              <a:buNone/>
            </a:pPr>
            <a:r>
              <a:rPr lang="en-US" altLang="zh-TW" sz="1800" dirty="0">
                <a:latin typeface="Arial Narrow"/>
                <a:ea typeface="PMingLiU" charset="0"/>
                <a:cs typeface="Arial Narrow"/>
              </a:rPr>
              <a:t>i := i + </a:t>
            </a:r>
            <a:r>
              <a:rPr lang="en-US" altLang="zh-TW" sz="1800" dirty="0">
                <a:solidFill>
                  <a:srgbClr val="008000"/>
                </a:solidFill>
                <a:latin typeface="Arial Narrow"/>
                <a:ea typeface="PMingLiU" charset="0"/>
                <a:cs typeface="Arial Narrow"/>
              </a:rPr>
              <a:t>1</a:t>
            </a:r>
            <a:r>
              <a:rPr lang="en-US" altLang="zh-TW" sz="1800" dirty="0">
                <a:latin typeface="Arial Narrow"/>
                <a:ea typeface="PMingLiU" charset="0"/>
                <a:cs typeface="Arial Narrow"/>
              </a:rPr>
              <a:t>;</a:t>
            </a:r>
          </a:p>
          <a:p>
            <a:pPr marL="1005840" indent="0" eaLnBrk="1" hangingPunct="1">
              <a:spcBef>
                <a:spcPts val="0"/>
              </a:spcBef>
              <a:buFont typeface="Wingdings" charset="0"/>
              <a:buNone/>
            </a:pPr>
            <a:r>
              <a:rPr lang="en-US" altLang="zh-TW" sz="1800" b="1" dirty="0">
                <a:solidFill>
                  <a:srgbClr val="0432FF"/>
                </a:solidFill>
                <a:latin typeface="Arial Narrow"/>
                <a:ea typeface="PMingLiU" charset="0"/>
                <a:cs typeface="Arial Narrow"/>
              </a:rPr>
              <a:t>exit when</a:t>
            </a:r>
            <a:r>
              <a:rPr lang="en-US" altLang="zh-TW" sz="1800" dirty="0">
                <a:latin typeface="Arial Narrow"/>
                <a:ea typeface="PMingLiU" charset="0"/>
                <a:cs typeface="Arial Narrow"/>
              </a:rPr>
              <a:t> i &gt; </a:t>
            </a:r>
            <a:r>
              <a:rPr lang="en-US" altLang="zh-TW" sz="1800" dirty="0">
                <a:solidFill>
                  <a:srgbClr val="008000"/>
                </a:solidFill>
                <a:latin typeface="Arial Narrow"/>
                <a:ea typeface="PMingLiU" charset="0"/>
                <a:cs typeface="Arial Narrow"/>
              </a:rPr>
              <a:t>10</a:t>
            </a:r>
            <a:r>
              <a:rPr lang="en-US" altLang="zh-TW" sz="1800" dirty="0">
                <a:latin typeface="Arial Narrow"/>
                <a:ea typeface="PMingLiU" charset="0"/>
                <a:cs typeface="Arial Narrow"/>
              </a:rPr>
              <a:t>;</a:t>
            </a:r>
          </a:p>
          <a:p>
            <a:pPr marL="731520" indent="0" eaLnBrk="1" hangingPunct="1">
              <a:spcBef>
                <a:spcPts val="0"/>
              </a:spcBef>
              <a:buFont typeface="Wingdings" charset="0"/>
              <a:buNone/>
            </a:pPr>
            <a:r>
              <a:rPr lang="en-US" altLang="zh-TW" sz="1800" b="1" dirty="0">
                <a:solidFill>
                  <a:srgbClr val="0432FF"/>
                </a:solidFill>
                <a:latin typeface="Arial Narrow"/>
                <a:ea typeface="PMingLiU" charset="0"/>
                <a:cs typeface="Arial Narrow"/>
              </a:rPr>
              <a:t>end loop</a:t>
            </a:r>
            <a:r>
              <a:rPr lang="en-US" altLang="zh-TW" sz="1800" dirty="0">
                <a:latin typeface="Arial Narrow"/>
                <a:ea typeface="PMingLiU" charset="0"/>
                <a:cs typeface="Arial Narrow"/>
              </a:rPr>
              <a:t>;</a:t>
            </a:r>
          </a:p>
          <a:p>
            <a:pPr indent="0" eaLnBrk="1" hangingPunct="1">
              <a:spcBef>
                <a:spcPts val="0"/>
              </a:spcBef>
              <a:buFont typeface="Wingdings" charset="0"/>
              <a:buNone/>
            </a:pPr>
            <a:r>
              <a:rPr lang="en-US" altLang="zh-TW" sz="1800" b="1" dirty="0">
                <a:solidFill>
                  <a:srgbClr val="0432FF"/>
                </a:solidFill>
                <a:latin typeface="Arial Narrow"/>
                <a:ea typeface="PMingLiU" charset="0"/>
                <a:cs typeface="Arial Narrow"/>
              </a:rPr>
              <a:t>end</a:t>
            </a:r>
            <a:r>
              <a:rPr lang="en-US" altLang="zh-TW" sz="1800" dirty="0">
                <a:latin typeface="Arial Narrow"/>
                <a:ea typeface="PMingLiU" charset="0"/>
                <a:cs typeface="Arial Narrow"/>
              </a:rPr>
              <a:t>;</a:t>
            </a:r>
          </a:p>
          <a:p>
            <a:pPr marL="754063" indent="-754063" eaLnBrk="1" hangingPunct="1">
              <a:buNone/>
            </a:pPr>
            <a:r>
              <a:rPr lang="en-US" altLang="zh-TW" sz="1800" b="1" dirty="0">
                <a:solidFill>
                  <a:srgbClr val="C00000"/>
                </a:solidFill>
                <a:latin typeface="+mn-ea"/>
                <a:ea typeface="+mn-ea"/>
                <a:cs typeface="PMingLiU" charset="0"/>
              </a:rPr>
              <a:t>Note:</a:t>
            </a:r>
            <a:r>
              <a:rPr lang="en-US" altLang="zh-TW" sz="1800" dirty="0">
                <a:latin typeface="+mn-ea"/>
                <a:ea typeface="+mn-ea"/>
                <a:cs typeface="PMingLiU" charset="0"/>
              </a:rPr>
              <a:t>	A</a:t>
            </a:r>
            <a:r>
              <a:rPr lang="en-US" altLang="zh-TW" sz="1800" dirty="0">
                <a:solidFill>
                  <a:schemeClr val="accent2"/>
                </a:solidFill>
                <a:latin typeface="+mn-ea"/>
                <a:ea typeface="+mn-ea"/>
                <a:cs typeface="PMingLiU" charset="0"/>
              </a:rPr>
              <a:t> </a:t>
            </a:r>
            <a:r>
              <a:rPr lang="en-US" altLang="zh-TW" sz="1800" b="1" dirty="0">
                <a:solidFill>
                  <a:srgbClr val="0432FF"/>
                </a:solidFill>
                <a:latin typeface="Arial Narrow"/>
                <a:ea typeface="PMingLiU" charset="0"/>
                <a:cs typeface="Arial Narrow"/>
              </a:rPr>
              <a:t>loop</a:t>
            </a:r>
            <a:r>
              <a:rPr lang="en-US" altLang="zh-TW" sz="1800" dirty="0">
                <a:solidFill>
                  <a:schemeClr val="accent2"/>
                </a:solidFill>
                <a:latin typeface="+mn-ea"/>
                <a:ea typeface="+mn-ea"/>
                <a:cs typeface="PMingLiU" charset="0"/>
              </a:rPr>
              <a:t> </a:t>
            </a:r>
            <a:r>
              <a:rPr lang="en-US" altLang="zh-TW" sz="1800" dirty="0">
                <a:latin typeface="+mn-ea"/>
                <a:ea typeface="+mn-ea"/>
                <a:cs typeface="PMingLiU" charset="0"/>
              </a:rPr>
              <a:t>can be terminated by the </a:t>
            </a:r>
            <a:r>
              <a:rPr lang="en-US" altLang="zh-TW" sz="1800" b="1" dirty="0">
                <a:solidFill>
                  <a:srgbClr val="0432FF"/>
                </a:solidFill>
                <a:latin typeface="Arial Narrow"/>
                <a:ea typeface="PMingLiU" charset="0"/>
                <a:cs typeface="Arial Narrow"/>
              </a:rPr>
              <a:t>exit</a:t>
            </a:r>
            <a:r>
              <a:rPr lang="en-US" altLang="zh-TW" sz="1800" dirty="0">
                <a:solidFill>
                  <a:srgbClr val="CC0000"/>
                </a:solidFill>
                <a:latin typeface="+mn-ea"/>
                <a:ea typeface="+mn-ea"/>
                <a:cs typeface="PMingLiU" charset="0"/>
              </a:rPr>
              <a:t> </a:t>
            </a:r>
            <a:r>
              <a:rPr lang="en-US" altLang="zh-TW" sz="1800" dirty="0">
                <a:latin typeface="+mn-ea"/>
                <a:ea typeface="+mn-ea"/>
                <a:cs typeface="PMingLiU" charset="0"/>
              </a:rPr>
              <a:t>or </a:t>
            </a:r>
            <a:r>
              <a:rPr lang="en-US" altLang="zh-TW" sz="1800" b="1" dirty="0">
                <a:solidFill>
                  <a:srgbClr val="0432FF"/>
                </a:solidFill>
                <a:latin typeface="Arial Narrow"/>
                <a:ea typeface="PMingLiU" charset="0"/>
                <a:cs typeface="Arial Narrow"/>
              </a:rPr>
              <a:t>exit when</a:t>
            </a:r>
            <a:r>
              <a:rPr lang="en-US" altLang="zh-TW" sz="1800" dirty="0">
                <a:latin typeface="+mn-ea"/>
                <a:ea typeface="+mn-ea"/>
                <a:cs typeface="Arial Narrow"/>
              </a:rPr>
              <a:t> </a:t>
            </a:r>
            <a:r>
              <a:rPr lang="en-US" altLang="zh-TW" sz="1800" dirty="0">
                <a:latin typeface="+mn-ea"/>
                <a:ea typeface="+mn-ea"/>
                <a:cs typeface="PMingLiU" charset="0"/>
              </a:rPr>
              <a:t>keywords.</a:t>
            </a:r>
          </a:p>
        </p:txBody>
      </p:sp>
      <p:sp>
        <p:nvSpPr>
          <p:cNvPr id="5" name="Rectangle 8"/>
          <p:cNvSpPr txBox="1">
            <a:spLocks noChangeArrowheads="1"/>
          </p:cNvSpPr>
          <p:nvPr/>
        </p:nvSpPr>
        <p:spPr bwMode="auto">
          <a:xfrm>
            <a:off x="6705600" y="6492240"/>
            <a:ext cx="19812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i="0" kern="1200" smtClean="0">
                <a:solidFill>
                  <a:schemeClr val="tx1"/>
                </a:solidFill>
                <a:latin typeface="Verdana" charset="0"/>
                <a:ea typeface="ＭＳ Ｐゴシック" charset="0"/>
                <a:cs typeface="+mn-cs"/>
              </a:defRPr>
            </a:lvl1pPr>
            <a:lvl2pPr marL="457200" algn="l" rtl="0" eaLnBrk="0" fontAlgn="base" hangingPunct="0">
              <a:spcBef>
                <a:spcPct val="0"/>
              </a:spcBef>
              <a:spcAft>
                <a:spcPct val="0"/>
              </a:spcAft>
              <a:defRPr i="1" kern="1200">
                <a:solidFill>
                  <a:schemeClr val="tx1"/>
                </a:solidFill>
                <a:latin typeface="Verdana" charset="0"/>
                <a:ea typeface="ＭＳ Ｐゴシック" charset="0"/>
                <a:cs typeface="+mn-cs"/>
              </a:defRPr>
            </a:lvl2pPr>
            <a:lvl3pPr marL="914400" algn="l" rtl="0" eaLnBrk="0" fontAlgn="base" hangingPunct="0">
              <a:spcBef>
                <a:spcPct val="0"/>
              </a:spcBef>
              <a:spcAft>
                <a:spcPct val="0"/>
              </a:spcAft>
              <a:defRPr i="1" kern="1200">
                <a:solidFill>
                  <a:schemeClr val="tx1"/>
                </a:solidFill>
                <a:latin typeface="Verdana" charset="0"/>
                <a:ea typeface="ＭＳ Ｐゴシック" charset="0"/>
                <a:cs typeface="+mn-cs"/>
              </a:defRPr>
            </a:lvl3pPr>
            <a:lvl4pPr marL="1371600" algn="l" rtl="0" eaLnBrk="0" fontAlgn="base" hangingPunct="0">
              <a:spcBef>
                <a:spcPct val="0"/>
              </a:spcBef>
              <a:spcAft>
                <a:spcPct val="0"/>
              </a:spcAft>
              <a:defRPr i="1" kern="1200">
                <a:solidFill>
                  <a:schemeClr val="tx1"/>
                </a:solidFill>
                <a:latin typeface="Verdana" charset="0"/>
                <a:ea typeface="ＭＳ Ｐゴシック" charset="0"/>
                <a:cs typeface="+mn-cs"/>
              </a:defRPr>
            </a:lvl4pPr>
            <a:lvl5pPr marL="1828800" algn="l" rtl="0" eaLnBrk="0" fontAlgn="base" hangingPunct="0">
              <a:spcBef>
                <a:spcPct val="0"/>
              </a:spcBef>
              <a:spcAft>
                <a:spcPct val="0"/>
              </a:spcAft>
              <a:defRPr i="1" kern="1200">
                <a:solidFill>
                  <a:schemeClr val="tx1"/>
                </a:solidFill>
                <a:latin typeface="Verdana" charset="0"/>
                <a:ea typeface="ＭＳ Ｐゴシック" charset="0"/>
                <a:cs typeface="+mn-cs"/>
              </a:defRPr>
            </a:lvl5pPr>
            <a:lvl6pPr marL="2286000" algn="l" defTabSz="457200" rtl="0" eaLnBrk="1" latinLnBrk="0" hangingPunct="1">
              <a:defRPr i="1" kern="1200">
                <a:solidFill>
                  <a:schemeClr val="tx1"/>
                </a:solidFill>
                <a:latin typeface="Verdana" charset="0"/>
                <a:ea typeface="ＭＳ Ｐゴシック" charset="0"/>
                <a:cs typeface="+mn-cs"/>
              </a:defRPr>
            </a:lvl6pPr>
            <a:lvl7pPr marL="2743200" algn="l" defTabSz="457200" rtl="0" eaLnBrk="1" latinLnBrk="0" hangingPunct="1">
              <a:defRPr i="1" kern="1200">
                <a:solidFill>
                  <a:schemeClr val="tx1"/>
                </a:solidFill>
                <a:latin typeface="Verdana" charset="0"/>
                <a:ea typeface="ＭＳ Ｐゴシック" charset="0"/>
                <a:cs typeface="+mn-cs"/>
              </a:defRPr>
            </a:lvl7pPr>
            <a:lvl8pPr marL="3200400" algn="l" defTabSz="457200" rtl="0" eaLnBrk="1" latinLnBrk="0" hangingPunct="1">
              <a:defRPr i="1" kern="1200">
                <a:solidFill>
                  <a:schemeClr val="tx1"/>
                </a:solidFill>
                <a:latin typeface="Verdana" charset="0"/>
                <a:ea typeface="ＭＳ Ｐゴシック" charset="0"/>
                <a:cs typeface="+mn-cs"/>
              </a:defRPr>
            </a:lvl8pPr>
            <a:lvl9pPr marL="3657600" algn="l" defTabSz="457200" rtl="0" eaLnBrk="1" latinLnBrk="0" hangingPunct="1">
              <a:defRPr i="1" kern="1200">
                <a:solidFill>
                  <a:schemeClr val="tx1"/>
                </a:solidFill>
                <a:latin typeface="Verdana" charset="0"/>
                <a:ea typeface="ＭＳ Ｐゴシック" charset="0"/>
                <a:cs typeface="+mn-cs"/>
              </a:defRPr>
            </a:lvl9pPr>
          </a:lstStyle>
          <a:p>
            <a:pPr>
              <a:defRPr/>
            </a:pPr>
            <a:fld id="{66FF7134-23C8-A443-8DFE-9E11CF9E71EC}" type="slidenum">
              <a:rPr lang="en-US" smtClean="0"/>
              <a:pPr>
                <a:defRPr/>
              </a:pPr>
              <a:t>11</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40" name="Rectangle 2"/>
          <p:cNvSpPr>
            <a:spLocks noGrp="1" noChangeArrowheads="1"/>
          </p:cNvSpPr>
          <p:nvPr>
            <p:ph type="title" idx="4294967295"/>
          </p:nvPr>
        </p:nvSpPr>
        <p:spPr>
          <a:xfrm>
            <a:off x="457200" y="274638"/>
            <a:ext cx="8229600" cy="914400"/>
          </a:xfrm>
        </p:spPr>
        <p:txBody>
          <a:bodyPr/>
          <a:lstStyle/>
          <a:p>
            <a:pPr eaLnBrk="1" hangingPunct="1"/>
            <a:r>
              <a:rPr lang="en-US" altLang="zh-TW" dirty="0">
                <a:latin typeface="Verdana" charset="0"/>
                <a:ea typeface="PMingLiU" charset="0"/>
                <a:cs typeface="PMingLiU" charset="0"/>
              </a:rPr>
              <a:t>Loop Label Example</a:t>
            </a:r>
          </a:p>
        </p:txBody>
      </p:sp>
      <p:sp>
        <p:nvSpPr>
          <p:cNvPr id="14341" name="Rectangle 3"/>
          <p:cNvSpPr>
            <a:spLocks noGrp="1" noChangeArrowheads="1"/>
          </p:cNvSpPr>
          <p:nvPr>
            <p:ph type="body" idx="4294967295"/>
          </p:nvPr>
        </p:nvSpPr>
        <p:spPr>
          <a:xfrm>
            <a:off x="457200" y="1463675"/>
            <a:ext cx="8229600" cy="4846320"/>
          </a:xfrm>
        </p:spPr>
        <p:txBody>
          <a:bodyPr/>
          <a:lstStyle/>
          <a:p>
            <a:pPr eaLnBrk="1" hangingPunct="1"/>
            <a:r>
              <a:rPr lang="en-US" altLang="zh-TW" dirty="0">
                <a:ea typeface="PMingLiU" charset="0"/>
                <a:cs typeface="Arial Narrow"/>
              </a:rPr>
              <a:t>A loop label appears at the beginning of a loop statement enclosed </a:t>
            </a:r>
            <a:r>
              <a:rPr lang="en-US" dirty="0"/>
              <a:t>by double angle brackets</a:t>
            </a:r>
            <a:r>
              <a:rPr lang="en-US" altLang="zh-TW" dirty="0">
                <a:ea typeface="PMingLiU" charset="0"/>
                <a:cs typeface="Arial Narrow"/>
              </a:rPr>
              <a:t>.</a:t>
            </a:r>
          </a:p>
          <a:p>
            <a:pPr indent="0" eaLnBrk="1" hangingPunct="1">
              <a:spcBef>
                <a:spcPts val="600"/>
              </a:spcBef>
              <a:buNone/>
            </a:pPr>
            <a:r>
              <a:rPr lang="en-US" altLang="zh-TW" sz="1800" b="1" dirty="0">
                <a:solidFill>
                  <a:srgbClr val="0432FF"/>
                </a:solidFill>
                <a:latin typeface="Arial Narrow"/>
                <a:ea typeface="PMingLiU" charset="0"/>
                <a:cs typeface="Arial Narrow"/>
              </a:rPr>
              <a:t>create or replace procedure </a:t>
            </a:r>
            <a:r>
              <a:rPr lang="en-US" altLang="zh-TW" sz="1800" dirty="0">
                <a:latin typeface="Arial Narrow"/>
                <a:ea typeface="PMingLiU" charset="0"/>
                <a:cs typeface="Arial Narrow"/>
              </a:rPr>
              <a:t>LoopTest</a:t>
            </a:r>
            <a:r>
              <a:rPr lang="en-US" altLang="zh-TW" sz="1800" b="1" dirty="0">
                <a:solidFill>
                  <a:srgbClr val="0432FF"/>
                </a:solidFill>
                <a:latin typeface="Arial Narrow"/>
                <a:ea typeface="PMingLiU" charset="0"/>
                <a:cs typeface="Arial Narrow"/>
              </a:rPr>
              <a:t> as</a:t>
            </a:r>
            <a:endParaRPr lang="en-US" altLang="zh-TW" sz="1800" dirty="0">
              <a:solidFill>
                <a:srgbClr val="0432FF"/>
              </a:solidFill>
              <a:latin typeface="Arial Narrow"/>
              <a:ea typeface="PMingLiU" charset="0"/>
              <a:cs typeface="Arial Narrow"/>
            </a:endParaRPr>
          </a:p>
          <a:p>
            <a:pPr marL="1035050" indent="-304800" eaLnBrk="1" hangingPunct="1">
              <a:spcBef>
                <a:spcPts val="0"/>
              </a:spcBef>
              <a:buFont typeface="Wingdings" charset="0"/>
              <a:buNone/>
            </a:pPr>
            <a:r>
              <a:rPr lang="en-US" altLang="zh-TW" sz="1800" dirty="0">
                <a:latin typeface="Arial Narrow" charset="0"/>
                <a:ea typeface="Arial Narrow" charset="0"/>
                <a:cs typeface="Arial Narrow" charset="0"/>
              </a:rPr>
              <a:t>i	Testloop.testValue%</a:t>
            </a:r>
            <a:r>
              <a:rPr lang="en-US" altLang="zh-TW" sz="1800" b="1" dirty="0">
                <a:solidFill>
                  <a:srgbClr val="0432FF"/>
                </a:solidFill>
                <a:latin typeface="Arial Narrow" charset="0"/>
                <a:ea typeface="Arial Narrow" charset="0"/>
                <a:cs typeface="Arial Narrow" charset="0"/>
              </a:rPr>
              <a:t>type</a:t>
            </a:r>
            <a:r>
              <a:rPr lang="en-US" altLang="zh-TW" sz="1800" dirty="0">
                <a:latin typeface="Arial Narrow" charset="0"/>
                <a:ea typeface="Arial Narrow" charset="0"/>
                <a:cs typeface="Arial Narrow" charset="0"/>
              </a:rPr>
              <a:t> := </a:t>
            </a:r>
            <a:r>
              <a:rPr lang="en-US" altLang="zh-TW" sz="1800" dirty="0">
                <a:solidFill>
                  <a:srgbClr val="008000"/>
                </a:solidFill>
                <a:latin typeface="Arial Narrow" charset="0"/>
                <a:ea typeface="Arial Narrow" charset="0"/>
                <a:cs typeface="Arial Narrow" charset="0"/>
              </a:rPr>
              <a:t>1</a:t>
            </a:r>
            <a:r>
              <a:rPr lang="en-US" altLang="zh-TW" sz="1800" dirty="0">
                <a:latin typeface="Arial Narrow" charset="0"/>
                <a:ea typeface="Arial Narrow" charset="0"/>
                <a:cs typeface="Arial Narrow" charset="0"/>
              </a:rPr>
              <a:t>; </a:t>
            </a:r>
            <a:r>
              <a:rPr lang="en-US" altLang="zh-TW" sz="1800" dirty="0">
                <a:solidFill>
                  <a:srgbClr val="800000"/>
                </a:solidFill>
                <a:latin typeface="Arial Narrow" charset="0"/>
                <a:ea typeface="Arial Narrow" charset="0"/>
                <a:cs typeface="Arial Narrow" charset="0"/>
              </a:rPr>
              <a:t>-- i is of type testValue and is initialized to 1</a:t>
            </a:r>
          </a:p>
          <a:p>
            <a:pPr indent="0" eaLnBrk="1" hangingPunct="1">
              <a:spcBef>
                <a:spcPts val="0"/>
              </a:spcBef>
              <a:buFont typeface="Wingdings" charset="0"/>
              <a:buNone/>
            </a:pPr>
            <a:r>
              <a:rPr lang="en-US" altLang="zh-TW" sz="1800" b="1" dirty="0">
                <a:solidFill>
                  <a:srgbClr val="0432FF"/>
                </a:solidFill>
                <a:latin typeface="Arial Narrow" charset="0"/>
                <a:ea typeface="Arial Narrow" charset="0"/>
                <a:cs typeface="Arial Narrow" charset="0"/>
              </a:rPr>
              <a:t>begin</a:t>
            </a:r>
          </a:p>
          <a:p>
            <a:pPr marL="731520" indent="0" eaLnBrk="1" hangingPunct="1">
              <a:spcBef>
                <a:spcPts val="0"/>
              </a:spcBef>
              <a:buFont typeface="Wingdings" charset="0"/>
              <a:buNone/>
            </a:pPr>
            <a:r>
              <a:rPr lang="en-US" altLang="zh-TW" sz="1800" dirty="0">
                <a:latin typeface="Arial Narrow" charset="0"/>
                <a:ea typeface="Arial Narrow" charset="0"/>
                <a:cs typeface="Arial Narrow" charset="0"/>
              </a:rPr>
              <a:t>«myLoop»</a:t>
            </a:r>
          </a:p>
          <a:p>
            <a:pPr marL="731520" indent="0" eaLnBrk="1" hangingPunct="1">
              <a:spcBef>
                <a:spcPts val="0"/>
              </a:spcBef>
              <a:buFont typeface="Wingdings" charset="0"/>
              <a:buNone/>
            </a:pPr>
            <a:r>
              <a:rPr lang="en-US" altLang="zh-TW" sz="1800" b="1" dirty="0">
                <a:solidFill>
                  <a:srgbClr val="0432FF"/>
                </a:solidFill>
                <a:latin typeface="Arial Narrow" charset="0"/>
                <a:ea typeface="Arial Narrow" charset="0"/>
                <a:cs typeface="Arial Narrow" charset="0"/>
              </a:rPr>
              <a:t>loop</a:t>
            </a:r>
          </a:p>
          <a:p>
            <a:pPr marL="1005840" indent="0" eaLnBrk="1" hangingPunct="1">
              <a:spcBef>
                <a:spcPts val="0"/>
              </a:spcBef>
              <a:buFont typeface="Wingdings" charset="0"/>
              <a:buNone/>
            </a:pPr>
            <a:r>
              <a:rPr lang="en-US" altLang="zh-TW" sz="1800" b="1" dirty="0">
                <a:solidFill>
                  <a:srgbClr val="0000FF"/>
                </a:solidFill>
                <a:latin typeface="Arial Narrow" charset="0"/>
                <a:ea typeface="Arial Narrow" charset="0"/>
                <a:cs typeface="Arial Narrow" charset="0"/>
              </a:rPr>
              <a:t>insert into</a:t>
            </a:r>
            <a:r>
              <a:rPr lang="en-US" altLang="zh-TW" sz="1800" dirty="0">
                <a:solidFill>
                  <a:srgbClr val="0000FF"/>
                </a:solidFill>
                <a:latin typeface="Arial Narrow" charset="0"/>
                <a:ea typeface="Arial Narrow" charset="0"/>
                <a:cs typeface="Arial Narrow" charset="0"/>
              </a:rPr>
              <a:t> </a:t>
            </a:r>
            <a:r>
              <a:rPr lang="en-US" altLang="zh-TW" sz="1800" dirty="0">
                <a:latin typeface="Arial Narrow" charset="0"/>
                <a:ea typeface="Arial Narrow" charset="0"/>
                <a:cs typeface="Arial Narrow" charset="0"/>
              </a:rPr>
              <a:t>Testloop </a:t>
            </a:r>
            <a:r>
              <a:rPr lang="en-US" altLang="zh-TW" sz="1800" b="1" dirty="0">
                <a:solidFill>
                  <a:srgbClr val="0000FF"/>
                </a:solidFill>
                <a:latin typeface="Arial Narrow" charset="0"/>
                <a:ea typeface="Arial Narrow" charset="0"/>
                <a:cs typeface="Arial Narrow" charset="0"/>
              </a:rPr>
              <a:t>values</a:t>
            </a:r>
            <a:r>
              <a:rPr lang="en-US" altLang="zh-TW" sz="1800" dirty="0">
                <a:latin typeface="Arial Narrow" charset="0"/>
                <a:ea typeface="Arial Narrow" charset="0"/>
                <a:cs typeface="Arial Narrow" charset="0"/>
              </a:rPr>
              <a:t> (i);</a:t>
            </a:r>
          </a:p>
          <a:p>
            <a:pPr marL="1005840" indent="0" eaLnBrk="1" hangingPunct="1">
              <a:spcBef>
                <a:spcPts val="0"/>
              </a:spcBef>
              <a:buFont typeface="Wingdings" charset="0"/>
              <a:buNone/>
            </a:pPr>
            <a:r>
              <a:rPr lang="en-US" altLang="zh-TW" sz="1800" dirty="0">
                <a:latin typeface="Arial Narrow" charset="0"/>
                <a:ea typeface="Arial Narrow" charset="0"/>
                <a:cs typeface="Arial Narrow" charset="0"/>
              </a:rPr>
              <a:t>i := i + </a:t>
            </a:r>
            <a:r>
              <a:rPr lang="en-US" altLang="zh-TW" sz="1800" dirty="0">
                <a:solidFill>
                  <a:srgbClr val="008000"/>
                </a:solidFill>
                <a:latin typeface="Arial Narrow" charset="0"/>
                <a:ea typeface="Arial Narrow" charset="0"/>
                <a:cs typeface="Arial Narrow" charset="0"/>
              </a:rPr>
              <a:t>1</a:t>
            </a:r>
            <a:r>
              <a:rPr lang="en-US" altLang="zh-TW" sz="1800" dirty="0">
                <a:latin typeface="Arial Narrow" charset="0"/>
                <a:ea typeface="Arial Narrow" charset="0"/>
                <a:cs typeface="Arial Narrow" charset="0"/>
              </a:rPr>
              <a:t>;</a:t>
            </a:r>
          </a:p>
          <a:p>
            <a:pPr marL="1005840" indent="0" eaLnBrk="1" hangingPunct="1">
              <a:spcBef>
                <a:spcPts val="0"/>
              </a:spcBef>
              <a:buFont typeface="Wingdings" charset="0"/>
              <a:buNone/>
            </a:pPr>
            <a:r>
              <a:rPr lang="en-US" altLang="zh-TW" sz="1800" b="1" dirty="0">
                <a:solidFill>
                  <a:srgbClr val="0432FF"/>
                </a:solidFill>
                <a:latin typeface="Arial Narrow" charset="0"/>
                <a:ea typeface="Arial Narrow" charset="0"/>
                <a:cs typeface="Arial Narrow" charset="0"/>
              </a:rPr>
              <a:t>exit</a:t>
            </a:r>
            <a:r>
              <a:rPr lang="en-US" altLang="zh-TW" sz="1800" dirty="0">
                <a:solidFill>
                  <a:srgbClr val="CC0000"/>
                </a:solidFill>
                <a:latin typeface="Arial Narrow" charset="0"/>
                <a:ea typeface="Arial Narrow" charset="0"/>
                <a:cs typeface="Arial Narrow" charset="0"/>
              </a:rPr>
              <a:t> </a:t>
            </a:r>
            <a:r>
              <a:rPr lang="en-US" altLang="zh-TW" sz="1800" dirty="0">
                <a:latin typeface="Arial Narrow" charset="0"/>
                <a:ea typeface="Arial Narrow" charset="0"/>
                <a:cs typeface="Arial Narrow" charset="0"/>
              </a:rPr>
              <a:t>myLoop</a:t>
            </a:r>
            <a:r>
              <a:rPr lang="en-US" altLang="zh-TW" sz="1800" dirty="0">
                <a:solidFill>
                  <a:srgbClr val="CC0000"/>
                </a:solidFill>
                <a:latin typeface="Arial Narrow" charset="0"/>
                <a:ea typeface="Arial Narrow" charset="0"/>
                <a:cs typeface="Arial Narrow" charset="0"/>
              </a:rPr>
              <a:t> </a:t>
            </a:r>
            <a:r>
              <a:rPr lang="en-US" altLang="zh-TW" sz="1800" b="1" dirty="0">
                <a:solidFill>
                  <a:srgbClr val="0432FF"/>
                </a:solidFill>
                <a:latin typeface="Arial Narrow" charset="0"/>
                <a:ea typeface="Arial Narrow" charset="0"/>
                <a:cs typeface="Arial Narrow" charset="0"/>
              </a:rPr>
              <a:t>when</a:t>
            </a:r>
            <a:r>
              <a:rPr lang="en-US" altLang="zh-TW" sz="1800" dirty="0">
                <a:latin typeface="Arial Narrow" charset="0"/>
                <a:ea typeface="Arial Narrow" charset="0"/>
                <a:cs typeface="Arial Narrow" charset="0"/>
              </a:rPr>
              <a:t> i &gt; </a:t>
            </a:r>
            <a:r>
              <a:rPr lang="en-US" altLang="zh-TW" sz="1800" dirty="0">
                <a:solidFill>
                  <a:srgbClr val="008000"/>
                </a:solidFill>
                <a:latin typeface="Arial Narrow" charset="0"/>
                <a:ea typeface="Arial Narrow" charset="0"/>
                <a:cs typeface="Arial Narrow" charset="0"/>
              </a:rPr>
              <a:t>10</a:t>
            </a:r>
            <a:r>
              <a:rPr lang="en-US" altLang="zh-TW" sz="1800" dirty="0">
                <a:latin typeface="Arial Narrow" charset="0"/>
                <a:ea typeface="Arial Narrow" charset="0"/>
                <a:cs typeface="Arial Narrow" charset="0"/>
              </a:rPr>
              <a:t>;</a:t>
            </a:r>
          </a:p>
          <a:p>
            <a:pPr marL="731520" indent="0" eaLnBrk="1" hangingPunct="1">
              <a:spcBef>
                <a:spcPts val="0"/>
              </a:spcBef>
              <a:buFont typeface="Wingdings" charset="0"/>
              <a:buNone/>
            </a:pPr>
            <a:r>
              <a:rPr lang="en-US" altLang="zh-TW" sz="1800" b="1" dirty="0">
                <a:solidFill>
                  <a:srgbClr val="0432FF"/>
                </a:solidFill>
                <a:latin typeface="Arial Narrow" charset="0"/>
                <a:ea typeface="Arial Narrow" charset="0"/>
                <a:cs typeface="Arial Narrow" charset="0"/>
              </a:rPr>
              <a:t>end loop</a:t>
            </a:r>
            <a:r>
              <a:rPr lang="en-US" altLang="zh-TW" sz="1800" dirty="0">
                <a:latin typeface="Arial Narrow" charset="0"/>
                <a:ea typeface="Arial Narrow" charset="0"/>
                <a:cs typeface="Arial Narrow" charset="0"/>
              </a:rPr>
              <a:t>;</a:t>
            </a:r>
          </a:p>
          <a:p>
            <a:pPr indent="0" eaLnBrk="1" hangingPunct="1">
              <a:spcBef>
                <a:spcPts val="0"/>
              </a:spcBef>
              <a:buFont typeface="Wingdings" charset="0"/>
              <a:buNone/>
            </a:pPr>
            <a:r>
              <a:rPr lang="en-US" altLang="zh-TW" sz="1800" b="1" dirty="0">
                <a:solidFill>
                  <a:srgbClr val="0432FF"/>
                </a:solidFill>
                <a:latin typeface="Arial Narrow" charset="0"/>
                <a:ea typeface="Arial Narrow" charset="0"/>
                <a:cs typeface="Arial Narrow" charset="0"/>
              </a:rPr>
              <a:t>end</a:t>
            </a:r>
            <a:r>
              <a:rPr lang="en-US" altLang="zh-TW" sz="1800" dirty="0">
                <a:latin typeface="Arial Narrow" charset="0"/>
                <a:ea typeface="Arial Narrow" charset="0"/>
                <a:cs typeface="Arial Narrow" charset="0"/>
              </a:rPr>
              <a:t>;</a:t>
            </a:r>
          </a:p>
          <a:p>
            <a:pPr marL="754063" indent="-754063" eaLnBrk="1" hangingPunct="1">
              <a:buNone/>
            </a:pPr>
            <a:r>
              <a:rPr lang="en-US" altLang="zh-TW" sz="1800" b="1" dirty="0">
                <a:solidFill>
                  <a:srgbClr val="C00000"/>
                </a:solidFill>
                <a:latin typeface="+mn-ea"/>
                <a:ea typeface="+mn-ea"/>
                <a:cs typeface="PMingLiU" charset="0"/>
              </a:rPr>
              <a:t>Note:</a:t>
            </a:r>
            <a:r>
              <a:rPr lang="en-US" altLang="zh-TW" sz="1800" dirty="0">
                <a:latin typeface="+mn-ea"/>
                <a:ea typeface="+mn-ea"/>
                <a:cs typeface="PMingLiU" charset="0"/>
              </a:rPr>
              <a:t>	Several levels of nested</a:t>
            </a:r>
            <a:r>
              <a:rPr lang="en-US" altLang="zh-TW" sz="1800" dirty="0">
                <a:solidFill>
                  <a:schemeClr val="accent2"/>
                </a:solidFill>
                <a:latin typeface="+mn-ea"/>
                <a:ea typeface="+mn-ea"/>
                <a:cs typeface="PMingLiU" charset="0"/>
              </a:rPr>
              <a:t> </a:t>
            </a:r>
            <a:r>
              <a:rPr lang="en-US" altLang="zh-TW" sz="1800" dirty="0">
                <a:latin typeface="+mn-ea"/>
                <a:ea typeface="+mn-ea"/>
                <a:cs typeface="Arial Narrow"/>
              </a:rPr>
              <a:t>loops</a:t>
            </a:r>
            <a:r>
              <a:rPr lang="en-US" altLang="zh-TW" sz="1800" dirty="0">
                <a:solidFill>
                  <a:schemeClr val="accent2"/>
                </a:solidFill>
                <a:latin typeface="+mn-ea"/>
                <a:ea typeface="+mn-ea"/>
                <a:cs typeface="PMingLiU" charset="0"/>
              </a:rPr>
              <a:t> </a:t>
            </a:r>
            <a:r>
              <a:rPr lang="en-US" altLang="zh-TW" sz="1800" dirty="0">
                <a:latin typeface="+mn-ea"/>
                <a:ea typeface="+mn-ea"/>
                <a:cs typeface="PMingLiU" charset="0"/>
              </a:rPr>
              <a:t>can be terminated using a loop label.</a:t>
            </a:r>
          </a:p>
        </p:txBody>
      </p:sp>
      <p:sp>
        <p:nvSpPr>
          <p:cNvPr id="5" name="Rectangle 8"/>
          <p:cNvSpPr txBox="1">
            <a:spLocks noChangeArrowheads="1"/>
          </p:cNvSpPr>
          <p:nvPr/>
        </p:nvSpPr>
        <p:spPr bwMode="auto">
          <a:xfrm>
            <a:off x="6705600" y="6492240"/>
            <a:ext cx="19812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i="0" kern="1200" smtClean="0">
                <a:solidFill>
                  <a:schemeClr val="tx1"/>
                </a:solidFill>
                <a:latin typeface="Verdana" charset="0"/>
                <a:ea typeface="ＭＳ Ｐゴシック" charset="0"/>
                <a:cs typeface="+mn-cs"/>
              </a:defRPr>
            </a:lvl1pPr>
            <a:lvl2pPr marL="457200" algn="l" rtl="0" eaLnBrk="0" fontAlgn="base" hangingPunct="0">
              <a:spcBef>
                <a:spcPct val="0"/>
              </a:spcBef>
              <a:spcAft>
                <a:spcPct val="0"/>
              </a:spcAft>
              <a:defRPr i="1" kern="1200">
                <a:solidFill>
                  <a:schemeClr val="tx1"/>
                </a:solidFill>
                <a:latin typeface="Verdana" charset="0"/>
                <a:ea typeface="ＭＳ Ｐゴシック" charset="0"/>
                <a:cs typeface="+mn-cs"/>
              </a:defRPr>
            </a:lvl2pPr>
            <a:lvl3pPr marL="914400" algn="l" rtl="0" eaLnBrk="0" fontAlgn="base" hangingPunct="0">
              <a:spcBef>
                <a:spcPct val="0"/>
              </a:spcBef>
              <a:spcAft>
                <a:spcPct val="0"/>
              </a:spcAft>
              <a:defRPr i="1" kern="1200">
                <a:solidFill>
                  <a:schemeClr val="tx1"/>
                </a:solidFill>
                <a:latin typeface="Verdana" charset="0"/>
                <a:ea typeface="ＭＳ Ｐゴシック" charset="0"/>
                <a:cs typeface="+mn-cs"/>
              </a:defRPr>
            </a:lvl3pPr>
            <a:lvl4pPr marL="1371600" algn="l" rtl="0" eaLnBrk="0" fontAlgn="base" hangingPunct="0">
              <a:spcBef>
                <a:spcPct val="0"/>
              </a:spcBef>
              <a:spcAft>
                <a:spcPct val="0"/>
              </a:spcAft>
              <a:defRPr i="1" kern="1200">
                <a:solidFill>
                  <a:schemeClr val="tx1"/>
                </a:solidFill>
                <a:latin typeface="Verdana" charset="0"/>
                <a:ea typeface="ＭＳ Ｐゴシック" charset="0"/>
                <a:cs typeface="+mn-cs"/>
              </a:defRPr>
            </a:lvl4pPr>
            <a:lvl5pPr marL="1828800" algn="l" rtl="0" eaLnBrk="0" fontAlgn="base" hangingPunct="0">
              <a:spcBef>
                <a:spcPct val="0"/>
              </a:spcBef>
              <a:spcAft>
                <a:spcPct val="0"/>
              </a:spcAft>
              <a:defRPr i="1" kern="1200">
                <a:solidFill>
                  <a:schemeClr val="tx1"/>
                </a:solidFill>
                <a:latin typeface="Verdana" charset="0"/>
                <a:ea typeface="ＭＳ Ｐゴシック" charset="0"/>
                <a:cs typeface="+mn-cs"/>
              </a:defRPr>
            </a:lvl5pPr>
            <a:lvl6pPr marL="2286000" algn="l" defTabSz="457200" rtl="0" eaLnBrk="1" latinLnBrk="0" hangingPunct="1">
              <a:defRPr i="1" kern="1200">
                <a:solidFill>
                  <a:schemeClr val="tx1"/>
                </a:solidFill>
                <a:latin typeface="Verdana" charset="0"/>
                <a:ea typeface="ＭＳ Ｐゴシック" charset="0"/>
                <a:cs typeface="+mn-cs"/>
              </a:defRPr>
            </a:lvl6pPr>
            <a:lvl7pPr marL="2743200" algn="l" defTabSz="457200" rtl="0" eaLnBrk="1" latinLnBrk="0" hangingPunct="1">
              <a:defRPr i="1" kern="1200">
                <a:solidFill>
                  <a:schemeClr val="tx1"/>
                </a:solidFill>
                <a:latin typeface="Verdana" charset="0"/>
                <a:ea typeface="ＭＳ Ｐゴシック" charset="0"/>
                <a:cs typeface="+mn-cs"/>
              </a:defRPr>
            </a:lvl7pPr>
            <a:lvl8pPr marL="3200400" algn="l" defTabSz="457200" rtl="0" eaLnBrk="1" latinLnBrk="0" hangingPunct="1">
              <a:defRPr i="1" kern="1200">
                <a:solidFill>
                  <a:schemeClr val="tx1"/>
                </a:solidFill>
                <a:latin typeface="Verdana" charset="0"/>
                <a:ea typeface="ＭＳ Ｐゴシック" charset="0"/>
                <a:cs typeface="+mn-cs"/>
              </a:defRPr>
            </a:lvl8pPr>
            <a:lvl9pPr marL="3657600" algn="l" defTabSz="457200" rtl="0" eaLnBrk="1" latinLnBrk="0" hangingPunct="1">
              <a:defRPr i="1" kern="1200">
                <a:solidFill>
                  <a:schemeClr val="tx1"/>
                </a:solidFill>
                <a:latin typeface="Verdana" charset="0"/>
                <a:ea typeface="ＭＳ Ｐゴシック" charset="0"/>
                <a:cs typeface="+mn-cs"/>
              </a:defRPr>
            </a:lvl9pPr>
          </a:lstStyle>
          <a:p>
            <a:pPr>
              <a:defRPr/>
            </a:pPr>
            <a:fld id="{66FF7134-23C8-A443-8DFE-9E11CF9E71EC}" type="slidenum">
              <a:rPr lang="en-US" smtClean="0"/>
              <a:pPr>
                <a:defRPr/>
              </a:pPr>
              <a:t>12</a:t>
            </a:fld>
            <a:endParaRPr lang="en-US" dirty="0"/>
          </a:p>
        </p:txBody>
      </p:sp>
    </p:spTree>
    <p:extLst>
      <p:ext uri="{BB962C8B-B14F-4D97-AF65-F5344CB8AC3E}">
        <p14:creationId xmlns:p14="http://schemas.microsoft.com/office/powerpoint/2010/main" val="1045268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4" name="Rectangle 2"/>
          <p:cNvSpPr>
            <a:spLocks noGrp="1" noChangeArrowheads="1"/>
          </p:cNvSpPr>
          <p:nvPr>
            <p:ph type="title" idx="4294967295"/>
          </p:nvPr>
        </p:nvSpPr>
        <p:spPr>
          <a:xfrm>
            <a:off x="457200" y="274638"/>
            <a:ext cx="8229600" cy="914400"/>
          </a:xfrm>
        </p:spPr>
        <p:txBody>
          <a:bodyPr/>
          <a:lstStyle/>
          <a:p>
            <a:pPr eaLnBrk="1" hangingPunct="1"/>
            <a:r>
              <a:rPr lang="en-US" altLang="zh-TW" dirty="0">
                <a:latin typeface="Verdana" charset="0"/>
                <a:ea typeface="PMingLiU" charset="0"/>
                <a:cs typeface="PMingLiU" charset="0"/>
              </a:rPr>
              <a:t>For-Loop Example</a:t>
            </a:r>
          </a:p>
        </p:txBody>
      </p:sp>
      <p:sp>
        <p:nvSpPr>
          <p:cNvPr id="15365" name="Rectangle 3"/>
          <p:cNvSpPr>
            <a:spLocks noGrp="1" noChangeArrowheads="1"/>
          </p:cNvSpPr>
          <p:nvPr>
            <p:ph type="body" idx="4294967295"/>
          </p:nvPr>
        </p:nvSpPr>
        <p:spPr>
          <a:xfrm>
            <a:off x="457200" y="1463675"/>
            <a:ext cx="8229600" cy="4846320"/>
          </a:xfrm>
        </p:spPr>
        <p:txBody>
          <a:bodyPr/>
          <a:lstStyle/>
          <a:p>
            <a:pPr marL="347663" indent="-336550" eaLnBrk="1" hangingPunct="1">
              <a:lnSpc>
                <a:spcPct val="90000"/>
              </a:lnSpc>
              <a:spcBef>
                <a:spcPts val="0"/>
              </a:spcBef>
            </a:pPr>
            <a:r>
              <a:rPr lang="en-US" altLang="zh-TW" dirty="0">
                <a:ea typeface="PMingLiU" charset="0"/>
                <a:cs typeface="Arial Narrow"/>
              </a:rPr>
              <a:t>Increase the number of projectors in a department based on a loop counter i.</a:t>
            </a:r>
          </a:p>
          <a:p>
            <a:pPr indent="0" eaLnBrk="1" hangingPunct="1">
              <a:spcBef>
                <a:spcPts val="600"/>
              </a:spcBef>
              <a:buNone/>
            </a:pPr>
            <a:r>
              <a:rPr lang="en-US" altLang="zh-TW" sz="1800" b="1" dirty="0">
                <a:solidFill>
                  <a:srgbClr val="0432FF"/>
                </a:solidFill>
                <a:latin typeface="Arial Narrow"/>
                <a:ea typeface="PMingLiU" charset="0"/>
                <a:cs typeface="Arial Narrow"/>
              </a:rPr>
              <a:t>create or replace procedure </a:t>
            </a:r>
            <a:r>
              <a:rPr lang="en-US" altLang="zh-TW" sz="1800" dirty="0">
                <a:latin typeface="Arial Narrow"/>
                <a:ea typeface="PMingLiU" charset="0"/>
                <a:cs typeface="Arial Narrow"/>
              </a:rPr>
              <a:t>IncrementProjectors</a:t>
            </a:r>
            <a:r>
              <a:rPr lang="en-US" altLang="zh-TW" sz="1800" b="1" dirty="0">
                <a:solidFill>
                  <a:srgbClr val="0432FF"/>
                </a:solidFill>
                <a:latin typeface="Arial Narrow"/>
                <a:ea typeface="PMingLiU" charset="0"/>
                <a:cs typeface="Arial Narrow"/>
              </a:rPr>
              <a:t> as</a:t>
            </a:r>
            <a:endParaRPr lang="en-US" altLang="zh-TW" sz="1800" dirty="0">
              <a:solidFill>
                <a:srgbClr val="0432FF"/>
              </a:solidFill>
              <a:latin typeface="Arial Narrow"/>
              <a:ea typeface="PMingLiU" charset="0"/>
              <a:cs typeface="Arial Narrow"/>
            </a:endParaRPr>
          </a:p>
          <a:p>
            <a:pPr marL="1035050" indent="-304800" eaLnBrk="1" hangingPunct="1">
              <a:spcBef>
                <a:spcPts val="0"/>
              </a:spcBef>
              <a:buFont typeface="Wingdings" charset="0"/>
              <a:buNone/>
            </a:pPr>
            <a:r>
              <a:rPr lang="en-US" altLang="zh-TW" sz="1800" dirty="0">
                <a:latin typeface="Arial Narrow"/>
                <a:ea typeface="PMingLiU" charset="0"/>
                <a:cs typeface="Arial Narrow"/>
              </a:rPr>
              <a:t>i	</a:t>
            </a:r>
            <a:r>
              <a:rPr lang="en-US" altLang="zh-TW" sz="1800" b="1" dirty="0">
                <a:solidFill>
                  <a:srgbClr val="0432FF"/>
                </a:solidFill>
                <a:latin typeface="Arial Narrow"/>
                <a:ea typeface="PMingLiU" charset="0"/>
                <a:cs typeface="Arial Narrow"/>
              </a:rPr>
              <a:t>number</a:t>
            </a:r>
            <a:r>
              <a:rPr lang="en-US" altLang="zh-TW" sz="1800" dirty="0">
                <a:latin typeface="Arial Narrow"/>
                <a:ea typeface="PMingLiU" charset="0"/>
                <a:cs typeface="Arial Narrow"/>
              </a:rPr>
              <a:t>(</a:t>
            </a:r>
            <a:r>
              <a:rPr lang="en-US" altLang="zh-TW" sz="1800" dirty="0">
                <a:solidFill>
                  <a:srgbClr val="008000"/>
                </a:solidFill>
                <a:latin typeface="Arial Narrow"/>
                <a:ea typeface="PMingLiU" charset="0"/>
                <a:cs typeface="Arial Narrow"/>
              </a:rPr>
              <a:t>2</a:t>
            </a:r>
            <a:r>
              <a:rPr lang="en-US" altLang="zh-TW" sz="1800" dirty="0">
                <a:latin typeface="Arial Narrow"/>
                <a:ea typeface="PMingLiU" charset="0"/>
                <a:cs typeface="Arial Narrow"/>
              </a:rPr>
              <a:t>) := </a:t>
            </a:r>
            <a:r>
              <a:rPr lang="en-US" altLang="zh-TW" sz="1800" dirty="0">
                <a:solidFill>
                  <a:srgbClr val="008000"/>
                </a:solidFill>
                <a:latin typeface="Arial Narrow"/>
                <a:ea typeface="PMingLiU" charset="0"/>
                <a:cs typeface="Arial Narrow"/>
              </a:rPr>
              <a:t>1</a:t>
            </a:r>
            <a:r>
              <a:rPr lang="en-US" altLang="zh-TW" sz="1800" dirty="0">
                <a:latin typeface="Arial Narrow"/>
                <a:ea typeface="PMingLiU" charset="0"/>
                <a:cs typeface="Arial Narrow"/>
              </a:rPr>
              <a:t>;</a:t>
            </a:r>
          </a:p>
          <a:p>
            <a:pPr indent="0" eaLnBrk="1" hangingPunct="1">
              <a:spcBef>
                <a:spcPts val="0"/>
              </a:spcBef>
              <a:buFont typeface="Wingdings" charset="0"/>
              <a:buNone/>
            </a:pPr>
            <a:r>
              <a:rPr lang="en-US" altLang="zh-TW" sz="1800" b="1" dirty="0">
                <a:solidFill>
                  <a:srgbClr val="0432FF"/>
                </a:solidFill>
                <a:latin typeface="Arial Narrow"/>
                <a:ea typeface="PMingLiU" charset="0"/>
                <a:cs typeface="Arial Narrow"/>
              </a:rPr>
              <a:t>begin</a:t>
            </a:r>
          </a:p>
          <a:p>
            <a:pPr marL="731520" indent="0" eaLnBrk="1" hangingPunct="1">
              <a:spcBef>
                <a:spcPts val="0"/>
              </a:spcBef>
              <a:buFont typeface="Wingdings" charset="0"/>
              <a:buNone/>
            </a:pPr>
            <a:r>
              <a:rPr lang="en-US" altLang="zh-TW" sz="1800" b="1" dirty="0">
                <a:solidFill>
                  <a:srgbClr val="0432FF"/>
                </a:solidFill>
                <a:latin typeface="Arial Narrow"/>
                <a:ea typeface="PMingLiU" charset="0"/>
                <a:cs typeface="Arial Narrow"/>
              </a:rPr>
              <a:t>for</a:t>
            </a:r>
            <a:r>
              <a:rPr lang="en-US" altLang="zh-TW" sz="1800" dirty="0">
                <a:latin typeface="Arial Narrow"/>
                <a:ea typeface="PMingLiU" charset="0"/>
                <a:cs typeface="Arial Narrow"/>
              </a:rPr>
              <a:t> var </a:t>
            </a:r>
            <a:r>
              <a:rPr lang="en-US" altLang="zh-TW" sz="1800" b="1" dirty="0">
                <a:solidFill>
                  <a:srgbClr val="0432FF"/>
                </a:solidFill>
                <a:latin typeface="Arial Narrow"/>
                <a:ea typeface="PMingLiU" charset="0"/>
                <a:cs typeface="Arial Narrow"/>
              </a:rPr>
              <a:t>in</a:t>
            </a:r>
            <a:r>
              <a:rPr lang="en-US" altLang="zh-TW" sz="1800" dirty="0">
                <a:solidFill>
                  <a:srgbClr val="CC0000"/>
                </a:solidFill>
                <a:latin typeface="Arial Narrow"/>
                <a:ea typeface="PMingLiU" charset="0"/>
                <a:cs typeface="Arial Narrow"/>
              </a:rPr>
              <a:t> </a:t>
            </a:r>
            <a:r>
              <a:rPr lang="en-US" altLang="zh-TW" sz="1800" dirty="0">
                <a:latin typeface="Arial Narrow"/>
                <a:ea typeface="PMingLiU" charset="0"/>
                <a:cs typeface="Arial Narrow"/>
              </a:rPr>
              <a:t>(</a:t>
            </a:r>
            <a:r>
              <a:rPr lang="en-US" altLang="zh-TW" sz="1800" b="1" dirty="0">
                <a:solidFill>
                  <a:srgbClr val="0000FF"/>
                </a:solidFill>
                <a:latin typeface="Arial Narrow"/>
                <a:ea typeface="PMingLiU" charset="0"/>
                <a:cs typeface="Arial Narrow"/>
              </a:rPr>
              <a:t>select</a:t>
            </a:r>
            <a:r>
              <a:rPr lang="en-US" altLang="zh-TW" sz="1800" dirty="0">
                <a:latin typeface="Arial Narrow"/>
                <a:ea typeface="PMingLiU" charset="0"/>
                <a:cs typeface="Arial Narrow"/>
              </a:rPr>
              <a:t> * </a:t>
            </a:r>
            <a:r>
              <a:rPr lang="en-US" altLang="zh-TW" sz="1800" b="1" dirty="0">
                <a:solidFill>
                  <a:srgbClr val="0000FF"/>
                </a:solidFill>
                <a:latin typeface="Arial Narrow"/>
                <a:ea typeface="PMingLiU" charset="0"/>
                <a:cs typeface="Arial Narrow"/>
              </a:rPr>
              <a:t>from</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Facility</a:t>
            </a:r>
            <a:r>
              <a:rPr lang="en-US" altLang="zh-TW" sz="1800" dirty="0">
                <a:solidFill>
                  <a:srgbClr val="0000FF"/>
                </a:solidFill>
                <a:latin typeface="Arial Narrow"/>
                <a:ea typeface="PMingLiU" charset="0"/>
                <a:cs typeface="Arial Narrow"/>
              </a:rPr>
              <a:t> </a:t>
            </a:r>
            <a:r>
              <a:rPr lang="en-US" altLang="zh-TW" sz="1800" b="1" dirty="0">
                <a:solidFill>
                  <a:srgbClr val="0000FF"/>
                </a:solidFill>
                <a:latin typeface="Arial Narrow"/>
                <a:ea typeface="PMingLiU" charset="0"/>
                <a:cs typeface="Arial Narrow"/>
              </a:rPr>
              <a:t>order b</a:t>
            </a:r>
            <a:r>
              <a:rPr lang="en-US" altLang="zh-TW" sz="1800" dirty="0">
                <a:solidFill>
                  <a:srgbClr val="0000FF"/>
                </a:solidFill>
                <a:latin typeface="Arial Narrow"/>
                <a:ea typeface="PMingLiU" charset="0"/>
                <a:cs typeface="Arial Narrow"/>
              </a:rPr>
              <a:t>y </a:t>
            </a:r>
            <a:r>
              <a:rPr lang="en-US" altLang="zh-TW" sz="1800" dirty="0">
                <a:latin typeface="Arial Narrow"/>
                <a:ea typeface="PMingLiU" charset="0"/>
                <a:cs typeface="Arial Narrow"/>
              </a:rPr>
              <a:t>departmentId) </a:t>
            </a:r>
            <a:r>
              <a:rPr lang="en-US" altLang="zh-TW" sz="1800" b="1" dirty="0">
                <a:solidFill>
                  <a:srgbClr val="0432FF"/>
                </a:solidFill>
                <a:latin typeface="Arial Narrow"/>
                <a:ea typeface="PMingLiU" charset="0"/>
                <a:cs typeface="Arial Narrow"/>
              </a:rPr>
              <a:t>loop</a:t>
            </a:r>
          </a:p>
          <a:p>
            <a:pPr marL="1280160" indent="-274320" eaLnBrk="1" hangingPunct="1">
              <a:spcBef>
                <a:spcPts val="0"/>
              </a:spcBef>
              <a:buFont typeface="Wingdings" charset="0"/>
              <a:buNone/>
            </a:pPr>
            <a:r>
              <a:rPr lang="en-US" altLang="zh-TW" sz="1800" b="1" dirty="0">
                <a:solidFill>
                  <a:srgbClr val="0000FF"/>
                </a:solidFill>
                <a:latin typeface="Arial Narrow"/>
                <a:ea typeface="PMingLiU" charset="0"/>
                <a:cs typeface="Arial Narrow"/>
              </a:rPr>
              <a:t>update</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Facility</a:t>
            </a:r>
            <a:r>
              <a:rPr lang="en-US" altLang="zh-TW" sz="1800" dirty="0">
                <a:solidFill>
                  <a:srgbClr val="0000FF"/>
                </a:solidFill>
                <a:latin typeface="Arial Narrow"/>
                <a:ea typeface="PMingLiU" charset="0"/>
                <a:cs typeface="Arial Narrow"/>
              </a:rPr>
              <a:t> </a:t>
            </a:r>
            <a:r>
              <a:rPr lang="en-US" altLang="zh-TW" sz="1800" b="1" dirty="0">
                <a:solidFill>
                  <a:srgbClr val="0000FF"/>
                </a:solidFill>
                <a:latin typeface="Arial Narrow"/>
                <a:ea typeface="PMingLiU" charset="0"/>
                <a:cs typeface="Arial Narrow"/>
              </a:rPr>
              <a:t>set</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numberComputers = numberComputers + 1</a:t>
            </a:r>
            <a:endParaRPr lang="en-US" altLang="zh-TW" sz="1800" dirty="0">
              <a:solidFill>
                <a:srgbClr val="0000FF"/>
              </a:solidFill>
              <a:latin typeface="Arial Narrow"/>
              <a:ea typeface="PMingLiU" charset="0"/>
              <a:cs typeface="Arial Narrow"/>
            </a:endParaRPr>
          </a:p>
          <a:p>
            <a:pPr marL="1280160" indent="0" eaLnBrk="1" hangingPunct="1">
              <a:spcBef>
                <a:spcPts val="0"/>
              </a:spcBef>
              <a:buFont typeface="Wingdings" charset="0"/>
              <a:buNone/>
            </a:pPr>
            <a:r>
              <a:rPr lang="en-US" altLang="zh-TW" sz="1800" b="1" dirty="0">
                <a:solidFill>
                  <a:srgbClr val="0000FF"/>
                </a:solidFill>
                <a:latin typeface="Arial Narrow"/>
                <a:ea typeface="PMingLiU" charset="0"/>
                <a:cs typeface="Arial Narrow"/>
              </a:rPr>
              <a:t>where</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departmentId=var.departmentId;</a:t>
            </a:r>
          </a:p>
          <a:p>
            <a:pPr marL="1005840" indent="0" eaLnBrk="1" hangingPunct="1">
              <a:spcBef>
                <a:spcPts val="0"/>
              </a:spcBef>
              <a:buFont typeface="Wingdings" charset="0"/>
              <a:buNone/>
            </a:pPr>
            <a:r>
              <a:rPr lang="en-US" altLang="zh-TW" sz="1800" dirty="0">
                <a:latin typeface="Arial Narrow"/>
                <a:ea typeface="PMingLiU" charset="0"/>
                <a:cs typeface="Arial Narrow"/>
              </a:rPr>
              <a:t>i := i + </a:t>
            </a:r>
            <a:r>
              <a:rPr lang="en-US" altLang="zh-TW" sz="1800" dirty="0">
                <a:solidFill>
                  <a:srgbClr val="008000"/>
                </a:solidFill>
                <a:latin typeface="Arial Narrow"/>
                <a:ea typeface="PMingLiU" charset="0"/>
                <a:cs typeface="Arial Narrow"/>
              </a:rPr>
              <a:t>1</a:t>
            </a:r>
            <a:r>
              <a:rPr lang="en-US" altLang="zh-TW" sz="1800" dirty="0">
                <a:latin typeface="Arial Narrow"/>
                <a:ea typeface="PMingLiU" charset="0"/>
                <a:cs typeface="Arial Narrow"/>
              </a:rPr>
              <a:t>;</a:t>
            </a:r>
          </a:p>
          <a:p>
            <a:pPr marL="731520" indent="0" eaLnBrk="1" hangingPunct="1">
              <a:spcBef>
                <a:spcPts val="0"/>
              </a:spcBef>
              <a:buFont typeface="Wingdings" charset="0"/>
              <a:buNone/>
            </a:pPr>
            <a:r>
              <a:rPr lang="en-US" altLang="zh-TW" sz="1800" b="1" dirty="0">
                <a:solidFill>
                  <a:srgbClr val="0432FF"/>
                </a:solidFill>
                <a:latin typeface="Arial Narrow"/>
                <a:ea typeface="PMingLiU" charset="0"/>
                <a:cs typeface="Arial Narrow"/>
              </a:rPr>
              <a:t>end loop</a:t>
            </a:r>
            <a:r>
              <a:rPr lang="en-US" altLang="zh-TW" sz="1800" dirty="0">
                <a:latin typeface="Arial Narrow"/>
                <a:ea typeface="PMingLiU" charset="0"/>
                <a:cs typeface="Arial Narrow"/>
              </a:rPr>
              <a:t>;</a:t>
            </a:r>
          </a:p>
          <a:p>
            <a:pPr indent="0" eaLnBrk="1" hangingPunct="1">
              <a:spcBef>
                <a:spcPts val="0"/>
              </a:spcBef>
              <a:buFont typeface="Wingdings" charset="0"/>
              <a:buNone/>
            </a:pPr>
            <a:r>
              <a:rPr lang="en-US" altLang="zh-TW" sz="1800" b="1" dirty="0">
                <a:solidFill>
                  <a:srgbClr val="0432FF"/>
                </a:solidFill>
                <a:latin typeface="Arial Narrow"/>
                <a:ea typeface="PMingLiU" charset="0"/>
                <a:cs typeface="Arial Narrow"/>
              </a:rPr>
              <a:t>end</a:t>
            </a:r>
            <a:r>
              <a:rPr lang="en-US" altLang="zh-TW" sz="1800" dirty="0">
                <a:latin typeface="Arial Narrow"/>
                <a:ea typeface="PMingLiU" charset="0"/>
                <a:cs typeface="Arial Narrow"/>
              </a:rPr>
              <a:t>;</a:t>
            </a:r>
          </a:p>
          <a:p>
            <a:pPr marL="693738" indent="-693738" eaLnBrk="1" hangingPunct="1">
              <a:buNone/>
            </a:pPr>
            <a:r>
              <a:rPr lang="en-US" altLang="zh-TW" sz="1800" b="1" dirty="0">
                <a:solidFill>
                  <a:srgbClr val="C00000"/>
                </a:solidFill>
                <a:latin typeface="+mn-ea"/>
                <a:ea typeface="+mn-ea"/>
                <a:cs typeface="PMingLiU" charset="0"/>
              </a:rPr>
              <a:t>Note:</a:t>
            </a:r>
            <a:r>
              <a:rPr lang="en-US" altLang="zh-TW" sz="1800" dirty="0">
                <a:solidFill>
                  <a:schemeClr val="accent2"/>
                </a:solidFill>
                <a:latin typeface="+mn-ea"/>
                <a:ea typeface="+mn-ea"/>
                <a:cs typeface="PMingLiU" charset="0"/>
              </a:rPr>
              <a:t>	</a:t>
            </a:r>
            <a:r>
              <a:rPr lang="en-US" altLang="zh-TW" sz="1800" dirty="0">
                <a:latin typeface="+mn-ea"/>
                <a:ea typeface="+mn-ea"/>
                <a:cs typeface="PMingLiU" charset="0"/>
              </a:rPr>
              <a:t>In this example the </a:t>
            </a:r>
            <a:r>
              <a:rPr lang="en-US" altLang="zh-TW" sz="1800" b="1" dirty="0">
                <a:solidFill>
                  <a:srgbClr val="0432FF"/>
                </a:solidFill>
                <a:latin typeface="Arial Narrow" charset="0"/>
                <a:ea typeface="Arial Narrow" charset="0"/>
                <a:cs typeface="Arial Narrow" charset="0"/>
              </a:rPr>
              <a:t>for-loop</a:t>
            </a:r>
            <a:r>
              <a:rPr lang="en-US" altLang="zh-TW" sz="1800" dirty="0">
                <a:latin typeface="+mn-ea"/>
                <a:ea typeface="+mn-ea"/>
                <a:cs typeface="PMingLiU" charset="0"/>
              </a:rPr>
              <a:t> acts like a </a:t>
            </a:r>
            <a:r>
              <a:rPr lang="en-US" altLang="zh-TW" sz="1800" b="1" dirty="0">
                <a:solidFill>
                  <a:srgbClr val="0432FF"/>
                </a:solidFill>
                <a:latin typeface="Arial Narrow" charset="0"/>
                <a:ea typeface="Arial Narrow" charset="0"/>
                <a:cs typeface="Arial Narrow" charset="0"/>
              </a:rPr>
              <a:t>for-each-loop</a:t>
            </a:r>
            <a:r>
              <a:rPr lang="en-US" altLang="zh-TW" sz="1800" dirty="0">
                <a:latin typeface="+mn-ea"/>
                <a:ea typeface="+mn-ea"/>
                <a:cs typeface="PMingLiU" charset="0"/>
              </a:rPr>
              <a:t> where </a:t>
            </a:r>
            <a:r>
              <a:rPr lang="en-US" altLang="zh-TW" sz="1800" dirty="0">
                <a:solidFill>
                  <a:srgbClr val="C00000"/>
                </a:solidFill>
                <a:latin typeface="Arial Narrow" panose="020B0606020202030204" pitchFamily="34" charset="0"/>
                <a:ea typeface="Arial Narrow" charset="0"/>
                <a:cs typeface="Arial Narrow" charset="0"/>
              </a:rPr>
              <a:t>var</a:t>
            </a:r>
            <a:r>
              <a:rPr lang="en-US" altLang="zh-TW" sz="1800" dirty="0">
                <a:latin typeface="+mn-ea"/>
                <a:ea typeface="+mn-ea"/>
                <a:cs typeface="PMingLiU" charset="0"/>
              </a:rPr>
              <a:t> is assigned the next record in the result of the </a:t>
            </a:r>
            <a:r>
              <a:rPr lang="en-US" altLang="zh-TW" sz="1800" b="1" dirty="0">
                <a:solidFill>
                  <a:srgbClr val="0000FF"/>
                </a:solidFill>
                <a:latin typeface="Arial Narrow" panose="020B0604020202020204" pitchFamily="34" charset="0"/>
                <a:ea typeface="+mn-ea"/>
                <a:cs typeface="Arial Narrow" panose="020B0604020202020204" pitchFamily="34" charset="0"/>
              </a:rPr>
              <a:t>select</a:t>
            </a:r>
            <a:r>
              <a:rPr lang="en-US" altLang="zh-TW" sz="1800" dirty="0">
                <a:latin typeface="+mn-ea"/>
                <a:ea typeface="+mn-ea"/>
                <a:cs typeface="PMingLiU" charset="0"/>
              </a:rPr>
              <a:t> statement in each iteration of the </a:t>
            </a:r>
            <a:r>
              <a:rPr lang="en-US" altLang="zh-TW" sz="1800" b="1" dirty="0">
                <a:solidFill>
                  <a:srgbClr val="0432FF"/>
                </a:solidFill>
                <a:latin typeface="Arial Narrow" charset="0"/>
                <a:ea typeface="Arial Narrow" charset="0"/>
                <a:cs typeface="Arial Narrow" charset="0"/>
              </a:rPr>
              <a:t>for-loop</a:t>
            </a:r>
            <a:r>
              <a:rPr lang="en-US" altLang="zh-TW" sz="1800" dirty="0">
                <a:latin typeface="+mn-ea"/>
                <a:ea typeface="+mn-ea"/>
                <a:cs typeface="PMingLiU" charset="0"/>
              </a:rPr>
              <a:t>.</a:t>
            </a:r>
          </a:p>
        </p:txBody>
      </p:sp>
      <p:sp>
        <p:nvSpPr>
          <p:cNvPr id="5" name="Rectangle 8"/>
          <p:cNvSpPr txBox="1">
            <a:spLocks noChangeArrowheads="1"/>
          </p:cNvSpPr>
          <p:nvPr/>
        </p:nvSpPr>
        <p:spPr bwMode="auto">
          <a:xfrm>
            <a:off x="6705600" y="6492240"/>
            <a:ext cx="19812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i="0" kern="1200" smtClean="0">
                <a:solidFill>
                  <a:schemeClr val="tx1"/>
                </a:solidFill>
                <a:latin typeface="Verdana" charset="0"/>
                <a:ea typeface="ＭＳ Ｐゴシック" charset="0"/>
                <a:cs typeface="+mn-cs"/>
              </a:defRPr>
            </a:lvl1pPr>
            <a:lvl2pPr marL="457200" algn="l" rtl="0" eaLnBrk="0" fontAlgn="base" hangingPunct="0">
              <a:spcBef>
                <a:spcPct val="0"/>
              </a:spcBef>
              <a:spcAft>
                <a:spcPct val="0"/>
              </a:spcAft>
              <a:defRPr i="1" kern="1200">
                <a:solidFill>
                  <a:schemeClr val="tx1"/>
                </a:solidFill>
                <a:latin typeface="Verdana" charset="0"/>
                <a:ea typeface="ＭＳ Ｐゴシック" charset="0"/>
                <a:cs typeface="+mn-cs"/>
              </a:defRPr>
            </a:lvl2pPr>
            <a:lvl3pPr marL="914400" algn="l" rtl="0" eaLnBrk="0" fontAlgn="base" hangingPunct="0">
              <a:spcBef>
                <a:spcPct val="0"/>
              </a:spcBef>
              <a:spcAft>
                <a:spcPct val="0"/>
              </a:spcAft>
              <a:defRPr i="1" kern="1200">
                <a:solidFill>
                  <a:schemeClr val="tx1"/>
                </a:solidFill>
                <a:latin typeface="Verdana" charset="0"/>
                <a:ea typeface="ＭＳ Ｐゴシック" charset="0"/>
                <a:cs typeface="+mn-cs"/>
              </a:defRPr>
            </a:lvl3pPr>
            <a:lvl4pPr marL="1371600" algn="l" rtl="0" eaLnBrk="0" fontAlgn="base" hangingPunct="0">
              <a:spcBef>
                <a:spcPct val="0"/>
              </a:spcBef>
              <a:spcAft>
                <a:spcPct val="0"/>
              </a:spcAft>
              <a:defRPr i="1" kern="1200">
                <a:solidFill>
                  <a:schemeClr val="tx1"/>
                </a:solidFill>
                <a:latin typeface="Verdana" charset="0"/>
                <a:ea typeface="ＭＳ Ｐゴシック" charset="0"/>
                <a:cs typeface="+mn-cs"/>
              </a:defRPr>
            </a:lvl4pPr>
            <a:lvl5pPr marL="1828800" algn="l" rtl="0" eaLnBrk="0" fontAlgn="base" hangingPunct="0">
              <a:spcBef>
                <a:spcPct val="0"/>
              </a:spcBef>
              <a:spcAft>
                <a:spcPct val="0"/>
              </a:spcAft>
              <a:defRPr i="1" kern="1200">
                <a:solidFill>
                  <a:schemeClr val="tx1"/>
                </a:solidFill>
                <a:latin typeface="Verdana" charset="0"/>
                <a:ea typeface="ＭＳ Ｐゴシック" charset="0"/>
                <a:cs typeface="+mn-cs"/>
              </a:defRPr>
            </a:lvl5pPr>
            <a:lvl6pPr marL="2286000" algn="l" defTabSz="457200" rtl="0" eaLnBrk="1" latinLnBrk="0" hangingPunct="1">
              <a:defRPr i="1" kern="1200">
                <a:solidFill>
                  <a:schemeClr val="tx1"/>
                </a:solidFill>
                <a:latin typeface="Verdana" charset="0"/>
                <a:ea typeface="ＭＳ Ｐゴシック" charset="0"/>
                <a:cs typeface="+mn-cs"/>
              </a:defRPr>
            </a:lvl6pPr>
            <a:lvl7pPr marL="2743200" algn="l" defTabSz="457200" rtl="0" eaLnBrk="1" latinLnBrk="0" hangingPunct="1">
              <a:defRPr i="1" kern="1200">
                <a:solidFill>
                  <a:schemeClr val="tx1"/>
                </a:solidFill>
                <a:latin typeface="Verdana" charset="0"/>
                <a:ea typeface="ＭＳ Ｐゴシック" charset="0"/>
                <a:cs typeface="+mn-cs"/>
              </a:defRPr>
            </a:lvl7pPr>
            <a:lvl8pPr marL="3200400" algn="l" defTabSz="457200" rtl="0" eaLnBrk="1" latinLnBrk="0" hangingPunct="1">
              <a:defRPr i="1" kern="1200">
                <a:solidFill>
                  <a:schemeClr val="tx1"/>
                </a:solidFill>
                <a:latin typeface="Verdana" charset="0"/>
                <a:ea typeface="ＭＳ Ｐゴシック" charset="0"/>
                <a:cs typeface="+mn-cs"/>
              </a:defRPr>
            </a:lvl8pPr>
            <a:lvl9pPr marL="3657600" algn="l" defTabSz="457200" rtl="0" eaLnBrk="1" latinLnBrk="0" hangingPunct="1">
              <a:defRPr i="1" kern="1200">
                <a:solidFill>
                  <a:schemeClr val="tx1"/>
                </a:solidFill>
                <a:latin typeface="Verdana" charset="0"/>
                <a:ea typeface="ＭＳ Ｐゴシック" charset="0"/>
                <a:cs typeface="+mn-cs"/>
              </a:defRPr>
            </a:lvl9pPr>
          </a:lstStyle>
          <a:p>
            <a:pPr>
              <a:defRPr/>
            </a:pPr>
            <a:fld id="{66FF7134-23C8-A443-8DFE-9E11CF9E71EC}" type="slidenum">
              <a:rPr lang="en-US" smtClean="0"/>
              <a:pPr>
                <a:defRPr/>
              </a:pPr>
              <a:t>13</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457200" y="274638"/>
            <a:ext cx="8229600" cy="914400"/>
          </a:xfrm>
        </p:spPr>
        <p:txBody>
          <a:bodyPr/>
          <a:lstStyle/>
          <a:p>
            <a:pPr eaLnBrk="1" hangingPunct="1"/>
            <a:r>
              <a:rPr lang="en-US" altLang="zh-TW" dirty="0">
                <a:latin typeface="Verdana" charset="0"/>
                <a:ea typeface="PMingLiU" charset="0"/>
                <a:cs typeface="PMingLiU" charset="0"/>
              </a:rPr>
              <a:t>Cursors(</a:t>
            </a:r>
            <a:r>
              <a:rPr lang="zh-TW" altLang="en-US" dirty="0">
                <a:latin typeface="Verdana" charset="0"/>
                <a:ea typeface="PMingLiU" charset="0"/>
                <a:cs typeface="PMingLiU" charset="0"/>
              </a:rPr>
              <a:t>光标</a:t>
            </a:r>
            <a:r>
              <a:rPr lang="en-US" altLang="zh-TW" dirty="0">
                <a:latin typeface="Verdana" charset="0"/>
                <a:ea typeface="PMingLiU" charset="0"/>
                <a:cs typeface="PMingLiU" charset="0"/>
              </a:rPr>
              <a:t>)</a:t>
            </a:r>
          </a:p>
        </p:txBody>
      </p:sp>
      <p:sp>
        <p:nvSpPr>
          <p:cNvPr id="16388" name="Rectangle 3"/>
          <p:cNvSpPr>
            <a:spLocks noGrp="1" noChangeArrowheads="1"/>
          </p:cNvSpPr>
          <p:nvPr>
            <p:ph type="body" idx="4294967295"/>
          </p:nvPr>
        </p:nvSpPr>
        <p:spPr>
          <a:xfrm>
            <a:off x="457200" y="1463675"/>
            <a:ext cx="8229600" cy="4846320"/>
          </a:xfrm>
        </p:spPr>
        <p:txBody>
          <a:bodyPr/>
          <a:lstStyle/>
          <a:p>
            <a:pPr algn="just" eaLnBrk="1" hangingPunct="1"/>
            <a:r>
              <a:rPr lang="en-US" altLang="zh-TW" dirty="0">
                <a:latin typeface="Verdana" charset="0"/>
                <a:ea typeface="PMingLiU" charset="0"/>
                <a:cs typeface="PMingLiU" charset="0"/>
              </a:rPr>
              <a:t>If a </a:t>
            </a:r>
            <a:r>
              <a:rPr lang="en-US" altLang="zh-TW" b="1" dirty="0">
                <a:solidFill>
                  <a:srgbClr val="0432FF"/>
                </a:solidFill>
                <a:latin typeface="Arial Narrow" panose="020B0604020202020204" pitchFamily="34" charset="0"/>
                <a:ea typeface="PMingLiU" charset="0"/>
                <a:cs typeface="Arial Narrow" panose="020B0604020202020204" pitchFamily="34" charset="0"/>
              </a:rPr>
              <a:t>select</a:t>
            </a:r>
            <a:r>
              <a:rPr lang="en-US" altLang="zh-TW" dirty="0">
                <a:latin typeface="Verdana" charset="0"/>
                <a:ea typeface="PMingLiU" charset="0"/>
                <a:cs typeface="PMingLiU" charset="0"/>
              </a:rPr>
              <a:t> statement returns more than one record, a </a:t>
            </a:r>
            <a:r>
              <a:rPr lang="en-US" altLang="zh-TW" dirty="0">
                <a:solidFill>
                  <a:schemeClr val="accent2"/>
                </a:solidFill>
                <a:latin typeface="Verdana" charset="0"/>
                <a:ea typeface="PMingLiU" charset="0"/>
                <a:cs typeface="PMingLiU" charset="0"/>
              </a:rPr>
              <a:t>cursor</a:t>
            </a:r>
            <a:r>
              <a:rPr lang="en-US" altLang="zh-TW" dirty="0">
                <a:latin typeface="Verdana" charset="0"/>
                <a:ea typeface="PMingLiU" charset="0"/>
                <a:cs typeface="PMingLiU" charset="0"/>
              </a:rPr>
              <a:t> is needed to process the result records one-at-a-time.</a:t>
            </a:r>
          </a:p>
          <a:p>
            <a:pPr algn="just" eaLnBrk="1" hangingPunct="1"/>
            <a:r>
              <a:rPr lang="en-US" altLang="zh-TW" dirty="0">
                <a:latin typeface="Verdana" charset="0"/>
                <a:ea typeface="PMingLiU" charset="0"/>
                <a:cs typeface="PMingLiU" charset="0"/>
              </a:rPr>
              <a:t>A </a:t>
            </a:r>
            <a:r>
              <a:rPr lang="en-US" altLang="zh-TW" dirty="0">
                <a:solidFill>
                  <a:schemeClr val="accent2"/>
                </a:solidFill>
                <a:latin typeface="Verdana" charset="0"/>
                <a:ea typeface="PMingLiU" charset="0"/>
                <a:cs typeface="PMingLiU" charset="0"/>
              </a:rPr>
              <a:t>cursor</a:t>
            </a:r>
            <a:r>
              <a:rPr lang="en-US" altLang="zh-TW" dirty="0">
                <a:latin typeface="Verdana" charset="0"/>
                <a:ea typeface="PMingLiU" charset="0"/>
                <a:cs typeface="PMingLiU" charset="0"/>
              </a:rPr>
              <a:t> is like a pointer that points to a single record in the result of a </a:t>
            </a:r>
            <a:r>
              <a:rPr lang="en-US" altLang="zh-TW" b="1" dirty="0">
                <a:solidFill>
                  <a:srgbClr val="0432FF"/>
                </a:solidFill>
                <a:latin typeface="Arial Narrow" panose="020B0606020202030204" pitchFamily="34" charset="0"/>
                <a:ea typeface="PMingLiU" charset="0"/>
                <a:cs typeface="PMingLiU" charset="0"/>
              </a:rPr>
              <a:t>select</a:t>
            </a:r>
            <a:r>
              <a:rPr lang="en-US" altLang="zh-TW" dirty="0">
                <a:latin typeface="Verdana" charset="0"/>
                <a:ea typeface="PMingLiU" charset="0"/>
                <a:cs typeface="PMingLiU" charset="0"/>
              </a:rPr>
              <a:t> statement.</a:t>
            </a:r>
          </a:p>
          <a:p>
            <a:pPr algn="just" eaLnBrk="1" hangingPunct="1"/>
            <a:r>
              <a:rPr lang="en-US" altLang="zh-TW" dirty="0">
                <a:latin typeface="Verdana" charset="0"/>
                <a:ea typeface="PMingLiU" charset="0"/>
                <a:cs typeface="PMingLiU" charset="0"/>
              </a:rPr>
              <a:t>When used with the </a:t>
            </a:r>
            <a:r>
              <a:rPr lang="en-US" altLang="zh-TW" b="1" dirty="0">
                <a:solidFill>
                  <a:srgbClr val="0432FF"/>
                </a:solidFill>
                <a:latin typeface="Arial Narrow" panose="020B0606020202030204" pitchFamily="34" charset="0"/>
                <a:ea typeface="PMingLiU" charset="0"/>
                <a:cs typeface="PMingLiU" charset="0"/>
              </a:rPr>
              <a:t>for</a:t>
            </a:r>
            <a:r>
              <a:rPr lang="en-US" altLang="zh-TW" b="1" dirty="0">
                <a:solidFill>
                  <a:srgbClr val="0432FF"/>
                </a:solidFill>
                <a:latin typeface="Arial Narrow" panose="020B0606020202030204" pitchFamily="34" charset="0"/>
              </a:rPr>
              <a:t>-</a:t>
            </a:r>
            <a:r>
              <a:rPr lang="en-US" altLang="zh-TW" b="1" dirty="0">
                <a:solidFill>
                  <a:srgbClr val="0432FF"/>
                </a:solidFill>
                <a:latin typeface="Arial Narrow" panose="020B0606020202030204" pitchFamily="34" charset="0"/>
                <a:ea typeface="PMingLiU" charset="0"/>
                <a:cs typeface="PMingLiU" charset="0"/>
              </a:rPr>
              <a:t>loop</a:t>
            </a:r>
            <a:r>
              <a:rPr lang="en-US" altLang="zh-TW" dirty="0">
                <a:latin typeface="Verdana" charset="0"/>
                <a:ea typeface="PMingLiU" charset="0"/>
                <a:cs typeface="PMingLiU" charset="0"/>
              </a:rPr>
              <a:t> statement, the </a:t>
            </a:r>
            <a:r>
              <a:rPr lang="en-US" altLang="zh-TW" dirty="0">
                <a:solidFill>
                  <a:srgbClr val="C00000"/>
                </a:solidFill>
                <a:latin typeface="Verdana" charset="0"/>
                <a:ea typeface="PMingLiU" charset="0"/>
                <a:cs typeface="PMingLiU" charset="0"/>
              </a:rPr>
              <a:t>cursor</a:t>
            </a:r>
            <a:r>
              <a:rPr lang="en-US" altLang="zh-TW" dirty="0">
                <a:latin typeface="Verdana" charset="0"/>
                <a:ea typeface="PMingLiU" charset="0"/>
                <a:cs typeface="PMingLiU" charset="0"/>
              </a:rPr>
              <a:t> iterates over the result records one-at-a-time allowing the values in a record to be accessed and manipulated.</a:t>
            </a:r>
          </a:p>
          <a:p>
            <a:pPr eaLnBrk="1" hangingPunct="1"/>
            <a:r>
              <a:rPr lang="en-US" altLang="zh-TW" dirty="0">
                <a:latin typeface="Verdana" charset="0"/>
                <a:ea typeface="PMingLiU" charset="0"/>
                <a:cs typeface="PMingLiU" charset="0"/>
              </a:rPr>
              <a:t>A cursor is declared in the </a:t>
            </a:r>
            <a:r>
              <a:rPr lang="en-US" altLang="zh-TW" b="1" dirty="0">
                <a:solidFill>
                  <a:srgbClr val="0432FF"/>
                </a:solidFill>
                <a:latin typeface="Arial Narrow" panose="020B0604020202020204" pitchFamily="34" charset="0"/>
                <a:ea typeface="PMingLiU" charset="0"/>
                <a:cs typeface="Arial Narrow" panose="020B0604020202020204" pitchFamily="34" charset="0"/>
              </a:rPr>
              <a:t>declare</a:t>
            </a:r>
            <a:r>
              <a:rPr lang="en-US" altLang="zh-TW" dirty="0">
                <a:latin typeface="Verdana" charset="0"/>
                <a:ea typeface="PMingLiU" charset="0"/>
                <a:cs typeface="PMingLiU" charset="0"/>
              </a:rPr>
              <a:t> section using the syntax:</a:t>
            </a:r>
          </a:p>
          <a:p>
            <a:pPr marL="731520" indent="0" eaLnBrk="1" hangingPunct="1">
              <a:spcBef>
                <a:spcPts val="600"/>
              </a:spcBef>
              <a:buNone/>
            </a:pPr>
            <a:r>
              <a:rPr lang="en-US" altLang="zh-TW" sz="2000" b="1" dirty="0">
                <a:solidFill>
                  <a:srgbClr val="0432FF"/>
                </a:solidFill>
                <a:latin typeface="Arial Narrow"/>
                <a:ea typeface="PMingLiU" charset="0"/>
                <a:cs typeface="Arial Narrow"/>
              </a:rPr>
              <a:t>cursor</a:t>
            </a:r>
            <a:r>
              <a:rPr lang="en-US" altLang="zh-TW" sz="2000" dirty="0">
                <a:latin typeface="Arial Narrow"/>
                <a:ea typeface="PMingLiU" charset="0"/>
                <a:cs typeface="Arial Narrow"/>
              </a:rPr>
              <a:t> </a:t>
            </a:r>
            <a:r>
              <a:rPr lang="en-US" altLang="zh-TW" sz="2000" i="1" dirty="0">
                <a:solidFill>
                  <a:srgbClr val="C00000"/>
                </a:solidFill>
                <a:latin typeface="Arial Narrow"/>
                <a:ea typeface="PMingLiU" charset="0"/>
                <a:cs typeface="Arial Narrow"/>
              </a:rPr>
              <a:t>cursor_name</a:t>
            </a:r>
            <a:r>
              <a:rPr lang="en-US" altLang="zh-TW" sz="2000" dirty="0">
                <a:latin typeface="Arial Narrow"/>
                <a:ea typeface="PMingLiU" charset="0"/>
                <a:cs typeface="Arial Narrow"/>
              </a:rPr>
              <a:t> </a:t>
            </a:r>
            <a:r>
              <a:rPr lang="en-US" altLang="zh-TW" sz="2000" b="1" dirty="0">
                <a:solidFill>
                  <a:srgbClr val="0432FF"/>
                </a:solidFill>
                <a:latin typeface="Arial Narrow"/>
                <a:ea typeface="PMingLiU" charset="0"/>
                <a:cs typeface="Arial Narrow"/>
              </a:rPr>
              <a:t>is</a:t>
            </a:r>
            <a:r>
              <a:rPr lang="en-US" altLang="zh-TW" sz="2000" dirty="0">
                <a:solidFill>
                  <a:srgbClr val="CC0000"/>
                </a:solidFill>
                <a:latin typeface="Arial Narrow"/>
                <a:ea typeface="PMingLiU" charset="0"/>
                <a:cs typeface="Arial Narrow"/>
              </a:rPr>
              <a:t> </a:t>
            </a:r>
            <a:r>
              <a:rPr lang="en-US" altLang="zh-TW" sz="2000" i="1" dirty="0">
                <a:solidFill>
                  <a:srgbClr val="C00000"/>
                </a:solidFill>
                <a:latin typeface="Arial Narrow"/>
                <a:ea typeface="PMingLiU" charset="0"/>
                <a:cs typeface="Arial Narrow"/>
              </a:rPr>
              <a:t>select_statement</a:t>
            </a:r>
            <a:r>
              <a:rPr lang="en-US" altLang="zh-TW" sz="2000" i="1" dirty="0">
                <a:latin typeface="Arial Narrow"/>
                <a:ea typeface="PMingLiU" charset="0"/>
                <a:cs typeface="Arial Narrow"/>
              </a:rPr>
              <a:t>;</a:t>
            </a:r>
          </a:p>
          <a:p>
            <a:pPr marL="1606550" indent="-1149350" eaLnBrk="1" hangingPunct="1">
              <a:spcBef>
                <a:spcPts val="1200"/>
              </a:spcBef>
              <a:buNone/>
            </a:pPr>
            <a:r>
              <a:rPr lang="en-US" altLang="zh-TW" sz="1800" dirty="0">
                <a:solidFill>
                  <a:srgbClr val="800000"/>
                </a:solidFill>
                <a:latin typeface="Verdana" charset="0"/>
                <a:ea typeface="PMingLiU" charset="0"/>
                <a:cs typeface="PMingLiU" charset="0"/>
              </a:rPr>
              <a:t>Example:</a:t>
            </a:r>
            <a:r>
              <a:rPr lang="en-US" altLang="zh-TW" sz="1800" dirty="0">
                <a:latin typeface="Verdana" charset="0"/>
                <a:ea typeface="PMingLiU" charset="0"/>
                <a:cs typeface="PMingLiU" charset="0"/>
              </a:rPr>
              <a:t>	Declare a cursor that retrieves all the </a:t>
            </a:r>
            <a:r>
              <a:rPr lang="en-US" altLang="zh-TW" sz="1800" dirty="0">
                <a:solidFill>
                  <a:srgbClr val="0000FF"/>
                </a:solidFill>
                <a:latin typeface="Arial Narrow" panose="020B0604020202020204" pitchFamily="34" charset="0"/>
                <a:ea typeface="PMingLiU" charset="0"/>
                <a:cs typeface="Arial Narrow" panose="020B0604020202020204" pitchFamily="34" charset="0"/>
              </a:rPr>
              <a:t>Facility</a:t>
            </a:r>
            <a:r>
              <a:rPr lang="en-US" altLang="zh-TW" sz="1800" dirty="0">
                <a:latin typeface="Verdana" charset="0"/>
                <a:ea typeface="PMingLiU" charset="0"/>
                <a:cs typeface="PMingLiU" charset="0"/>
              </a:rPr>
              <a:t> table records.</a:t>
            </a:r>
          </a:p>
          <a:p>
            <a:pPr marL="1828800" indent="0" eaLnBrk="1" hangingPunct="1">
              <a:spcBef>
                <a:spcPts val="600"/>
              </a:spcBef>
              <a:buNone/>
            </a:pPr>
            <a:r>
              <a:rPr lang="en-US" altLang="zh-TW" sz="1800" b="1" dirty="0">
                <a:solidFill>
                  <a:srgbClr val="0432FF"/>
                </a:solidFill>
                <a:latin typeface="Arial Narrow"/>
                <a:ea typeface="PMingLiU" charset="0"/>
                <a:cs typeface="Arial Narrow"/>
              </a:rPr>
              <a:t>cursor</a:t>
            </a:r>
            <a:r>
              <a:rPr lang="en-US" altLang="zh-TW" sz="1800" dirty="0">
                <a:solidFill>
                  <a:srgbClr val="CC0000"/>
                </a:solidFill>
                <a:latin typeface="Arial Narrow"/>
                <a:ea typeface="PMingLiU" charset="0"/>
                <a:cs typeface="Arial Narrow"/>
              </a:rPr>
              <a:t> </a:t>
            </a:r>
            <a:r>
              <a:rPr lang="en-US" altLang="zh-TW" sz="1800" dirty="0">
                <a:latin typeface="Arial Narrow"/>
                <a:ea typeface="PMingLiU" charset="0"/>
                <a:cs typeface="Arial Narrow"/>
              </a:rPr>
              <a:t>facilityCursor </a:t>
            </a:r>
            <a:r>
              <a:rPr lang="en-US" altLang="zh-TW" sz="1800" b="1" dirty="0">
                <a:solidFill>
                  <a:srgbClr val="0432FF"/>
                </a:solidFill>
                <a:latin typeface="Arial Narrow"/>
                <a:ea typeface="PMingLiU" charset="0"/>
                <a:cs typeface="Arial Narrow"/>
              </a:rPr>
              <a:t>is</a:t>
            </a:r>
            <a:r>
              <a:rPr lang="en-US" altLang="zh-TW" sz="1800" b="1" dirty="0">
                <a:solidFill>
                  <a:srgbClr val="CC0000"/>
                </a:solidFill>
                <a:latin typeface="Arial Narrow"/>
                <a:ea typeface="PMingLiU" charset="0"/>
                <a:cs typeface="Arial Narrow"/>
              </a:rPr>
              <a:t> </a:t>
            </a:r>
            <a:r>
              <a:rPr lang="en-US" altLang="zh-TW" sz="1800" b="1" dirty="0">
                <a:solidFill>
                  <a:srgbClr val="0000FF"/>
                </a:solidFill>
                <a:latin typeface="Arial Narrow"/>
                <a:ea typeface="PMingLiU" charset="0"/>
                <a:cs typeface="Arial Narrow"/>
              </a:rPr>
              <a:t>select</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a:t>
            </a:r>
            <a:r>
              <a:rPr lang="en-US" altLang="zh-TW" sz="1800" dirty="0">
                <a:solidFill>
                  <a:srgbClr val="0000FF"/>
                </a:solidFill>
                <a:latin typeface="Arial Narrow"/>
                <a:ea typeface="PMingLiU" charset="0"/>
                <a:cs typeface="Arial Narrow"/>
              </a:rPr>
              <a:t> </a:t>
            </a:r>
            <a:r>
              <a:rPr lang="en-US" altLang="zh-TW" sz="1800" b="1" dirty="0">
                <a:solidFill>
                  <a:srgbClr val="0000FF"/>
                </a:solidFill>
                <a:latin typeface="Arial Narrow"/>
                <a:ea typeface="PMingLiU" charset="0"/>
                <a:cs typeface="Arial Narrow"/>
              </a:rPr>
              <a:t>from</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Facility;</a:t>
            </a:r>
            <a:endParaRPr lang="en-US" altLang="zh-TW" sz="1800" dirty="0">
              <a:latin typeface="Verdana" charset="0"/>
              <a:ea typeface="PMingLiU" charset="0"/>
              <a:cs typeface="PMingLiU" charset="0"/>
            </a:endParaRPr>
          </a:p>
        </p:txBody>
      </p:sp>
      <p:sp>
        <p:nvSpPr>
          <p:cNvPr id="6" name="TextBox 5"/>
          <p:cNvSpPr txBox="1"/>
          <p:nvPr/>
        </p:nvSpPr>
        <p:spPr>
          <a:xfrm>
            <a:off x="2387166" y="945979"/>
            <a:ext cx="4369668" cy="307777"/>
          </a:xfrm>
          <a:prstGeom prst="rect">
            <a:avLst/>
          </a:prstGeom>
          <a:noFill/>
        </p:spPr>
        <p:txBody>
          <a:bodyPr wrap="none" rtlCol="0">
            <a:spAutoFit/>
          </a:bodyPr>
          <a:lstStyle/>
          <a:p>
            <a:r>
              <a:rPr lang="en-US" sz="1400" i="0" dirty="0">
                <a:solidFill>
                  <a:srgbClr val="800000"/>
                </a:solidFill>
                <a:hlinkClick r:id="rId2"/>
              </a:rPr>
              <a:t>http://www.techonthenet.com/oracle/cursors/</a:t>
            </a:r>
            <a:endParaRPr lang="en-US" sz="1400" i="0" dirty="0">
              <a:solidFill>
                <a:srgbClr val="800000"/>
              </a:solidFill>
            </a:endParaRPr>
          </a:p>
        </p:txBody>
      </p:sp>
      <p:sp>
        <p:nvSpPr>
          <p:cNvPr id="7" name="Rectangle 8"/>
          <p:cNvSpPr txBox="1">
            <a:spLocks noChangeArrowheads="1"/>
          </p:cNvSpPr>
          <p:nvPr/>
        </p:nvSpPr>
        <p:spPr bwMode="auto">
          <a:xfrm>
            <a:off x="6705600" y="6492240"/>
            <a:ext cx="19812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i="0" kern="1200" smtClean="0">
                <a:solidFill>
                  <a:schemeClr val="tx1"/>
                </a:solidFill>
                <a:latin typeface="Verdana" charset="0"/>
                <a:ea typeface="ＭＳ Ｐゴシック" charset="0"/>
                <a:cs typeface="+mn-cs"/>
              </a:defRPr>
            </a:lvl1pPr>
            <a:lvl2pPr marL="457200" algn="l" rtl="0" eaLnBrk="0" fontAlgn="base" hangingPunct="0">
              <a:spcBef>
                <a:spcPct val="0"/>
              </a:spcBef>
              <a:spcAft>
                <a:spcPct val="0"/>
              </a:spcAft>
              <a:defRPr i="1" kern="1200">
                <a:solidFill>
                  <a:schemeClr val="tx1"/>
                </a:solidFill>
                <a:latin typeface="Verdana" charset="0"/>
                <a:ea typeface="ＭＳ Ｐゴシック" charset="0"/>
                <a:cs typeface="+mn-cs"/>
              </a:defRPr>
            </a:lvl2pPr>
            <a:lvl3pPr marL="914400" algn="l" rtl="0" eaLnBrk="0" fontAlgn="base" hangingPunct="0">
              <a:spcBef>
                <a:spcPct val="0"/>
              </a:spcBef>
              <a:spcAft>
                <a:spcPct val="0"/>
              </a:spcAft>
              <a:defRPr i="1" kern="1200">
                <a:solidFill>
                  <a:schemeClr val="tx1"/>
                </a:solidFill>
                <a:latin typeface="Verdana" charset="0"/>
                <a:ea typeface="ＭＳ Ｐゴシック" charset="0"/>
                <a:cs typeface="+mn-cs"/>
              </a:defRPr>
            </a:lvl3pPr>
            <a:lvl4pPr marL="1371600" algn="l" rtl="0" eaLnBrk="0" fontAlgn="base" hangingPunct="0">
              <a:spcBef>
                <a:spcPct val="0"/>
              </a:spcBef>
              <a:spcAft>
                <a:spcPct val="0"/>
              </a:spcAft>
              <a:defRPr i="1" kern="1200">
                <a:solidFill>
                  <a:schemeClr val="tx1"/>
                </a:solidFill>
                <a:latin typeface="Verdana" charset="0"/>
                <a:ea typeface="ＭＳ Ｐゴシック" charset="0"/>
                <a:cs typeface="+mn-cs"/>
              </a:defRPr>
            </a:lvl4pPr>
            <a:lvl5pPr marL="1828800" algn="l" rtl="0" eaLnBrk="0" fontAlgn="base" hangingPunct="0">
              <a:spcBef>
                <a:spcPct val="0"/>
              </a:spcBef>
              <a:spcAft>
                <a:spcPct val="0"/>
              </a:spcAft>
              <a:defRPr i="1" kern="1200">
                <a:solidFill>
                  <a:schemeClr val="tx1"/>
                </a:solidFill>
                <a:latin typeface="Verdana" charset="0"/>
                <a:ea typeface="ＭＳ Ｐゴシック" charset="0"/>
                <a:cs typeface="+mn-cs"/>
              </a:defRPr>
            </a:lvl5pPr>
            <a:lvl6pPr marL="2286000" algn="l" defTabSz="457200" rtl="0" eaLnBrk="1" latinLnBrk="0" hangingPunct="1">
              <a:defRPr i="1" kern="1200">
                <a:solidFill>
                  <a:schemeClr val="tx1"/>
                </a:solidFill>
                <a:latin typeface="Verdana" charset="0"/>
                <a:ea typeface="ＭＳ Ｐゴシック" charset="0"/>
                <a:cs typeface="+mn-cs"/>
              </a:defRPr>
            </a:lvl6pPr>
            <a:lvl7pPr marL="2743200" algn="l" defTabSz="457200" rtl="0" eaLnBrk="1" latinLnBrk="0" hangingPunct="1">
              <a:defRPr i="1" kern="1200">
                <a:solidFill>
                  <a:schemeClr val="tx1"/>
                </a:solidFill>
                <a:latin typeface="Verdana" charset="0"/>
                <a:ea typeface="ＭＳ Ｐゴシック" charset="0"/>
                <a:cs typeface="+mn-cs"/>
              </a:defRPr>
            </a:lvl7pPr>
            <a:lvl8pPr marL="3200400" algn="l" defTabSz="457200" rtl="0" eaLnBrk="1" latinLnBrk="0" hangingPunct="1">
              <a:defRPr i="1" kern="1200">
                <a:solidFill>
                  <a:schemeClr val="tx1"/>
                </a:solidFill>
                <a:latin typeface="Verdana" charset="0"/>
                <a:ea typeface="ＭＳ Ｐゴシック" charset="0"/>
                <a:cs typeface="+mn-cs"/>
              </a:defRPr>
            </a:lvl8pPr>
            <a:lvl9pPr marL="3657600" algn="l" defTabSz="457200" rtl="0" eaLnBrk="1" latinLnBrk="0" hangingPunct="1">
              <a:defRPr i="1" kern="1200">
                <a:solidFill>
                  <a:schemeClr val="tx1"/>
                </a:solidFill>
                <a:latin typeface="Verdana" charset="0"/>
                <a:ea typeface="ＭＳ Ｐゴシック" charset="0"/>
                <a:cs typeface="+mn-cs"/>
              </a:defRPr>
            </a:lvl9pPr>
          </a:lstStyle>
          <a:p>
            <a:pPr>
              <a:defRPr/>
            </a:pPr>
            <a:fld id="{66FF7134-23C8-A443-8DFE-9E11CF9E71EC}" type="slidenum">
              <a:rPr lang="en-US" smtClean="0"/>
              <a:pPr>
                <a:defRPr/>
              </a:pPr>
              <a:t>14</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457200" y="274638"/>
            <a:ext cx="8229600" cy="914400"/>
          </a:xfrm>
        </p:spPr>
        <p:txBody>
          <a:bodyPr/>
          <a:lstStyle/>
          <a:p>
            <a:pPr eaLnBrk="1" hangingPunct="1"/>
            <a:r>
              <a:rPr lang="en-US" altLang="zh-TW" dirty="0">
                <a:latin typeface="Verdana" charset="0"/>
                <a:ea typeface="PMingLiU" charset="0"/>
                <a:cs typeface="PMingLiU" charset="0"/>
              </a:rPr>
              <a:t>How to Use Cursors</a:t>
            </a:r>
          </a:p>
        </p:txBody>
      </p:sp>
      <p:sp>
        <p:nvSpPr>
          <p:cNvPr id="17412" name="Rectangle 3"/>
          <p:cNvSpPr>
            <a:spLocks noGrp="1" noChangeArrowheads="1"/>
          </p:cNvSpPr>
          <p:nvPr>
            <p:ph type="body" idx="4294967295"/>
          </p:nvPr>
        </p:nvSpPr>
        <p:spPr>
          <a:xfrm>
            <a:off x="457200" y="1463675"/>
            <a:ext cx="8229600" cy="4846320"/>
          </a:xfrm>
        </p:spPr>
        <p:txBody>
          <a:bodyPr/>
          <a:lstStyle/>
          <a:p>
            <a:pPr eaLnBrk="1" hangingPunct="1"/>
            <a:r>
              <a:rPr lang="en-US" altLang="zh-TW" b="1" dirty="0">
                <a:solidFill>
                  <a:srgbClr val="C00000"/>
                </a:solidFill>
                <a:latin typeface="Verdana" charset="0"/>
                <a:ea typeface="PMingLiU" charset="0"/>
                <a:cs typeface="PMingLiU" charset="0"/>
              </a:rPr>
              <a:t>Explicit cursor</a:t>
            </a:r>
          </a:p>
          <a:p>
            <a:pPr lvl="1" eaLnBrk="1" hangingPunct="1"/>
            <a:r>
              <a:rPr lang="en-US" altLang="zh-TW" dirty="0">
                <a:latin typeface="Verdana" charset="0"/>
                <a:ea typeface="PMingLiU" charset="0"/>
                <a:cs typeface="PMingLiU" charset="0"/>
              </a:rPr>
              <a:t>Is activated by the </a:t>
            </a:r>
            <a:r>
              <a:rPr lang="en-US" altLang="zh-TW" b="1" dirty="0">
                <a:solidFill>
                  <a:srgbClr val="0432FF"/>
                </a:solidFill>
                <a:latin typeface="Arial Narrow"/>
                <a:ea typeface="PMingLiU" charset="0"/>
                <a:cs typeface="Arial Narrow"/>
              </a:rPr>
              <a:t>open</a:t>
            </a:r>
            <a:r>
              <a:rPr lang="en-US" altLang="zh-TW" dirty="0">
                <a:solidFill>
                  <a:srgbClr val="CC0000"/>
                </a:solidFill>
                <a:latin typeface="Verdana" charset="0"/>
                <a:ea typeface="PMingLiU" charset="0"/>
                <a:cs typeface="PMingLiU" charset="0"/>
              </a:rPr>
              <a:t> </a:t>
            </a:r>
            <a:r>
              <a:rPr lang="en-US" altLang="zh-TW" dirty="0">
                <a:latin typeface="Verdana" charset="0"/>
                <a:ea typeface="PMingLiU" charset="0"/>
                <a:cs typeface="PMingLiU" charset="0"/>
              </a:rPr>
              <a:t>command.</a:t>
            </a:r>
          </a:p>
          <a:p>
            <a:pPr lvl="1" eaLnBrk="1" hangingPunct="1"/>
            <a:r>
              <a:rPr lang="en-US" altLang="zh-TW" dirty="0">
                <a:latin typeface="Verdana" charset="0"/>
                <a:ea typeface="PMingLiU" charset="0"/>
                <a:cs typeface="PMingLiU" charset="0"/>
              </a:rPr>
              <a:t>Fetches records one-at-a-time using the </a:t>
            </a:r>
            <a:r>
              <a:rPr lang="en-US" altLang="zh-TW" b="1" dirty="0">
                <a:solidFill>
                  <a:srgbClr val="0432FF"/>
                </a:solidFill>
                <a:latin typeface="Arial Narrow"/>
                <a:ea typeface="PMingLiU" charset="0"/>
                <a:cs typeface="Arial Narrow"/>
              </a:rPr>
              <a:t>fetch</a:t>
            </a:r>
            <a:r>
              <a:rPr lang="en-US" altLang="zh-TW" dirty="0">
                <a:solidFill>
                  <a:srgbClr val="CC0000"/>
                </a:solidFill>
                <a:latin typeface="Verdana" charset="0"/>
                <a:ea typeface="PMingLiU" charset="0"/>
                <a:cs typeface="PMingLiU" charset="0"/>
              </a:rPr>
              <a:t> </a:t>
            </a:r>
            <a:r>
              <a:rPr lang="en-US" altLang="zh-TW" dirty="0">
                <a:latin typeface="Verdana" charset="0"/>
                <a:ea typeface="PMingLiU" charset="0"/>
                <a:cs typeface="PMingLiU" charset="0"/>
              </a:rPr>
              <a:t>command.</a:t>
            </a:r>
          </a:p>
          <a:p>
            <a:pPr lvl="1" eaLnBrk="1" hangingPunct="1"/>
            <a:r>
              <a:rPr lang="en-US" altLang="zh-TW" dirty="0">
                <a:latin typeface="Verdana" charset="0"/>
                <a:ea typeface="PMingLiU" charset="0"/>
                <a:cs typeface="PMingLiU" charset="0"/>
              </a:rPr>
              <a:t>The status </a:t>
            </a:r>
            <a:r>
              <a:rPr lang="en-US" altLang="zh-TW" dirty="0">
                <a:solidFill>
                  <a:srgbClr val="0432FF"/>
                </a:solidFill>
                <a:latin typeface="Arial Narrow"/>
                <a:ea typeface="PMingLiU" charset="0"/>
                <a:cs typeface="Arial Narrow"/>
              </a:rPr>
              <a:t>%notfound</a:t>
            </a:r>
            <a:r>
              <a:rPr lang="en-US" altLang="zh-TW" dirty="0">
                <a:latin typeface="Verdana" charset="0"/>
                <a:ea typeface="PMingLiU" charset="0"/>
                <a:cs typeface="PMingLiU" charset="0"/>
              </a:rPr>
              <a:t> returns true when all the records are fetched.</a:t>
            </a:r>
          </a:p>
          <a:p>
            <a:pPr lvl="1" eaLnBrk="1" hangingPunct="1"/>
            <a:r>
              <a:rPr lang="en-US" altLang="zh-TW" dirty="0">
                <a:latin typeface="Verdana" charset="0"/>
                <a:ea typeface="PMingLiU" charset="0"/>
                <a:cs typeface="PMingLiU" charset="0"/>
              </a:rPr>
              <a:t>Needs to be closed with the </a:t>
            </a:r>
            <a:r>
              <a:rPr lang="en-US" altLang="zh-TW" b="1" dirty="0">
                <a:solidFill>
                  <a:srgbClr val="0432FF"/>
                </a:solidFill>
                <a:latin typeface="Arial Narrow"/>
                <a:ea typeface="PMingLiU" charset="0"/>
                <a:cs typeface="Arial Narrow"/>
              </a:rPr>
              <a:t>close</a:t>
            </a:r>
            <a:r>
              <a:rPr lang="en-US" altLang="zh-TW" dirty="0">
                <a:solidFill>
                  <a:srgbClr val="CC0000"/>
                </a:solidFill>
                <a:latin typeface="Verdana" charset="0"/>
                <a:ea typeface="PMingLiU" charset="0"/>
                <a:cs typeface="PMingLiU" charset="0"/>
              </a:rPr>
              <a:t> </a:t>
            </a:r>
            <a:r>
              <a:rPr lang="en-US" altLang="zh-TW" dirty="0">
                <a:latin typeface="Verdana" charset="0"/>
                <a:ea typeface="PMingLiU" charset="0"/>
                <a:cs typeface="PMingLiU" charset="0"/>
              </a:rPr>
              <a:t>command so as to free up resources.</a:t>
            </a:r>
          </a:p>
          <a:p>
            <a:pPr eaLnBrk="1" hangingPunct="1"/>
            <a:r>
              <a:rPr lang="en-US" altLang="zh-TW" b="1" dirty="0">
                <a:solidFill>
                  <a:srgbClr val="C00000"/>
                </a:solidFill>
                <a:latin typeface="Verdana" charset="0"/>
                <a:ea typeface="PMingLiU" charset="0"/>
                <a:cs typeface="PMingLiU" charset="0"/>
              </a:rPr>
              <a:t>Implicit cursor</a:t>
            </a:r>
          </a:p>
          <a:p>
            <a:pPr lvl="1" eaLnBrk="1" hangingPunct="1"/>
            <a:r>
              <a:rPr lang="en-US" altLang="zh-TW" dirty="0">
                <a:latin typeface="Verdana" charset="0"/>
                <a:ea typeface="PMingLiU" charset="0"/>
                <a:cs typeface="PMingLiU" charset="0"/>
              </a:rPr>
              <a:t>Is activated using </a:t>
            </a:r>
            <a:r>
              <a:rPr lang="en-CA" dirty="0"/>
              <a:t>the </a:t>
            </a:r>
            <a:r>
              <a:rPr lang="en-CA" b="1" dirty="0">
                <a:solidFill>
                  <a:srgbClr val="0432FF"/>
                </a:solidFill>
                <a:latin typeface="Arial Narrow" panose="020B0604020202020204" pitchFamily="34" charset="0"/>
                <a:cs typeface="Arial Narrow" panose="020B0604020202020204" pitchFamily="34" charset="0"/>
              </a:rPr>
              <a:t>for-loop</a:t>
            </a:r>
            <a:r>
              <a:rPr lang="en-CA" dirty="0"/>
              <a:t> statement.</a:t>
            </a:r>
          </a:p>
          <a:p>
            <a:pPr lvl="1" eaLnBrk="1" hangingPunct="1"/>
            <a:r>
              <a:rPr lang="en-CA" dirty="0"/>
              <a:t>The </a:t>
            </a:r>
            <a:r>
              <a:rPr lang="en-CA" i="1" dirty="0">
                <a:solidFill>
                  <a:srgbClr val="C00000"/>
                </a:solidFill>
              </a:rPr>
              <a:t>cursor_name</a:t>
            </a:r>
            <a:r>
              <a:rPr lang="en-CA" dirty="0"/>
              <a:t> replaces the range limit so the loop ranges from the first record of the cursor to the last record of the cursor</a:t>
            </a:r>
            <a:r>
              <a:rPr lang="en-US" dirty="0">
                <a:latin typeface="Verdana" charset="0"/>
                <a:ea typeface="PMingLiU" charset="0"/>
              </a:rPr>
              <a:t>.</a:t>
            </a:r>
            <a:endParaRPr lang="en-US" altLang="zh-TW" dirty="0">
              <a:latin typeface="Verdana" charset="0"/>
              <a:ea typeface="PMingLiU" charset="0"/>
              <a:cs typeface="PMingLiU" charset="0"/>
            </a:endParaRPr>
          </a:p>
        </p:txBody>
      </p:sp>
      <p:sp>
        <p:nvSpPr>
          <p:cNvPr id="6" name="Rectangle 8"/>
          <p:cNvSpPr txBox="1">
            <a:spLocks noChangeArrowheads="1"/>
          </p:cNvSpPr>
          <p:nvPr/>
        </p:nvSpPr>
        <p:spPr bwMode="auto">
          <a:xfrm>
            <a:off x="6705600" y="6492240"/>
            <a:ext cx="19812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i="0" kern="1200" smtClean="0">
                <a:solidFill>
                  <a:schemeClr val="tx1"/>
                </a:solidFill>
                <a:latin typeface="Verdana" charset="0"/>
                <a:ea typeface="ＭＳ Ｐゴシック" charset="0"/>
                <a:cs typeface="+mn-cs"/>
              </a:defRPr>
            </a:lvl1pPr>
            <a:lvl2pPr marL="457200" algn="l" rtl="0" eaLnBrk="0" fontAlgn="base" hangingPunct="0">
              <a:spcBef>
                <a:spcPct val="0"/>
              </a:spcBef>
              <a:spcAft>
                <a:spcPct val="0"/>
              </a:spcAft>
              <a:defRPr i="1" kern="1200">
                <a:solidFill>
                  <a:schemeClr val="tx1"/>
                </a:solidFill>
                <a:latin typeface="Verdana" charset="0"/>
                <a:ea typeface="ＭＳ Ｐゴシック" charset="0"/>
                <a:cs typeface="+mn-cs"/>
              </a:defRPr>
            </a:lvl2pPr>
            <a:lvl3pPr marL="914400" algn="l" rtl="0" eaLnBrk="0" fontAlgn="base" hangingPunct="0">
              <a:spcBef>
                <a:spcPct val="0"/>
              </a:spcBef>
              <a:spcAft>
                <a:spcPct val="0"/>
              </a:spcAft>
              <a:defRPr i="1" kern="1200">
                <a:solidFill>
                  <a:schemeClr val="tx1"/>
                </a:solidFill>
                <a:latin typeface="Verdana" charset="0"/>
                <a:ea typeface="ＭＳ Ｐゴシック" charset="0"/>
                <a:cs typeface="+mn-cs"/>
              </a:defRPr>
            </a:lvl3pPr>
            <a:lvl4pPr marL="1371600" algn="l" rtl="0" eaLnBrk="0" fontAlgn="base" hangingPunct="0">
              <a:spcBef>
                <a:spcPct val="0"/>
              </a:spcBef>
              <a:spcAft>
                <a:spcPct val="0"/>
              </a:spcAft>
              <a:defRPr i="1" kern="1200">
                <a:solidFill>
                  <a:schemeClr val="tx1"/>
                </a:solidFill>
                <a:latin typeface="Verdana" charset="0"/>
                <a:ea typeface="ＭＳ Ｐゴシック" charset="0"/>
                <a:cs typeface="+mn-cs"/>
              </a:defRPr>
            </a:lvl4pPr>
            <a:lvl5pPr marL="1828800" algn="l" rtl="0" eaLnBrk="0" fontAlgn="base" hangingPunct="0">
              <a:spcBef>
                <a:spcPct val="0"/>
              </a:spcBef>
              <a:spcAft>
                <a:spcPct val="0"/>
              </a:spcAft>
              <a:defRPr i="1" kern="1200">
                <a:solidFill>
                  <a:schemeClr val="tx1"/>
                </a:solidFill>
                <a:latin typeface="Verdana" charset="0"/>
                <a:ea typeface="ＭＳ Ｐゴシック" charset="0"/>
                <a:cs typeface="+mn-cs"/>
              </a:defRPr>
            </a:lvl5pPr>
            <a:lvl6pPr marL="2286000" algn="l" defTabSz="457200" rtl="0" eaLnBrk="1" latinLnBrk="0" hangingPunct="1">
              <a:defRPr i="1" kern="1200">
                <a:solidFill>
                  <a:schemeClr val="tx1"/>
                </a:solidFill>
                <a:latin typeface="Verdana" charset="0"/>
                <a:ea typeface="ＭＳ Ｐゴシック" charset="0"/>
                <a:cs typeface="+mn-cs"/>
              </a:defRPr>
            </a:lvl6pPr>
            <a:lvl7pPr marL="2743200" algn="l" defTabSz="457200" rtl="0" eaLnBrk="1" latinLnBrk="0" hangingPunct="1">
              <a:defRPr i="1" kern="1200">
                <a:solidFill>
                  <a:schemeClr val="tx1"/>
                </a:solidFill>
                <a:latin typeface="Verdana" charset="0"/>
                <a:ea typeface="ＭＳ Ｐゴシック" charset="0"/>
                <a:cs typeface="+mn-cs"/>
              </a:defRPr>
            </a:lvl7pPr>
            <a:lvl8pPr marL="3200400" algn="l" defTabSz="457200" rtl="0" eaLnBrk="1" latinLnBrk="0" hangingPunct="1">
              <a:defRPr i="1" kern="1200">
                <a:solidFill>
                  <a:schemeClr val="tx1"/>
                </a:solidFill>
                <a:latin typeface="Verdana" charset="0"/>
                <a:ea typeface="ＭＳ Ｐゴシック" charset="0"/>
                <a:cs typeface="+mn-cs"/>
              </a:defRPr>
            </a:lvl8pPr>
            <a:lvl9pPr marL="3657600" algn="l" defTabSz="457200" rtl="0" eaLnBrk="1" latinLnBrk="0" hangingPunct="1">
              <a:defRPr i="1" kern="1200">
                <a:solidFill>
                  <a:schemeClr val="tx1"/>
                </a:solidFill>
                <a:latin typeface="Verdana" charset="0"/>
                <a:ea typeface="ＭＳ Ｐゴシック" charset="0"/>
                <a:cs typeface="+mn-cs"/>
              </a:defRPr>
            </a:lvl9pPr>
          </a:lstStyle>
          <a:p>
            <a:pPr>
              <a:defRPr/>
            </a:pPr>
            <a:fld id="{66FF7134-23C8-A443-8DFE-9E11CF9E71EC}" type="slidenum">
              <a:rPr lang="en-US" smtClean="0"/>
              <a:pPr>
                <a:defRPr/>
              </a:pPr>
              <a:t>15</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7200" y="274638"/>
            <a:ext cx="8229600" cy="914400"/>
          </a:xfrm>
        </p:spPr>
        <p:txBody>
          <a:bodyPr/>
          <a:lstStyle/>
          <a:p>
            <a:pPr eaLnBrk="1" hangingPunct="1"/>
            <a:r>
              <a:rPr lang="en-US" altLang="zh-TW" dirty="0">
                <a:latin typeface="Verdana" charset="0"/>
                <a:ea typeface="PMingLiU" charset="0"/>
                <a:cs typeface="PMingLiU" charset="0"/>
              </a:rPr>
              <a:t>Cursor Status</a:t>
            </a:r>
          </a:p>
        </p:txBody>
      </p:sp>
      <p:sp>
        <p:nvSpPr>
          <p:cNvPr id="19460" name="Rectangle 3"/>
          <p:cNvSpPr>
            <a:spLocks noGrp="1" noChangeArrowheads="1"/>
          </p:cNvSpPr>
          <p:nvPr>
            <p:ph type="body" idx="4294967295"/>
          </p:nvPr>
        </p:nvSpPr>
        <p:spPr>
          <a:xfrm>
            <a:off x="457200" y="1463675"/>
            <a:ext cx="8229600" cy="4846320"/>
          </a:xfrm>
        </p:spPr>
        <p:txBody>
          <a:bodyPr/>
          <a:lstStyle/>
          <a:p>
            <a:pPr algn="just" eaLnBrk="1" hangingPunct="1"/>
            <a:r>
              <a:rPr lang="en-US" altLang="zh-TW" dirty="0">
                <a:latin typeface="Verdana" charset="0"/>
                <a:ea typeface="PMingLiU" charset="0"/>
                <a:cs typeface="PMingLiU" charset="0"/>
              </a:rPr>
              <a:t>The possible values of a cursor status are:</a:t>
            </a:r>
          </a:p>
          <a:p>
            <a:pPr lvl="1" algn="just" eaLnBrk="1" hangingPunct="1"/>
            <a:r>
              <a:rPr lang="en-US" altLang="zh-TW" dirty="0">
                <a:latin typeface="Verdana" charset="0"/>
                <a:ea typeface="PMingLiU" charset="0"/>
                <a:cs typeface="PMingLiU" charset="0"/>
              </a:rPr>
              <a:t>Determine whether the previous fetch failed.</a:t>
            </a:r>
          </a:p>
          <a:p>
            <a:pPr lvl="1" indent="0" algn="just" eaLnBrk="1" hangingPunct="1">
              <a:spcBef>
                <a:spcPts val="600"/>
              </a:spcBef>
              <a:buNone/>
            </a:pPr>
            <a:r>
              <a:rPr lang="en-US" altLang="zh-TW" i="1" dirty="0">
                <a:solidFill>
                  <a:srgbClr val="C00000"/>
                </a:solidFill>
                <a:latin typeface="Arial Narrow"/>
                <a:ea typeface="PMingLiU" charset="0"/>
                <a:cs typeface="Arial Narrow"/>
              </a:rPr>
              <a:t>cursor_name</a:t>
            </a:r>
            <a:r>
              <a:rPr lang="en-US" altLang="zh-TW" dirty="0">
                <a:solidFill>
                  <a:srgbClr val="0432FF"/>
                </a:solidFill>
                <a:latin typeface="Arial Narrow"/>
                <a:ea typeface="PMingLiU" charset="0"/>
                <a:cs typeface="Arial Narrow"/>
              </a:rPr>
              <a:t>%notfound</a:t>
            </a:r>
          </a:p>
          <a:p>
            <a:pPr lvl="1" algn="just" eaLnBrk="1" hangingPunct="1"/>
            <a:r>
              <a:rPr lang="en-US" altLang="zh-TW" dirty="0">
                <a:latin typeface="Verdana" charset="0"/>
                <a:ea typeface="PMingLiU" charset="0"/>
                <a:cs typeface="PMingLiU" charset="0"/>
              </a:rPr>
              <a:t>Determine whether the previous fetch succeeded.</a:t>
            </a:r>
          </a:p>
          <a:p>
            <a:pPr lvl="1" indent="0" algn="just" eaLnBrk="1" hangingPunct="1">
              <a:spcBef>
                <a:spcPts val="600"/>
              </a:spcBef>
              <a:buNone/>
            </a:pPr>
            <a:r>
              <a:rPr lang="en-US" altLang="zh-TW" i="1" dirty="0">
                <a:solidFill>
                  <a:srgbClr val="C00000"/>
                </a:solidFill>
                <a:latin typeface="Arial Narrow"/>
                <a:ea typeface="PMingLiU" charset="0"/>
                <a:cs typeface="Arial Narrow"/>
              </a:rPr>
              <a:t>cursor_name</a:t>
            </a:r>
            <a:r>
              <a:rPr lang="en-US" altLang="zh-TW" dirty="0">
                <a:solidFill>
                  <a:srgbClr val="0432FF"/>
                </a:solidFill>
                <a:latin typeface="Arial Narrow"/>
                <a:ea typeface="PMingLiU" charset="0"/>
                <a:cs typeface="Arial Narrow"/>
              </a:rPr>
              <a:t>%found</a:t>
            </a:r>
          </a:p>
          <a:p>
            <a:pPr lvl="1" algn="just" eaLnBrk="1" hangingPunct="1"/>
            <a:r>
              <a:rPr lang="en-US" altLang="zh-TW" dirty="0">
                <a:latin typeface="Verdana" charset="0"/>
                <a:ea typeface="PMingLiU" charset="0"/>
                <a:cs typeface="PMingLiU" charset="0"/>
              </a:rPr>
              <a:t>Determine the number of records fetched so far.</a:t>
            </a:r>
          </a:p>
          <a:p>
            <a:pPr lvl="1" indent="0" algn="just" eaLnBrk="1" hangingPunct="1">
              <a:spcBef>
                <a:spcPts val="600"/>
              </a:spcBef>
              <a:buNone/>
            </a:pPr>
            <a:r>
              <a:rPr lang="en-US" altLang="zh-TW" i="1" dirty="0">
                <a:solidFill>
                  <a:srgbClr val="C00000"/>
                </a:solidFill>
                <a:latin typeface="Arial Narrow"/>
                <a:ea typeface="PMingLiU" charset="0"/>
                <a:cs typeface="Arial Narrow"/>
              </a:rPr>
              <a:t>cursor_name</a:t>
            </a:r>
            <a:r>
              <a:rPr lang="en-US" altLang="zh-TW" dirty="0">
                <a:solidFill>
                  <a:srgbClr val="0432FF"/>
                </a:solidFill>
                <a:latin typeface="Arial Narrow"/>
                <a:ea typeface="PMingLiU" charset="0"/>
                <a:cs typeface="Arial Narrow"/>
              </a:rPr>
              <a:t>%rowcount</a:t>
            </a:r>
          </a:p>
          <a:p>
            <a:pPr lvl="1" algn="just" eaLnBrk="1" hangingPunct="1"/>
            <a:r>
              <a:rPr lang="en-US" altLang="zh-TW" dirty="0">
                <a:latin typeface="Verdana" charset="0"/>
                <a:ea typeface="PMingLiU" charset="0"/>
                <a:cs typeface="PMingLiU" charset="0"/>
              </a:rPr>
              <a:t>Determine whether the cursor is still open. </a:t>
            </a:r>
          </a:p>
          <a:p>
            <a:pPr lvl="1" indent="0" algn="just" eaLnBrk="1" hangingPunct="1">
              <a:spcBef>
                <a:spcPts val="600"/>
              </a:spcBef>
              <a:buNone/>
            </a:pPr>
            <a:r>
              <a:rPr lang="en-US" altLang="zh-TW" i="1" dirty="0">
                <a:solidFill>
                  <a:srgbClr val="C00000"/>
                </a:solidFill>
                <a:latin typeface="Arial Narrow"/>
                <a:ea typeface="PMingLiU" charset="0"/>
                <a:cs typeface="Arial Narrow"/>
              </a:rPr>
              <a:t>cursor_name</a:t>
            </a:r>
            <a:r>
              <a:rPr lang="en-US" altLang="zh-TW" dirty="0">
                <a:solidFill>
                  <a:srgbClr val="0432FF"/>
                </a:solidFill>
                <a:latin typeface="Arial Narrow"/>
                <a:ea typeface="PMingLiU" charset="0"/>
                <a:cs typeface="Arial Narrow"/>
              </a:rPr>
              <a:t>%isopen</a:t>
            </a:r>
          </a:p>
          <a:p>
            <a:pPr algn="just" eaLnBrk="1" hangingPunct="1"/>
            <a:r>
              <a:rPr lang="en-US" altLang="zh-TW" dirty="0">
                <a:latin typeface="Verdana" charset="0"/>
                <a:ea typeface="PMingLiU" charset="0"/>
                <a:cs typeface="PMingLiU" charset="0"/>
              </a:rPr>
              <a:t>Cursor status can only be used with an explicit cursor.</a:t>
            </a:r>
          </a:p>
        </p:txBody>
      </p:sp>
      <p:sp>
        <p:nvSpPr>
          <p:cNvPr id="6" name="Rectangle 8"/>
          <p:cNvSpPr txBox="1">
            <a:spLocks noChangeArrowheads="1"/>
          </p:cNvSpPr>
          <p:nvPr/>
        </p:nvSpPr>
        <p:spPr bwMode="auto">
          <a:xfrm>
            <a:off x="6705600" y="6492240"/>
            <a:ext cx="19812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i="0" kern="1200" smtClean="0">
                <a:solidFill>
                  <a:schemeClr val="tx1"/>
                </a:solidFill>
                <a:latin typeface="Verdana" charset="0"/>
                <a:ea typeface="ＭＳ Ｐゴシック" charset="0"/>
                <a:cs typeface="+mn-cs"/>
              </a:defRPr>
            </a:lvl1pPr>
            <a:lvl2pPr marL="457200" algn="l" rtl="0" eaLnBrk="0" fontAlgn="base" hangingPunct="0">
              <a:spcBef>
                <a:spcPct val="0"/>
              </a:spcBef>
              <a:spcAft>
                <a:spcPct val="0"/>
              </a:spcAft>
              <a:defRPr i="1" kern="1200">
                <a:solidFill>
                  <a:schemeClr val="tx1"/>
                </a:solidFill>
                <a:latin typeface="Verdana" charset="0"/>
                <a:ea typeface="ＭＳ Ｐゴシック" charset="0"/>
                <a:cs typeface="+mn-cs"/>
              </a:defRPr>
            </a:lvl2pPr>
            <a:lvl3pPr marL="914400" algn="l" rtl="0" eaLnBrk="0" fontAlgn="base" hangingPunct="0">
              <a:spcBef>
                <a:spcPct val="0"/>
              </a:spcBef>
              <a:spcAft>
                <a:spcPct val="0"/>
              </a:spcAft>
              <a:defRPr i="1" kern="1200">
                <a:solidFill>
                  <a:schemeClr val="tx1"/>
                </a:solidFill>
                <a:latin typeface="Verdana" charset="0"/>
                <a:ea typeface="ＭＳ Ｐゴシック" charset="0"/>
                <a:cs typeface="+mn-cs"/>
              </a:defRPr>
            </a:lvl3pPr>
            <a:lvl4pPr marL="1371600" algn="l" rtl="0" eaLnBrk="0" fontAlgn="base" hangingPunct="0">
              <a:spcBef>
                <a:spcPct val="0"/>
              </a:spcBef>
              <a:spcAft>
                <a:spcPct val="0"/>
              </a:spcAft>
              <a:defRPr i="1" kern="1200">
                <a:solidFill>
                  <a:schemeClr val="tx1"/>
                </a:solidFill>
                <a:latin typeface="Verdana" charset="0"/>
                <a:ea typeface="ＭＳ Ｐゴシック" charset="0"/>
                <a:cs typeface="+mn-cs"/>
              </a:defRPr>
            </a:lvl4pPr>
            <a:lvl5pPr marL="1828800" algn="l" rtl="0" eaLnBrk="0" fontAlgn="base" hangingPunct="0">
              <a:spcBef>
                <a:spcPct val="0"/>
              </a:spcBef>
              <a:spcAft>
                <a:spcPct val="0"/>
              </a:spcAft>
              <a:defRPr i="1" kern="1200">
                <a:solidFill>
                  <a:schemeClr val="tx1"/>
                </a:solidFill>
                <a:latin typeface="Verdana" charset="0"/>
                <a:ea typeface="ＭＳ Ｐゴシック" charset="0"/>
                <a:cs typeface="+mn-cs"/>
              </a:defRPr>
            </a:lvl5pPr>
            <a:lvl6pPr marL="2286000" algn="l" defTabSz="457200" rtl="0" eaLnBrk="1" latinLnBrk="0" hangingPunct="1">
              <a:defRPr i="1" kern="1200">
                <a:solidFill>
                  <a:schemeClr val="tx1"/>
                </a:solidFill>
                <a:latin typeface="Verdana" charset="0"/>
                <a:ea typeface="ＭＳ Ｐゴシック" charset="0"/>
                <a:cs typeface="+mn-cs"/>
              </a:defRPr>
            </a:lvl6pPr>
            <a:lvl7pPr marL="2743200" algn="l" defTabSz="457200" rtl="0" eaLnBrk="1" latinLnBrk="0" hangingPunct="1">
              <a:defRPr i="1" kern="1200">
                <a:solidFill>
                  <a:schemeClr val="tx1"/>
                </a:solidFill>
                <a:latin typeface="Verdana" charset="0"/>
                <a:ea typeface="ＭＳ Ｐゴシック" charset="0"/>
                <a:cs typeface="+mn-cs"/>
              </a:defRPr>
            </a:lvl7pPr>
            <a:lvl8pPr marL="3200400" algn="l" defTabSz="457200" rtl="0" eaLnBrk="1" latinLnBrk="0" hangingPunct="1">
              <a:defRPr i="1" kern="1200">
                <a:solidFill>
                  <a:schemeClr val="tx1"/>
                </a:solidFill>
                <a:latin typeface="Verdana" charset="0"/>
                <a:ea typeface="ＭＳ Ｐゴシック" charset="0"/>
                <a:cs typeface="+mn-cs"/>
              </a:defRPr>
            </a:lvl8pPr>
            <a:lvl9pPr marL="3657600" algn="l" defTabSz="457200" rtl="0" eaLnBrk="1" latinLnBrk="0" hangingPunct="1">
              <a:defRPr i="1" kern="1200">
                <a:solidFill>
                  <a:schemeClr val="tx1"/>
                </a:solidFill>
                <a:latin typeface="Verdana" charset="0"/>
                <a:ea typeface="ＭＳ Ｐゴシック" charset="0"/>
                <a:cs typeface="+mn-cs"/>
              </a:defRPr>
            </a:lvl9pPr>
          </a:lstStyle>
          <a:p>
            <a:pPr>
              <a:defRPr/>
            </a:pPr>
            <a:fld id="{66FF7134-23C8-A443-8DFE-9E11CF9E71EC}" type="slidenum">
              <a:rPr lang="en-US" smtClean="0"/>
              <a:pPr>
                <a:defRPr/>
              </a:pPr>
              <a:t>16</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latin typeface="Verdana" charset="0"/>
                <a:ea typeface="PMingLiU" charset="0"/>
                <a:cs typeface="PMingLiU" charset="0"/>
              </a:rPr>
              <a:t>Explicit Cursor Example</a:t>
            </a:r>
            <a:endParaRPr lang="en-US" dirty="0"/>
          </a:p>
        </p:txBody>
      </p:sp>
      <p:sp>
        <p:nvSpPr>
          <p:cNvPr id="3" name="Content Placeholder 2"/>
          <p:cNvSpPr>
            <a:spLocks noGrp="1"/>
          </p:cNvSpPr>
          <p:nvPr>
            <p:ph idx="1"/>
          </p:nvPr>
        </p:nvSpPr>
        <p:spPr>
          <a:xfrm>
            <a:off x="457200" y="1463040"/>
            <a:ext cx="8229600" cy="4846320"/>
          </a:xfrm>
        </p:spPr>
        <p:txBody>
          <a:bodyPr/>
          <a:lstStyle/>
          <a:p>
            <a:pPr indent="0" eaLnBrk="1" hangingPunct="1">
              <a:spcBef>
                <a:spcPts val="600"/>
              </a:spcBef>
              <a:buNone/>
            </a:pPr>
            <a:r>
              <a:rPr lang="en-US" altLang="zh-TW" sz="1800" b="1" dirty="0">
                <a:solidFill>
                  <a:srgbClr val="0432FF"/>
                </a:solidFill>
                <a:latin typeface="Arial Narrow"/>
                <a:ea typeface="PMingLiU" charset="0"/>
                <a:cs typeface="Arial Narrow"/>
              </a:rPr>
              <a:t>create or replace procedure </a:t>
            </a:r>
            <a:r>
              <a:rPr lang="en-US" altLang="zh-TW" sz="1800" dirty="0">
                <a:latin typeface="Arial Narrow"/>
                <a:ea typeface="PMingLiU" charset="0"/>
                <a:cs typeface="Arial Narrow"/>
              </a:rPr>
              <a:t>InsertExample</a:t>
            </a:r>
            <a:r>
              <a:rPr lang="en-US" altLang="zh-TW" sz="1800" b="1" dirty="0">
                <a:solidFill>
                  <a:srgbClr val="0432FF"/>
                </a:solidFill>
                <a:latin typeface="Arial Narrow"/>
                <a:ea typeface="PMingLiU" charset="0"/>
                <a:cs typeface="Arial Narrow"/>
              </a:rPr>
              <a:t> as</a:t>
            </a:r>
            <a:endParaRPr lang="en-US" altLang="zh-TW" sz="1800" dirty="0">
              <a:solidFill>
                <a:srgbClr val="0432FF"/>
              </a:solidFill>
              <a:latin typeface="Arial Narrow"/>
              <a:ea typeface="PMingLiU" charset="0"/>
              <a:cs typeface="Arial Narrow"/>
            </a:endParaRPr>
          </a:p>
          <a:p>
            <a:pPr marL="2065338" indent="-1335088" eaLnBrk="1" hangingPunct="1">
              <a:spcBef>
                <a:spcPts val="0"/>
              </a:spcBef>
              <a:buNone/>
            </a:pPr>
            <a:r>
              <a:rPr lang="en-US" altLang="zh-TW" sz="1800" dirty="0">
                <a:latin typeface="Arial Narrow"/>
                <a:ea typeface="PMingLiU" charset="0"/>
                <a:cs typeface="Arial Narrow"/>
              </a:rPr>
              <a:t>varDeptId	Facility.departmentId%</a:t>
            </a:r>
            <a:r>
              <a:rPr lang="en-US" altLang="zh-TW" sz="1800" b="1" dirty="0">
                <a:solidFill>
                  <a:srgbClr val="0432FF"/>
                </a:solidFill>
                <a:latin typeface="Arial Narrow"/>
                <a:ea typeface="PMingLiU" charset="0"/>
                <a:cs typeface="Arial Narrow"/>
              </a:rPr>
              <a:t>type</a:t>
            </a:r>
            <a:r>
              <a:rPr lang="en-US" altLang="zh-TW" sz="1800" dirty="0">
                <a:latin typeface="Arial Narrow"/>
                <a:ea typeface="PMingLiU" charset="0"/>
                <a:cs typeface="Arial Narrow"/>
              </a:rPr>
              <a:t>;</a:t>
            </a:r>
          </a:p>
          <a:p>
            <a:pPr marL="2065338" indent="-1335088" eaLnBrk="1" hangingPunct="1">
              <a:spcBef>
                <a:spcPts val="0"/>
              </a:spcBef>
              <a:buNone/>
            </a:pPr>
            <a:r>
              <a:rPr lang="en-US" altLang="zh-TW" sz="1800" dirty="0">
                <a:latin typeface="Arial Narrow"/>
                <a:ea typeface="PMingLiU" charset="0"/>
                <a:cs typeface="Arial Narrow"/>
              </a:rPr>
              <a:t>varComputers 	Facility.numberComputers%</a:t>
            </a:r>
            <a:r>
              <a:rPr lang="en-US" altLang="zh-TW" sz="1800" b="1" dirty="0">
                <a:solidFill>
                  <a:srgbClr val="0432FF"/>
                </a:solidFill>
                <a:latin typeface="Arial Narrow"/>
                <a:ea typeface="PMingLiU" charset="0"/>
                <a:cs typeface="Arial Narrow"/>
              </a:rPr>
              <a:t>type</a:t>
            </a:r>
            <a:r>
              <a:rPr lang="en-US" altLang="zh-TW" sz="1800" dirty="0">
                <a:latin typeface="Arial Narrow"/>
                <a:ea typeface="PMingLiU" charset="0"/>
                <a:cs typeface="Arial Narrow"/>
              </a:rPr>
              <a:t>;</a:t>
            </a:r>
          </a:p>
          <a:p>
            <a:pPr marL="731520" indent="0" eaLnBrk="1" hangingPunct="1">
              <a:spcBef>
                <a:spcPts val="0"/>
              </a:spcBef>
              <a:buNone/>
            </a:pPr>
            <a:r>
              <a:rPr lang="en-US" altLang="zh-TW" sz="1800" b="1" dirty="0">
                <a:solidFill>
                  <a:srgbClr val="0432FF"/>
                </a:solidFill>
                <a:latin typeface="Arial Narrow"/>
                <a:ea typeface="PMingLiU" charset="0"/>
                <a:cs typeface="Arial Narrow"/>
              </a:rPr>
              <a:t>cursor</a:t>
            </a:r>
            <a:r>
              <a:rPr lang="en-US" altLang="zh-TW" sz="1800" dirty="0">
                <a:solidFill>
                  <a:srgbClr val="0000FF"/>
                </a:solidFill>
                <a:latin typeface="Arial Narrow"/>
                <a:ea typeface="PMingLiU" charset="0"/>
                <a:cs typeface="Arial Narrow"/>
              </a:rPr>
              <a:t> </a:t>
            </a:r>
            <a:r>
              <a:rPr lang="en-US" altLang="zh-TW" sz="1800" dirty="0">
                <a:solidFill>
                  <a:srgbClr val="000000"/>
                </a:solidFill>
                <a:latin typeface="Arial Narrow"/>
                <a:ea typeface="PMingLiU" charset="0"/>
                <a:cs typeface="Arial Narrow"/>
              </a:rPr>
              <a:t>facilityCursor</a:t>
            </a:r>
            <a:r>
              <a:rPr lang="en-US" altLang="zh-TW" sz="1800" dirty="0">
                <a:solidFill>
                  <a:srgbClr val="0000FF"/>
                </a:solidFill>
                <a:latin typeface="Arial Narrow"/>
                <a:ea typeface="PMingLiU" charset="0"/>
                <a:cs typeface="Arial Narrow"/>
              </a:rPr>
              <a:t> </a:t>
            </a:r>
            <a:r>
              <a:rPr lang="en-US" altLang="zh-TW" sz="1800" b="1" dirty="0">
                <a:solidFill>
                  <a:srgbClr val="0432FF"/>
                </a:solidFill>
                <a:latin typeface="Arial Narrow"/>
                <a:ea typeface="PMingLiU" charset="0"/>
                <a:cs typeface="Arial Narrow"/>
              </a:rPr>
              <a:t>is</a:t>
            </a:r>
            <a:r>
              <a:rPr lang="en-US" altLang="zh-TW" sz="1800" b="1" dirty="0">
                <a:solidFill>
                  <a:srgbClr val="0000FF"/>
                </a:solidFill>
                <a:latin typeface="Arial Narrow"/>
                <a:ea typeface="PMingLiU" charset="0"/>
                <a:cs typeface="Arial Narrow"/>
              </a:rPr>
              <a:t> select</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departmentId, numberComputers</a:t>
            </a:r>
            <a:r>
              <a:rPr lang="en-US" altLang="zh-TW" sz="1800" dirty="0">
                <a:solidFill>
                  <a:srgbClr val="0000FF"/>
                </a:solidFill>
                <a:latin typeface="Arial Narrow"/>
                <a:ea typeface="PMingLiU" charset="0"/>
                <a:cs typeface="Arial Narrow"/>
              </a:rPr>
              <a:t> </a:t>
            </a:r>
            <a:r>
              <a:rPr lang="en-US" altLang="zh-TW" sz="1800" b="1" dirty="0">
                <a:solidFill>
                  <a:srgbClr val="0000FF"/>
                </a:solidFill>
                <a:latin typeface="Arial Narrow"/>
                <a:ea typeface="PMingLiU" charset="0"/>
                <a:cs typeface="Arial Narrow"/>
              </a:rPr>
              <a:t>from</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Facility; </a:t>
            </a:r>
          </a:p>
          <a:p>
            <a:pPr indent="0" eaLnBrk="1" hangingPunct="1">
              <a:spcBef>
                <a:spcPts val="0"/>
              </a:spcBef>
              <a:buNone/>
            </a:pPr>
            <a:r>
              <a:rPr lang="en-US" altLang="zh-TW" sz="1800" b="1" dirty="0">
                <a:solidFill>
                  <a:srgbClr val="0432FF"/>
                </a:solidFill>
                <a:latin typeface="Arial Narrow"/>
                <a:ea typeface="PMingLiU" charset="0"/>
                <a:cs typeface="Arial Narrow"/>
              </a:rPr>
              <a:t>begin</a:t>
            </a:r>
          </a:p>
          <a:p>
            <a:pPr marL="731520" indent="0" eaLnBrk="1" hangingPunct="1">
              <a:spcBef>
                <a:spcPts val="0"/>
              </a:spcBef>
              <a:buNone/>
            </a:pPr>
            <a:r>
              <a:rPr lang="en-US" altLang="zh-TW" sz="1800" b="1" dirty="0">
                <a:solidFill>
                  <a:srgbClr val="0432FF"/>
                </a:solidFill>
                <a:latin typeface="Arial Narrow"/>
                <a:ea typeface="PMingLiU" charset="0"/>
                <a:cs typeface="Arial Narrow"/>
              </a:rPr>
              <a:t>open</a:t>
            </a:r>
            <a:r>
              <a:rPr lang="en-US" altLang="zh-TW" sz="1800" dirty="0">
                <a:solidFill>
                  <a:srgbClr val="0000FF"/>
                </a:solidFill>
                <a:latin typeface="Arial Narrow"/>
                <a:ea typeface="PMingLiU" charset="0"/>
                <a:cs typeface="Arial Narrow"/>
              </a:rPr>
              <a:t> </a:t>
            </a:r>
            <a:r>
              <a:rPr lang="en-US" altLang="zh-TW" sz="1800" dirty="0">
                <a:solidFill>
                  <a:srgbClr val="000000"/>
                </a:solidFill>
                <a:latin typeface="Arial Narrow"/>
                <a:ea typeface="PMingLiU" charset="0"/>
                <a:cs typeface="Arial Narrow"/>
              </a:rPr>
              <a:t>facilityCursor;</a:t>
            </a:r>
          </a:p>
          <a:p>
            <a:pPr marL="731520" indent="0" eaLnBrk="1" hangingPunct="1">
              <a:spcBef>
                <a:spcPts val="0"/>
              </a:spcBef>
              <a:buNone/>
            </a:pPr>
            <a:r>
              <a:rPr lang="en-US" altLang="zh-TW" sz="1800" b="1" dirty="0">
                <a:solidFill>
                  <a:srgbClr val="0432FF"/>
                </a:solidFill>
                <a:latin typeface="Arial Narrow"/>
                <a:ea typeface="PMingLiU" charset="0"/>
                <a:cs typeface="Arial Narrow"/>
              </a:rPr>
              <a:t>loop</a:t>
            </a:r>
          </a:p>
          <a:p>
            <a:pPr marL="1005840" indent="0" eaLnBrk="1" hangingPunct="1">
              <a:spcBef>
                <a:spcPts val="0"/>
              </a:spcBef>
              <a:buNone/>
            </a:pPr>
            <a:r>
              <a:rPr lang="en-US" altLang="zh-TW" sz="1800" b="1" dirty="0">
                <a:solidFill>
                  <a:srgbClr val="0432FF"/>
                </a:solidFill>
                <a:latin typeface="Arial Narrow"/>
                <a:ea typeface="PMingLiU" charset="0"/>
                <a:cs typeface="Arial Narrow"/>
              </a:rPr>
              <a:t>fetch</a:t>
            </a:r>
            <a:r>
              <a:rPr lang="en-US" altLang="zh-TW" sz="1800" dirty="0">
                <a:solidFill>
                  <a:srgbClr val="0000FF"/>
                </a:solidFill>
                <a:latin typeface="Arial Narrow"/>
                <a:ea typeface="PMingLiU" charset="0"/>
                <a:cs typeface="Arial Narrow"/>
              </a:rPr>
              <a:t> </a:t>
            </a:r>
            <a:r>
              <a:rPr lang="en-US" altLang="zh-TW" sz="1800" dirty="0">
                <a:solidFill>
                  <a:srgbClr val="000000"/>
                </a:solidFill>
                <a:latin typeface="Arial Narrow"/>
                <a:ea typeface="PMingLiU" charset="0"/>
                <a:cs typeface="Arial Narrow"/>
              </a:rPr>
              <a:t>facilityCursor</a:t>
            </a:r>
            <a:r>
              <a:rPr lang="en-US" altLang="zh-TW" sz="1800" dirty="0">
                <a:solidFill>
                  <a:srgbClr val="0000FF"/>
                </a:solidFill>
                <a:latin typeface="Arial Narrow"/>
                <a:ea typeface="PMingLiU" charset="0"/>
                <a:cs typeface="Arial Narrow"/>
              </a:rPr>
              <a:t> </a:t>
            </a:r>
            <a:r>
              <a:rPr lang="en-US" altLang="zh-TW" sz="1800" b="1" dirty="0">
                <a:solidFill>
                  <a:srgbClr val="0432FF"/>
                </a:solidFill>
                <a:latin typeface="Arial Narrow"/>
                <a:ea typeface="PMingLiU" charset="0"/>
                <a:cs typeface="Arial Narrow"/>
              </a:rPr>
              <a:t>into</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varDeptId, varComputers;</a:t>
            </a:r>
          </a:p>
          <a:p>
            <a:pPr marL="1005840" indent="0" eaLnBrk="1" hangingPunct="1">
              <a:spcBef>
                <a:spcPts val="0"/>
              </a:spcBef>
              <a:buNone/>
            </a:pPr>
            <a:r>
              <a:rPr lang="en-US" altLang="zh-TW" sz="1800" b="1" dirty="0">
                <a:solidFill>
                  <a:srgbClr val="0432FF"/>
                </a:solidFill>
                <a:latin typeface="Arial Narrow"/>
                <a:ea typeface="PMingLiU" charset="0"/>
                <a:cs typeface="Arial Narrow"/>
              </a:rPr>
              <a:t>exit</a:t>
            </a:r>
            <a:r>
              <a:rPr lang="en-US" altLang="zh-TW" sz="1800" b="1" dirty="0">
                <a:solidFill>
                  <a:srgbClr val="CC0000"/>
                </a:solidFill>
                <a:latin typeface="Arial Narrow"/>
                <a:ea typeface="PMingLiU" charset="0"/>
                <a:cs typeface="Arial Narrow"/>
              </a:rPr>
              <a:t> </a:t>
            </a:r>
            <a:r>
              <a:rPr lang="en-US" altLang="zh-TW" sz="1800" b="1" dirty="0">
                <a:solidFill>
                  <a:srgbClr val="0432FF"/>
                </a:solidFill>
                <a:latin typeface="Arial Narrow"/>
                <a:ea typeface="PMingLiU" charset="0"/>
                <a:cs typeface="Arial Narrow"/>
              </a:rPr>
              <a:t>when</a:t>
            </a:r>
            <a:r>
              <a:rPr lang="en-US" altLang="zh-TW" sz="1800" dirty="0">
                <a:solidFill>
                  <a:srgbClr val="0000FF"/>
                </a:solidFill>
                <a:latin typeface="Arial Narrow"/>
                <a:ea typeface="PMingLiU" charset="0"/>
                <a:cs typeface="Arial Narrow"/>
              </a:rPr>
              <a:t> </a:t>
            </a:r>
            <a:r>
              <a:rPr lang="en-US" altLang="zh-TW" sz="1800" dirty="0">
                <a:solidFill>
                  <a:srgbClr val="000000"/>
                </a:solidFill>
                <a:latin typeface="Arial Narrow"/>
                <a:ea typeface="PMingLiU" charset="0"/>
                <a:cs typeface="Arial Narrow"/>
              </a:rPr>
              <a:t>facilityCursor</a:t>
            </a:r>
            <a:r>
              <a:rPr lang="en-US" altLang="zh-TW" sz="1800" dirty="0">
                <a:latin typeface="Arial Narrow"/>
                <a:ea typeface="PMingLiU" charset="0"/>
                <a:cs typeface="Arial Narrow"/>
              </a:rPr>
              <a:t>%</a:t>
            </a:r>
            <a:r>
              <a:rPr lang="en-US" altLang="zh-TW" sz="1800" dirty="0">
                <a:solidFill>
                  <a:srgbClr val="0432FF"/>
                </a:solidFill>
                <a:latin typeface="Arial Narrow"/>
                <a:ea typeface="PMingLiU" charset="0"/>
                <a:cs typeface="Arial Narrow"/>
              </a:rPr>
              <a:t>notfound</a:t>
            </a:r>
            <a:r>
              <a:rPr lang="en-US" altLang="zh-TW" sz="1800" dirty="0">
                <a:solidFill>
                  <a:srgbClr val="0000FF"/>
                </a:solidFill>
                <a:latin typeface="Arial Narrow"/>
                <a:ea typeface="PMingLiU" charset="0"/>
                <a:cs typeface="Arial Narrow"/>
              </a:rPr>
              <a:t>;</a:t>
            </a:r>
          </a:p>
          <a:p>
            <a:pPr marL="1005840" indent="0" eaLnBrk="1" hangingPunct="1">
              <a:spcBef>
                <a:spcPts val="0"/>
              </a:spcBef>
              <a:buNone/>
            </a:pPr>
            <a:r>
              <a:rPr lang="en-US" altLang="zh-TW" sz="1800" b="1" dirty="0">
                <a:solidFill>
                  <a:srgbClr val="0000FF"/>
                </a:solidFill>
                <a:latin typeface="Arial Narrow"/>
                <a:ea typeface="PMingLiU" charset="0"/>
                <a:cs typeface="Arial Narrow"/>
              </a:rPr>
              <a:t>insert into</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ResultTable</a:t>
            </a:r>
            <a:r>
              <a:rPr lang="en-US" altLang="zh-TW" sz="1800" dirty="0">
                <a:solidFill>
                  <a:srgbClr val="0000FF"/>
                </a:solidFill>
                <a:latin typeface="Arial Narrow"/>
                <a:ea typeface="PMingLiU" charset="0"/>
                <a:cs typeface="Arial Narrow"/>
              </a:rPr>
              <a:t> </a:t>
            </a:r>
            <a:r>
              <a:rPr lang="en-US" altLang="zh-TW" sz="1800" b="1" dirty="0">
                <a:solidFill>
                  <a:srgbClr val="0000FF"/>
                </a:solidFill>
                <a:latin typeface="Arial Narrow"/>
                <a:ea typeface="PMingLiU" charset="0"/>
                <a:cs typeface="Arial Narrow"/>
              </a:rPr>
              <a:t>values</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(varDeptId, varComputers);</a:t>
            </a:r>
          </a:p>
          <a:p>
            <a:pPr marL="731520" indent="0" eaLnBrk="1" hangingPunct="1">
              <a:spcBef>
                <a:spcPts val="0"/>
              </a:spcBef>
              <a:buNone/>
            </a:pPr>
            <a:r>
              <a:rPr lang="en-US" altLang="zh-TW" sz="1800" b="1" dirty="0">
                <a:solidFill>
                  <a:srgbClr val="0432FF"/>
                </a:solidFill>
                <a:latin typeface="Arial Narrow"/>
                <a:ea typeface="PMingLiU" charset="0"/>
                <a:cs typeface="Arial Narrow"/>
              </a:rPr>
              <a:t>end loop</a:t>
            </a:r>
            <a:r>
              <a:rPr lang="en-US" altLang="zh-TW" sz="1800" dirty="0">
                <a:solidFill>
                  <a:srgbClr val="000000"/>
                </a:solidFill>
                <a:latin typeface="Arial Narrow"/>
                <a:ea typeface="PMingLiU" charset="0"/>
                <a:cs typeface="Arial Narrow"/>
              </a:rPr>
              <a:t>;</a:t>
            </a:r>
          </a:p>
          <a:p>
            <a:pPr marL="731520" indent="0" eaLnBrk="1" hangingPunct="1">
              <a:spcBef>
                <a:spcPts val="0"/>
              </a:spcBef>
              <a:buNone/>
            </a:pPr>
            <a:r>
              <a:rPr lang="en-US" altLang="zh-TW" sz="1800" b="1" dirty="0">
                <a:solidFill>
                  <a:srgbClr val="0432FF"/>
                </a:solidFill>
                <a:latin typeface="Arial Narrow"/>
                <a:ea typeface="PMingLiU" charset="0"/>
                <a:cs typeface="Arial Narrow"/>
              </a:rPr>
              <a:t>close</a:t>
            </a:r>
            <a:r>
              <a:rPr lang="en-US" altLang="zh-TW" sz="1800" dirty="0">
                <a:solidFill>
                  <a:srgbClr val="000000"/>
                </a:solidFill>
                <a:latin typeface="Arial Narrow"/>
                <a:ea typeface="PMingLiU" charset="0"/>
                <a:cs typeface="Arial Narrow"/>
              </a:rPr>
              <a:t> facilityCursor;</a:t>
            </a:r>
          </a:p>
          <a:p>
            <a:pPr indent="0" eaLnBrk="1" hangingPunct="1">
              <a:spcBef>
                <a:spcPts val="0"/>
              </a:spcBef>
              <a:buNone/>
            </a:pPr>
            <a:r>
              <a:rPr lang="en-US" altLang="zh-TW" sz="1800" b="1" dirty="0">
                <a:solidFill>
                  <a:srgbClr val="0432FF"/>
                </a:solidFill>
                <a:latin typeface="Arial Narrow"/>
                <a:ea typeface="PMingLiU" charset="0"/>
                <a:cs typeface="Arial Narrow"/>
              </a:rPr>
              <a:t>end</a:t>
            </a:r>
            <a:r>
              <a:rPr lang="en-US" altLang="zh-TW" sz="1800" dirty="0">
                <a:latin typeface="Arial Narrow"/>
                <a:ea typeface="PMingLiU" charset="0"/>
                <a:cs typeface="Arial Narrow"/>
              </a:rPr>
              <a:t>;</a:t>
            </a:r>
          </a:p>
        </p:txBody>
      </p:sp>
      <p:sp>
        <p:nvSpPr>
          <p:cNvPr id="5" name="TextBox 4"/>
          <p:cNvSpPr txBox="1"/>
          <p:nvPr/>
        </p:nvSpPr>
        <p:spPr>
          <a:xfrm>
            <a:off x="1152525" y="5394960"/>
            <a:ext cx="6838950" cy="584775"/>
          </a:xfrm>
          <a:prstGeom prst="rect">
            <a:avLst/>
          </a:prstGeom>
          <a:solidFill>
            <a:srgbClr val="FFFFE5"/>
          </a:solidFill>
          <a:ln w="19050" cmpd="sng">
            <a:solidFill>
              <a:srgbClr val="000090"/>
            </a:solidFill>
          </a:ln>
        </p:spPr>
        <p:txBody>
          <a:bodyPr wrap="square" rtlCol="0">
            <a:spAutoFit/>
          </a:bodyPr>
          <a:lstStyle/>
          <a:p>
            <a:pPr algn="ctr" eaLnBrk="1" hangingPunct="1"/>
            <a:r>
              <a:rPr lang="en-US" altLang="zh-TW" sz="1600" i="0" dirty="0">
                <a:solidFill>
                  <a:srgbClr val="800000"/>
                </a:solidFill>
                <a:ea typeface="PMingLiU" charset="0"/>
                <a:cs typeface="PMingLiU" charset="0"/>
              </a:rPr>
              <a:t>The </a:t>
            </a:r>
            <a:r>
              <a:rPr lang="en-US" altLang="zh-TW" sz="1600" i="0" dirty="0">
                <a:solidFill>
                  <a:srgbClr val="800000"/>
                </a:solidFill>
                <a:latin typeface="Arial Narrow" panose="020B0606020202030204" pitchFamily="34" charset="0"/>
                <a:ea typeface="PMingLiU" charset="0"/>
                <a:cs typeface="PMingLiU" charset="0"/>
              </a:rPr>
              <a:t>facilityCursor</a:t>
            </a:r>
            <a:r>
              <a:rPr lang="en-US" altLang="zh-TW" sz="1600" i="0" dirty="0">
                <a:solidFill>
                  <a:srgbClr val="800000"/>
                </a:solidFill>
                <a:ea typeface="PMingLiU" charset="0"/>
                <a:cs typeface="PMingLiU" charset="0"/>
              </a:rPr>
              <a:t> retrieves records from the </a:t>
            </a:r>
            <a:r>
              <a:rPr lang="en-US" altLang="zh-TW" sz="1600" i="0" dirty="0">
                <a:solidFill>
                  <a:srgbClr val="0000FF"/>
                </a:solidFill>
                <a:latin typeface="Arial Narrow" panose="020B0604020202020204" pitchFamily="34" charset="0"/>
                <a:ea typeface="PMingLiU" charset="0"/>
                <a:cs typeface="Arial Narrow" panose="020B0604020202020204" pitchFamily="34" charset="0"/>
              </a:rPr>
              <a:t>Facility</a:t>
            </a:r>
            <a:r>
              <a:rPr lang="en-US" altLang="zh-TW" sz="1600" i="0" dirty="0">
                <a:solidFill>
                  <a:srgbClr val="800000"/>
                </a:solidFill>
                <a:ea typeface="PMingLiU" charset="0"/>
                <a:cs typeface="PMingLiU" charset="0"/>
              </a:rPr>
              <a:t> table and inserts the values one-by-one into another table called </a:t>
            </a:r>
            <a:r>
              <a:rPr lang="en-US" altLang="zh-TW" sz="1600" i="0" dirty="0">
                <a:solidFill>
                  <a:srgbClr val="0000FF"/>
                </a:solidFill>
                <a:latin typeface="Arial Narrow" panose="020B0604020202020204" pitchFamily="34" charset="0"/>
                <a:ea typeface="PMingLiU" charset="0"/>
                <a:cs typeface="Arial Narrow" panose="020B0604020202020204" pitchFamily="34" charset="0"/>
              </a:rPr>
              <a:t>ResultTable</a:t>
            </a:r>
            <a:r>
              <a:rPr lang="en-US" altLang="zh-TW" sz="1600" i="0" dirty="0">
                <a:solidFill>
                  <a:srgbClr val="800000"/>
                </a:solidFill>
                <a:ea typeface="PMingLiU" charset="0"/>
                <a:cs typeface="PMingLiU" charset="0"/>
              </a:rPr>
              <a:t>.</a:t>
            </a:r>
          </a:p>
        </p:txBody>
      </p:sp>
      <p:sp>
        <p:nvSpPr>
          <p:cNvPr id="7" name="Rectangle 8"/>
          <p:cNvSpPr>
            <a:spLocks noGrp="1" noChangeArrowheads="1"/>
          </p:cNvSpPr>
          <p:nvPr>
            <p:ph type="sldNum" sz="quarter" idx="4"/>
          </p:nvPr>
        </p:nvSpPr>
        <p:spPr bwMode="auto">
          <a:xfrm>
            <a:off x="6705600" y="6492240"/>
            <a:ext cx="19812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i="0" smtClean="0">
                <a:solidFill>
                  <a:schemeClr val="tx1"/>
                </a:solidFill>
              </a:defRPr>
            </a:lvl1pPr>
          </a:lstStyle>
          <a:p>
            <a:pPr>
              <a:defRPr/>
            </a:pPr>
            <a:fld id="{66FF7134-23C8-A443-8DFE-9E11CF9E71EC}" type="slidenum">
              <a:rPr lang="en-US" smtClean="0"/>
              <a:pPr>
                <a:defRPr/>
              </a:pPr>
              <a:t>17</a:t>
            </a:fld>
            <a:endParaRPr lang="en-US" dirty="0"/>
          </a:p>
        </p:txBody>
      </p:sp>
    </p:spTree>
    <p:extLst>
      <p:ext uri="{BB962C8B-B14F-4D97-AF65-F5344CB8AC3E}">
        <p14:creationId xmlns:p14="http://schemas.microsoft.com/office/powerpoint/2010/main" val="1540175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914400"/>
          </a:xfrm>
        </p:spPr>
        <p:txBody>
          <a:bodyPr/>
          <a:lstStyle/>
          <a:p>
            <a:r>
              <a:rPr lang="en-US" altLang="zh-TW" dirty="0">
                <a:ea typeface="PMingLiU" charset="0"/>
                <a:cs typeface="PMingLiU" charset="0"/>
              </a:rPr>
              <a:t>Implicit (For-Loop) Cursor Example (1)</a:t>
            </a:r>
            <a:endParaRPr lang="en-US" dirty="0"/>
          </a:p>
        </p:txBody>
      </p:sp>
      <p:sp>
        <p:nvSpPr>
          <p:cNvPr id="3" name="Content Placeholder 2"/>
          <p:cNvSpPr>
            <a:spLocks noGrp="1"/>
          </p:cNvSpPr>
          <p:nvPr>
            <p:ph idx="1"/>
          </p:nvPr>
        </p:nvSpPr>
        <p:spPr>
          <a:xfrm>
            <a:off x="457200" y="1463040"/>
            <a:ext cx="8229600" cy="4846320"/>
          </a:xfrm>
        </p:spPr>
        <p:txBody>
          <a:bodyPr/>
          <a:lstStyle/>
          <a:p>
            <a:pPr indent="0" eaLnBrk="1" hangingPunct="1">
              <a:spcBef>
                <a:spcPts val="600"/>
              </a:spcBef>
              <a:buNone/>
            </a:pPr>
            <a:r>
              <a:rPr lang="en-US" altLang="zh-TW" sz="1800" b="1" dirty="0">
                <a:solidFill>
                  <a:srgbClr val="0432FF"/>
                </a:solidFill>
                <a:latin typeface="Arial Narrow"/>
                <a:ea typeface="PMingLiU" charset="0"/>
                <a:cs typeface="Arial Narrow"/>
              </a:rPr>
              <a:t>create or replace procedure </a:t>
            </a:r>
            <a:r>
              <a:rPr lang="en-US" altLang="zh-TW" sz="1800" dirty="0">
                <a:latin typeface="Arial Narrow"/>
                <a:ea typeface="PMingLiU" charset="0"/>
                <a:cs typeface="Arial Narrow"/>
              </a:rPr>
              <a:t>InsertExample</a:t>
            </a:r>
            <a:r>
              <a:rPr lang="en-US" altLang="zh-TW" sz="1800" b="1" dirty="0">
                <a:solidFill>
                  <a:srgbClr val="0432FF"/>
                </a:solidFill>
                <a:latin typeface="Arial Narrow"/>
                <a:ea typeface="PMingLiU" charset="0"/>
                <a:cs typeface="Arial Narrow"/>
              </a:rPr>
              <a:t> as</a:t>
            </a:r>
            <a:endParaRPr lang="en-US" altLang="zh-TW" sz="1800" dirty="0">
              <a:solidFill>
                <a:srgbClr val="0432FF"/>
              </a:solidFill>
              <a:latin typeface="Arial Narrow"/>
              <a:ea typeface="PMingLiU" charset="0"/>
              <a:cs typeface="Arial Narrow"/>
            </a:endParaRPr>
          </a:p>
          <a:p>
            <a:pPr marL="2065338" indent="-1335088" eaLnBrk="1" hangingPunct="1">
              <a:spcBef>
                <a:spcPts val="0"/>
              </a:spcBef>
              <a:buNone/>
            </a:pPr>
            <a:r>
              <a:rPr lang="en-US" altLang="zh-TW" sz="1800" dirty="0">
                <a:latin typeface="Arial Narrow"/>
                <a:ea typeface="PMingLiU" charset="0"/>
                <a:cs typeface="Arial Narrow"/>
              </a:rPr>
              <a:t>varDeptId	Facility.departmentId%</a:t>
            </a:r>
            <a:r>
              <a:rPr lang="en-US" altLang="zh-TW" sz="1800" b="1" dirty="0">
                <a:solidFill>
                  <a:srgbClr val="0432FF"/>
                </a:solidFill>
                <a:latin typeface="Arial Narrow"/>
                <a:ea typeface="PMingLiU" charset="0"/>
                <a:cs typeface="Arial Narrow"/>
              </a:rPr>
              <a:t>type</a:t>
            </a:r>
            <a:r>
              <a:rPr lang="en-US" altLang="zh-TW" sz="1800" dirty="0">
                <a:solidFill>
                  <a:srgbClr val="0000FF"/>
                </a:solidFill>
                <a:latin typeface="Arial Narrow"/>
                <a:ea typeface="PMingLiU" charset="0"/>
                <a:cs typeface="Arial Narrow"/>
              </a:rPr>
              <a:t>;</a:t>
            </a:r>
          </a:p>
          <a:p>
            <a:pPr marL="2065338" indent="-1335088" eaLnBrk="1" hangingPunct="1">
              <a:spcBef>
                <a:spcPts val="0"/>
              </a:spcBef>
              <a:buNone/>
            </a:pPr>
            <a:r>
              <a:rPr lang="en-US" altLang="zh-TW" sz="1800" dirty="0">
                <a:latin typeface="Arial Narrow"/>
                <a:ea typeface="PMingLiU" charset="0"/>
                <a:cs typeface="Arial Narrow"/>
              </a:rPr>
              <a:t>varComputers 	Facility.numberComputers%</a:t>
            </a:r>
            <a:r>
              <a:rPr lang="en-US" altLang="zh-TW" sz="1800" b="1" dirty="0">
                <a:solidFill>
                  <a:srgbClr val="0432FF"/>
                </a:solidFill>
                <a:latin typeface="Arial Narrow"/>
                <a:ea typeface="PMingLiU" charset="0"/>
                <a:cs typeface="Arial Narrow"/>
              </a:rPr>
              <a:t>type</a:t>
            </a:r>
            <a:r>
              <a:rPr lang="en-US" altLang="zh-TW" sz="1800" dirty="0">
                <a:latin typeface="Arial Narrow"/>
                <a:ea typeface="PMingLiU" charset="0"/>
                <a:cs typeface="Arial Narrow"/>
              </a:rPr>
              <a:t>;</a:t>
            </a:r>
          </a:p>
          <a:p>
            <a:pPr marL="731520" indent="0" eaLnBrk="1" hangingPunct="1">
              <a:spcBef>
                <a:spcPts val="0"/>
              </a:spcBef>
              <a:buNone/>
            </a:pPr>
            <a:r>
              <a:rPr lang="en-US" altLang="zh-TW" sz="1800" b="1" dirty="0">
                <a:solidFill>
                  <a:srgbClr val="0432FF"/>
                </a:solidFill>
                <a:latin typeface="Arial Narrow"/>
                <a:ea typeface="PMingLiU" charset="0"/>
                <a:cs typeface="Arial Narrow"/>
              </a:rPr>
              <a:t>cursor</a:t>
            </a:r>
            <a:r>
              <a:rPr lang="en-US" altLang="zh-TW" sz="1800" dirty="0">
                <a:solidFill>
                  <a:srgbClr val="0000FF"/>
                </a:solidFill>
                <a:latin typeface="Arial Narrow"/>
                <a:ea typeface="PMingLiU" charset="0"/>
                <a:cs typeface="Arial Narrow"/>
              </a:rPr>
              <a:t> </a:t>
            </a:r>
            <a:r>
              <a:rPr lang="en-US" altLang="zh-TW" sz="1800" dirty="0">
                <a:solidFill>
                  <a:srgbClr val="000000"/>
                </a:solidFill>
                <a:latin typeface="Arial Narrow"/>
                <a:ea typeface="PMingLiU" charset="0"/>
                <a:cs typeface="Arial Narrow"/>
              </a:rPr>
              <a:t>facilityCursor</a:t>
            </a:r>
            <a:r>
              <a:rPr lang="en-US" altLang="zh-TW" sz="1800" dirty="0">
                <a:solidFill>
                  <a:srgbClr val="0000FF"/>
                </a:solidFill>
                <a:latin typeface="Arial Narrow"/>
                <a:ea typeface="PMingLiU" charset="0"/>
                <a:cs typeface="Arial Narrow"/>
              </a:rPr>
              <a:t> </a:t>
            </a:r>
            <a:r>
              <a:rPr lang="en-US" altLang="zh-TW" sz="1800" b="1" dirty="0">
                <a:solidFill>
                  <a:srgbClr val="0432FF"/>
                </a:solidFill>
                <a:latin typeface="Arial Narrow"/>
                <a:ea typeface="PMingLiU" charset="0"/>
                <a:cs typeface="Arial Narrow"/>
              </a:rPr>
              <a:t>is</a:t>
            </a:r>
            <a:r>
              <a:rPr lang="en-US" altLang="zh-TW" sz="1800" b="1" dirty="0">
                <a:solidFill>
                  <a:srgbClr val="0000FF"/>
                </a:solidFill>
                <a:latin typeface="Arial Narrow"/>
                <a:ea typeface="PMingLiU" charset="0"/>
                <a:cs typeface="Arial Narrow"/>
              </a:rPr>
              <a:t> select</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departmentId, numberComputers</a:t>
            </a:r>
            <a:r>
              <a:rPr lang="en-US" altLang="zh-TW" sz="1800" dirty="0">
                <a:solidFill>
                  <a:srgbClr val="0000FF"/>
                </a:solidFill>
                <a:latin typeface="Arial Narrow"/>
                <a:ea typeface="PMingLiU" charset="0"/>
                <a:cs typeface="Arial Narrow"/>
              </a:rPr>
              <a:t> </a:t>
            </a:r>
            <a:r>
              <a:rPr lang="en-US" altLang="zh-TW" sz="1800" b="1" dirty="0">
                <a:solidFill>
                  <a:srgbClr val="0000FF"/>
                </a:solidFill>
                <a:latin typeface="Arial Narrow"/>
                <a:ea typeface="PMingLiU" charset="0"/>
                <a:cs typeface="Arial Narrow"/>
              </a:rPr>
              <a:t>from</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Facility; </a:t>
            </a:r>
          </a:p>
          <a:p>
            <a:pPr indent="0" eaLnBrk="1" hangingPunct="1">
              <a:spcBef>
                <a:spcPts val="0"/>
              </a:spcBef>
              <a:buNone/>
            </a:pPr>
            <a:r>
              <a:rPr lang="en-US" altLang="zh-TW" sz="1800" b="1" dirty="0">
                <a:solidFill>
                  <a:srgbClr val="0432FF"/>
                </a:solidFill>
                <a:latin typeface="Arial Narrow"/>
                <a:ea typeface="PMingLiU" charset="0"/>
                <a:cs typeface="Arial Narrow"/>
              </a:rPr>
              <a:t>begin</a:t>
            </a:r>
          </a:p>
          <a:p>
            <a:pPr marL="731520" indent="0" eaLnBrk="1" hangingPunct="1">
              <a:spcBef>
                <a:spcPts val="0"/>
              </a:spcBef>
              <a:buNone/>
            </a:pPr>
            <a:r>
              <a:rPr lang="en-US" altLang="zh-TW" sz="1800" b="1" dirty="0">
                <a:solidFill>
                  <a:srgbClr val="0432FF"/>
                </a:solidFill>
                <a:latin typeface="Arial Narrow"/>
                <a:ea typeface="PMingLiU" charset="0"/>
                <a:cs typeface="Arial Narrow"/>
              </a:rPr>
              <a:t>for</a:t>
            </a:r>
            <a:r>
              <a:rPr lang="en-US" altLang="zh-TW" sz="1800" dirty="0">
                <a:solidFill>
                  <a:srgbClr val="0000FF"/>
                </a:solidFill>
                <a:latin typeface="Arial Narrow"/>
                <a:ea typeface="PMingLiU" charset="0"/>
                <a:cs typeface="Arial Narrow"/>
              </a:rPr>
              <a:t> </a:t>
            </a:r>
            <a:r>
              <a:rPr lang="en-US" altLang="zh-TW" sz="1800" dirty="0">
                <a:solidFill>
                  <a:srgbClr val="008000"/>
                </a:solidFill>
                <a:latin typeface="Arial Narrow"/>
                <a:ea typeface="PMingLiU" charset="0"/>
                <a:cs typeface="Arial Narrow"/>
              </a:rPr>
              <a:t>record</a:t>
            </a:r>
            <a:r>
              <a:rPr lang="en-US" altLang="zh-TW" sz="1800" dirty="0">
                <a:solidFill>
                  <a:srgbClr val="0000FF"/>
                </a:solidFill>
                <a:latin typeface="Arial Narrow"/>
                <a:ea typeface="PMingLiU" charset="0"/>
                <a:cs typeface="Arial Narrow"/>
              </a:rPr>
              <a:t> </a:t>
            </a:r>
            <a:r>
              <a:rPr lang="en-US" altLang="zh-TW" sz="1800" b="1" dirty="0">
                <a:solidFill>
                  <a:srgbClr val="0432FF"/>
                </a:solidFill>
                <a:latin typeface="Arial Narrow"/>
                <a:ea typeface="PMingLiU" charset="0"/>
                <a:cs typeface="Arial Narrow"/>
              </a:rPr>
              <a:t>in</a:t>
            </a:r>
            <a:r>
              <a:rPr lang="en-US" altLang="zh-TW" sz="1800" dirty="0">
                <a:solidFill>
                  <a:srgbClr val="CC0000"/>
                </a:solidFill>
                <a:latin typeface="Arial Narrow"/>
                <a:ea typeface="PMingLiU" charset="0"/>
                <a:cs typeface="Arial Narrow"/>
              </a:rPr>
              <a:t> </a:t>
            </a:r>
            <a:r>
              <a:rPr lang="en-US" altLang="zh-TW" sz="1800" dirty="0">
                <a:solidFill>
                  <a:srgbClr val="000000"/>
                </a:solidFill>
                <a:latin typeface="Arial Narrow"/>
                <a:ea typeface="PMingLiU" charset="0"/>
                <a:cs typeface="Arial Narrow"/>
              </a:rPr>
              <a:t>facilityCursor</a:t>
            </a:r>
            <a:r>
              <a:rPr lang="en-US" altLang="zh-TW" sz="1800" dirty="0">
                <a:solidFill>
                  <a:srgbClr val="0000FF"/>
                </a:solidFill>
                <a:latin typeface="Arial Narrow"/>
                <a:ea typeface="PMingLiU" charset="0"/>
                <a:cs typeface="Arial Narrow"/>
              </a:rPr>
              <a:t> </a:t>
            </a:r>
            <a:r>
              <a:rPr lang="en-US" altLang="zh-TW" sz="1800" b="1" dirty="0">
                <a:solidFill>
                  <a:srgbClr val="0432FF"/>
                </a:solidFill>
                <a:latin typeface="Arial Narrow"/>
                <a:ea typeface="PMingLiU" charset="0"/>
                <a:cs typeface="Arial Narrow"/>
              </a:rPr>
              <a:t>loop</a:t>
            </a:r>
          </a:p>
          <a:p>
            <a:pPr marL="1005840" indent="0" eaLnBrk="1" hangingPunct="1">
              <a:spcBef>
                <a:spcPts val="0"/>
              </a:spcBef>
              <a:buNone/>
            </a:pPr>
            <a:r>
              <a:rPr lang="en-US" altLang="zh-TW" sz="1800" dirty="0">
                <a:solidFill>
                  <a:srgbClr val="000000"/>
                </a:solidFill>
                <a:latin typeface="Arial Narrow"/>
                <a:ea typeface="PMingLiU" charset="0"/>
                <a:cs typeface="Arial Narrow"/>
              </a:rPr>
              <a:t>varDeptId := </a:t>
            </a:r>
            <a:r>
              <a:rPr lang="en-US" altLang="zh-TW" sz="1800" dirty="0">
                <a:solidFill>
                  <a:srgbClr val="008000"/>
                </a:solidFill>
                <a:latin typeface="Arial Narrow"/>
                <a:ea typeface="PMingLiU" charset="0"/>
                <a:cs typeface="Arial Narrow"/>
              </a:rPr>
              <a:t>record</a:t>
            </a:r>
            <a:r>
              <a:rPr lang="en-US" altLang="zh-TW" sz="1800" dirty="0">
                <a:latin typeface="Arial Narrow"/>
                <a:ea typeface="PMingLiU" charset="0"/>
                <a:cs typeface="Arial Narrow"/>
              </a:rPr>
              <a:t>.departmentId;</a:t>
            </a:r>
          </a:p>
          <a:p>
            <a:pPr marL="1005840" indent="0" eaLnBrk="1" hangingPunct="1">
              <a:spcBef>
                <a:spcPts val="0"/>
              </a:spcBef>
              <a:buNone/>
            </a:pPr>
            <a:r>
              <a:rPr lang="en-US" altLang="zh-TW" sz="1800" dirty="0">
                <a:latin typeface="Arial Narrow"/>
                <a:ea typeface="PMingLiU" charset="0"/>
                <a:cs typeface="Arial Narrow"/>
              </a:rPr>
              <a:t>varComputers</a:t>
            </a:r>
            <a:r>
              <a:rPr lang="en-US" altLang="zh-TW" sz="1800" dirty="0">
                <a:solidFill>
                  <a:srgbClr val="000000"/>
                </a:solidFill>
                <a:latin typeface="Arial Narrow"/>
                <a:ea typeface="PMingLiU" charset="0"/>
                <a:cs typeface="Arial Narrow"/>
              </a:rPr>
              <a:t> := </a:t>
            </a:r>
            <a:r>
              <a:rPr lang="en-US" altLang="zh-TW" sz="1800" dirty="0">
                <a:solidFill>
                  <a:srgbClr val="008000"/>
                </a:solidFill>
                <a:latin typeface="Arial Narrow"/>
                <a:ea typeface="PMingLiU" charset="0"/>
                <a:cs typeface="Arial Narrow"/>
              </a:rPr>
              <a:t>record</a:t>
            </a:r>
            <a:r>
              <a:rPr lang="en-US" altLang="zh-TW" sz="1800" dirty="0">
                <a:latin typeface="Arial Narrow"/>
                <a:ea typeface="PMingLiU" charset="0"/>
                <a:cs typeface="Arial Narrow"/>
              </a:rPr>
              <a:t>.numberComputers;</a:t>
            </a:r>
          </a:p>
          <a:p>
            <a:pPr marL="1005840" indent="0" eaLnBrk="1" hangingPunct="1">
              <a:spcBef>
                <a:spcPts val="0"/>
              </a:spcBef>
              <a:buNone/>
            </a:pPr>
            <a:r>
              <a:rPr lang="en-US" altLang="zh-TW" sz="1800" b="1" dirty="0">
                <a:solidFill>
                  <a:srgbClr val="0000FF"/>
                </a:solidFill>
                <a:latin typeface="Arial Narrow"/>
                <a:ea typeface="PMingLiU" charset="0"/>
                <a:cs typeface="Arial Narrow"/>
              </a:rPr>
              <a:t>insert into</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ResultTable</a:t>
            </a:r>
            <a:r>
              <a:rPr lang="en-US" altLang="zh-TW" sz="1800" dirty="0">
                <a:solidFill>
                  <a:srgbClr val="0000FF"/>
                </a:solidFill>
                <a:latin typeface="Arial Narrow"/>
                <a:ea typeface="PMingLiU" charset="0"/>
                <a:cs typeface="Arial Narrow"/>
              </a:rPr>
              <a:t> </a:t>
            </a:r>
            <a:r>
              <a:rPr lang="en-US" altLang="zh-TW" sz="1800" b="1" dirty="0">
                <a:solidFill>
                  <a:srgbClr val="0000FF"/>
                </a:solidFill>
                <a:latin typeface="Arial Narrow"/>
                <a:ea typeface="PMingLiU" charset="0"/>
                <a:cs typeface="Arial Narrow"/>
              </a:rPr>
              <a:t>values</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(varDeptId, varComputers);</a:t>
            </a:r>
          </a:p>
          <a:p>
            <a:pPr marL="731520" indent="0" eaLnBrk="1" hangingPunct="1">
              <a:spcBef>
                <a:spcPts val="0"/>
              </a:spcBef>
              <a:buNone/>
            </a:pPr>
            <a:r>
              <a:rPr lang="en-US" altLang="zh-TW" sz="1800" b="1" dirty="0">
                <a:solidFill>
                  <a:srgbClr val="0432FF"/>
                </a:solidFill>
                <a:latin typeface="Arial Narrow"/>
                <a:ea typeface="PMingLiU" charset="0"/>
                <a:cs typeface="Arial Narrow"/>
              </a:rPr>
              <a:t>end loop</a:t>
            </a:r>
            <a:r>
              <a:rPr lang="en-US" altLang="zh-TW" sz="1800" dirty="0">
                <a:solidFill>
                  <a:srgbClr val="000000"/>
                </a:solidFill>
                <a:latin typeface="Arial Narrow"/>
                <a:ea typeface="PMingLiU" charset="0"/>
                <a:cs typeface="Arial Narrow"/>
              </a:rPr>
              <a:t>;</a:t>
            </a:r>
          </a:p>
          <a:p>
            <a:pPr indent="0" eaLnBrk="1" hangingPunct="1">
              <a:spcBef>
                <a:spcPts val="0"/>
              </a:spcBef>
              <a:buNone/>
            </a:pPr>
            <a:r>
              <a:rPr lang="en-US" altLang="zh-TW" sz="1800" b="1" dirty="0">
                <a:solidFill>
                  <a:srgbClr val="0432FF"/>
                </a:solidFill>
                <a:latin typeface="Arial Narrow"/>
                <a:ea typeface="PMingLiU" charset="0"/>
                <a:cs typeface="Arial Narrow"/>
              </a:rPr>
              <a:t>end</a:t>
            </a:r>
            <a:r>
              <a:rPr lang="en-US" altLang="zh-TW" sz="1800" dirty="0">
                <a:solidFill>
                  <a:srgbClr val="000000"/>
                </a:solidFill>
                <a:latin typeface="Arial Narrow"/>
                <a:ea typeface="PMingLiU" charset="0"/>
                <a:cs typeface="Arial Narrow"/>
              </a:rPr>
              <a:t>;</a:t>
            </a:r>
          </a:p>
        </p:txBody>
      </p:sp>
      <p:sp>
        <p:nvSpPr>
          <p:cNvPr id="5" name="TextBox 4"/>
          <p:cNvSpPr txBox="1"/>
          <p:nvPr/>
        </p:nvSpPr>
        <p:spPr>
          <a:xfrm>
            <a:off x="1120140" y="5029200"/>
            <a:ext cx="6903720" cy="830997"/>
          </a:xfrm>
          <a:prstGeom prst="rect">
            <a:avLst/>
          </a:prstGeom>
          <a:solidFill>
            <a:srgbClr val="FFFFE5"/>
          </a:solidFill>
          <a:ln w="19050" cmpd="sng">
            <a:solidFill>
              <a:srgbClr val="000090"/>
            </a:solidFill>
          </a:ln>
        </p:spPr>
        <p:txBody>
          <a:bodyPr wrap="square" rtlCol="0">
            <a:spAutoFit/>
          </a:bodyPr>
          <a:lstStyle/>
          <a:p>
            <a:pPr algn="ctr" eaLnBrk="1" hangingPunct="1"/>
            <a:r>
              <a:rPr lang="en-US" altLang="zh-TW" sz="1600" i="0" dirty="0">
                <a:solidFill>
                  <a:srgbClr val="800000"/>
                </a:solidFill>
                <a:ea typeface="PMingLiU" charset="0"/>
                <a:cs typeface="PMingLiU" charset="0"/>
              </a:rPr>
              <a:t>This is the same example as on the previous slide, but using a </a:t>
            </a:r>
            <a:r>
              <a:rPr lang="en-US" altLang="zh-TW" sz="1600" b="1" i="0" dirty="0">
                <a:solidFill>
                  <a:srgbClr val="0432FF"/>
                </a:solidFill>
                <a:latin typeface="Arial Narrow" charset="0"/>
                <a:ea typeface="Arial Narrow" charset="0"/>
                <a:cs typeface="Arial Narrow" charset="0"/>
              </a:rPr>
              <a:t>for-loop</a:t>
            </a:r>
            <a:r>
              <a:rPr lang="en-US" altLang="zh-TW" sz="1600" i="0" dirty="0">
                <a:solidFill>
                  <a:srgbClr val="800000"/>
                </a:solidFill>
                <a:ea typeface="PMingLiU" charset="0"/>
                <a:cs typeface="PMingLiU" charset="0"/>
              </a:rPr>
              <a:t>, which automatically opens the cursor, exits the loop when there are no more records in the cursor and closes the cursor.</a:t>
            </a:r>
          </a:p>
        </p:txBody>
      </p:sp>
      <p:sp>
        <p:nvSpPr>
          <p:cNvPr id="7" name="Rectangle 8"/>
          <p:cNvSpPr>
            <a:spLocks noGrp="1" noChangeArrowheads="1"/>
          </p:cNvSpPr>
          <p:nvPr>
            <p:ph type="sldNum" sz="quarter" idx="4"/>
          </p:nvPr>
        </p:nvSpPr>
        <p:spPr bwMode="auto">
          <a:xfrm>
            <a:off x="6705600" y="6492240"/>
            <a:ext cx="19812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i="0" smtClean="0">
                <a:solidFill>
                  <a:schemeClr val="tx1"/>
                </a:solidFill>
              </a:defRPr>
            </a:lvl1pPr>
          </a:lstStyle>
          <a:p>
            <a:pPr>
              <a:defRPr/>
            </a:pPr>
            <a:fld id="{66FF7134-23C8-A443-8DFE-9E11CF9E71EC}" type="slidenum">
              <a:rPr lang="en-US" smtClean="0"/>
              <a:pPr>
                <a:defRPr/>
              </a:pPr>
              <a:t>18</a:t>
            </a:fld>
            <a:endParaRPr lang="en-US" dirty="0"/>
          </a:p>
        </p:txBody>
      </p:sp>
      <p:grpSp>
        <p:nvGrpSpPr>
          <p:cNvPr id="8" name="Group 7">
            <a:extLst>
              <a:ext uri="{FF2B5EF4-FFF2-40B4-BE49-F238E27FC236}">
                <a16:creationId xmlns:a16="http://schemas.microsoft.com/office/drawing/2014/main" id="{F941646A-0C65-6A42-A6CF-C15B1DD92C37}"/>
              </a:ext>
            </a:extLst>
          </p:cNvPr>
          <p:cNvGrpSpPr/>
          <p:nvPr/>
        </p:nvGrpSpPr>
        <p:grpSpPr>
          <a:xfrm>
            <a:off x="5562600" y="1563469"/>
            <a:ext cx="3081006" cy="821071"/>
            <a:chOff x="5256171" y="2508869"/>
            <a:chExt cx="3081006" cy="821071"/>
          </a:xfrm>
        </p:grpSpPr>
        <p:sp>
          <p:nvSpPr>
            <p:cNvPr id="9" name="TextBox 8">
              <a:extLst>
                <a:ext uri="{FF2B5EF4-FFF2-40B4-BE49-F238E27FC236}">
                  <a16:creationId xmlns:a16="http://schemas.microsoft.com/office/drawing/2014/main" id="{A7EB554E-B6D0-CC46-A03C-F0BA5892CD9B}"/>
                </a:ext>
              </a:extLst>
            </p:cNvPr>
            <p:cNvSpPr txBox="1"/>
            <p:nvPr/>
          </p:nvSpPr>
          <p:spPr>
            <a:xfrm>
              <a:off x="5842661" y="2508869"/>
              <a:ext cx="2494516" cy="646331"/>
            </a:xfrm>
            <a:prstGeom prst="rect">
              <a:avLst/>
            </a:prstGeom>
            <a:solidFill>
              <a:srgbClr val="FFFFE5"/>
            </a:solidFill>
            <a:ln>
              <a:solidFill>
                <a:srgbClr val="FF0000"/>
              </a:solidFill>
            </a:ln>
          </p:spPr>
          <p:txBody>
            <a:bodyPr wrap="square" rtlCol="0">
              <a:spAutoFit/>
            </a:bodyPr>
            <a:lstStyle/>
            <a:p>
              <a:pPr algn="ctr"/>
              <a:r>
                <a:rPr lang="en-CA" sz="1200" i="0" dirty="0">
                  <a:solidFill>
                    <a:srgbClr val="0432FF"/>
                  </a:solidFill>
                  <a:latin typeface="Arial Narrow" panose="020B0604020202020204" pitchFamily="34" charset="0"/>
                  <a:cs typeface="Arial Narrow" panose="020B0604020202020204" pitchFamily="34" charset="0"/>
                </a:rPr>
                <a:t>facilityCursor</a:t>
              </a:r>
              <a:r>
                <a:rPr lang="en-CA" sz="1200" i="0" dirty="0">
                  <a:solidFill>
                    <a:srgbClr val="00279F"/>
                  </a:solidFill>
                  <a:latin typeface="+mn-lt"/>
                  <a:cs typeface="Arial Narrow" panose="020B0604020202020204" pitchFamily="34" charset="0"/>
                </a:rPr>
                <a:t> defines what data should be retrieved when the </a:t>
              </a:r>
              <a:r>
                <a:rPr lang="en-CA" sz="1200" b="1" i="0" dirty="0">
                  <a:solidFill>
                    <a:srgbClr val="0432FF"/>
                  </a:solidFill>
                  <a:latin typeface="Arial Narrow" panose="020B0604020202020204" pitchFamily="34" charset="0"/>
                  <a:cs typeface="Arial Narrow" panose="020B0604020202020204" pitchFamily="34" charset="0"/>
                </a:rPr>
                <a:t>select</a:t>
              </a:r>
              <a:r>
                <a:rPr lang="en-CA" sz="1200" i="0" dirty="0">
                  <a:solidFill>
                    <a:srgbClr val="00279F"/>
                  </a:solidFill>
                  <a:latin typeface="+mn-lt"/>
                  <a:cs typeface="Arial Narrow" panose="020B0604020202020204" pitchFamily="34" charset="0"/>
                </a:rPr>
                <a:t> statement is executed.</a:t>
              </a:r>
              <a:endParaRPr lang="en-CA" sz="1200" i="0" dirty="0">
                <a:solidFill>
                  <a:srgbClr val="00279F"/>
                </a:solidFill>
                <a:latin typeface="+mn-lt"/>
              </a:endParaRPr>
            </a:p>
          </p:txBody>
        </p:sp>
        <p:cxnSp>
          <p:nvCxnSpPr>
            <p:cNvPr id="11" name="Straight Arrow Connector 10">
              <a:extLst>
                <a:ext uri="{FF2B5EF4-FFF2-40B4-BE49-F238E27FC236}">
                  <a16:creationId xmlns:a16="http://schemas.microsoft.com/office/drawing/2014/main" id="{C941BF54-D49D-F34F-A957-78B628D4861E}"/>
                </a:ext>
              </a:extLst>
            </p:cNvPr>
            <p:cNvCxnSpPr>
              <a:cxnSpLocks/>
              <a:stCxn id="9" idx="1"/>
            </p:cNvCxnSpPr>
            <p:nvPr/>
          </p:nvCxnSpPr>
          <p:spPr bwMode="auto">
            <a:xfrm flipH="1">
              <a:off x="5256171" y="2832035"/>
              <a:ext cx="586490" cy="497905"/>
            </a:xfrm>
            <a:prstGeom prst="straightConnector1">
              <a:avLst/>
            </a:prstGeom>
            <a:solidFill>
              <a:schemeClr val="accent1"/>
            </a:solidFill>
            <a:ln w="12700" cap="flat" cmpd="sng" algn="ctr">
              <a:solidFill>
                <a:srgbClr val="FF0000"/>
              </a:solidFill>
              <a:prstDash val="sys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grpSp>
        <p:nvGrpSpPr>
          <p:cNvPr id="17" name="Group 16">
            <a:extLst>
              <a:ext uri="{FF2B5EF4-FFF2-40B4-BE49-F238E27FC236}">
                <a16:creationId xmlns:a16="http://schemas.microsoft.com/office/drawing/2014/main" id="{C9158F2F-D84E-0B4B-9812-C1A00AF2CBD0}"/>
              </a:ext>
            </a:extLst>
          </p:cNvPr>
          <p:cNvGrpSpPr/>
          <p:nvPr/>
        </p:nvGrpSpPr>
        <p:grpSpPr>
          <a:xfrm>
            <a:off x="1199968" y="2749378"/>
            <a:ext cx="7486832" cy="830997"/>
            <a:chOff x="1199968" y="2743200"/>
            <a:chExt cx="7486832" cy="830997"/>
          </a:xfrm>
        </p:grpSpPr>
        <p:sp>
          <p:nvSpPr>
            <p:cNvPr id="4" name="TextBox 3">
              <a:extLst>
                <a:ext uri="{FF2B5EF4-FFF2-40B4-BE49-F238E27FC236}">
                  <a16:creationId xmlns:a16="http://schemas.microsoft.com/office/drawing/2014/main" id="{FC7520BB-C6F9-A641-9A7A-FEBF14111EF7}"/>
                </a:ext>
              </a:extLst>
            </p:cNvPr>
            <p:cNvSpPr txBox="1"/>
            <p:nvPr/>
          </p:nvSpPr>
          <p:spPr>
            <a:xfrm>
              <a:off x="5334000" y="2743200"/>
              <a:ext cx="3352800" cy="830997"/>
            </a:xfrm>
            <a:prstGeom prst="rect">
              <a:avLst/>
            </a:prstGeom>
            <a:solidFill>
              <a:srgbClr val="FFFFE5"/>
            </a:solidFill>
            <a:ln>
              <a:solidFill>
                <a:srgbClr val="FF0000"/>
              </a:solidFill>
            </a:ln>
          </p:spPr>
          <p:txBody>
            <a:bodyPr wrap="square" rtlCol="0">
              <a:spAutoFit/>
            </a:bodyPr>
            <a:lstStyle/>
            <a:p>
              <a:pPr algn="ctr"/>
              <a:r>
                <a:rPr lang="en-US" sz="1200" i="0" dirty="0"/>
                <a:t>Each time through the </a:t>
              </a:r>
              <a:r>
                <a:rPr lang="en-US" sz="1200" b="1" i="0" dirty="0">
                  <a:solidFill>
                    <a:srgbClr val="0432FF"/>
                  </a:solidFill>
                  <a:latin typeface="Arial Narrow" panose="020B0606020202030204" pitchFamily="34" charset="0"/>
                </a:rPr>
                <a:t>for-loop</a:t>
              </a:r>
              <a:r>
                <a:rPr lang="en-US" sz="1200" i="0" dirty="0"/>
                <a:t>, the variable </a:t>
              </a:r>
              <a:r>
                <a:rPr lang="en-US" sz="1200" i="0" dirty="0">
                  <a:solidFill>
                    <a:srgbClr val="008000"/>
                  </a:solidFill>
                  <a:latin typeface="Arial Narrow" panose="020B0606020202030204" pitchFamily="34" charset="0"/>
                </a:rPr>
                <a:t>record</a:t>
              </a:r>
              <a:r>
                <a:rPr lang="en-US" sz="1200" i="0" dirty="0"/>
                <a:t> is assigned the next record from the cursor </a:t>
              </a:r>
              <a:r>
                <a:rPr lang="en-US" sz="1200" i="0" dirty="0">
                  <a:solidFill>
                    <a:srgbClr val="C00000"/>
                  </a:solidFill>
                  <a:latin typeface="Arial Narrow" panose="020B0606020202030204" pitchFamily="34" charset="0"/>
                </a:rPr>
                <a:t>faciltyCursor</a:t>
              </a:r>
              <a:r>
                <a:rPr lang="en-US" sz="1200" i="0" dirty="0"/>
                <a:t> which contains the result of the </a:t>
              </a:r>
              <a:r>
                <a:rPr lang="en-US" sz="1200" b="1" i="0" dirty="0">
                  <a:solidFill>
                    <a:srgbClr val="0432FF"/>
                  </a:solidFill>
                  <a:latin typeface="Arial Narrow" panose="020B0606020202030204" pitchFamily="34" charset="0"/>
                </a:rPr>
                <a:t>select</a:t>
              </a:r>
              <a:r>
                <a:rPr lang="en-US" sz="1200" i="0" dirty="0"/>
                <a:t> statement.</a:t>
              </a:r>
            </a:p>
          </p:txBody>
        </p:sp>
        <p:sp>
          <p:nvSpPr>
            <p:cNvPr id="12" name="Rounded Rectangle 11">
              <a:extLst>
                <a:ext uri="{FF2B5EF4-FFF2-40B4-BE49-F238E27FC236}">
                  <a16:creationId xmlns:a16="http://schemas.microsoft.com/office/drawing/2014/main" id="{2849C6A1-7991-6A4A-9AF2-EC9DF1C34873}"/>
                </a:ext>
              </a:extLst>
            </p:cNvPr>
            <p:cNvSpPr/>
            <p:nvPr/>
          </p:nvSpPr>
          <p:spPr bwMode="auto">
            <a:xfrm>
              <a:off x="1199968" y="2901747"/>
              <a:ext cx="2834640" cy="251286"/>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rgbClr val="3319FF"/>
                </a:solidFill>
                <a:effectLst/>
                <a:latin typeface="Helvetica" charset="0"/>
                <a:ea typeface="ＭＳ Ｐゴシック" charset="0"/>
              </a:endParaRPr>
            </a:p>
          </p:txBody>
        </p:sp>
        <p:cxnSp>
          <p:nvCxnSpPr>
            <p:cNvPr id="14" name="Straight Arrow Connector 13">
              <a:extLst>
                <a:ext uri="{FF2B5EF4-FFF2-40B4-BE49-F238E27FC236}">
                  <a16:creationId xmlns:a16="http://schemas.microsoft.com/office/drawing/2014/main" id="{1FACA66E-8419-9746-A9B8-70BF4CEAA730}"/>
                </a:ext>
              </a:extLst>
            </p:cNvPr>
            <p:cNvCxnSpPr>
              <a:cxnSpLocks/>
              <a:stCxn id="4" idx="1"/>
            </p:cNvCxnSpPr>
            <p:nvPr/>
          </p:nvCxnSpPr>
          <p:spPr bwMode="auto">
            <a:xfrm flipH="1" flipV="1">
              <a:off x="4034608" y="3027390"/>
              <a:ext cx="1299392" cy="131309"/>
            </a:xfrm>
            <a:prstGeom prst="straightConnector1">
              <a:avLst/>
            </a:prstGeom>
            <a:solidFill>
              <a:schemeClr val="accent1"/>
            </a:solidFill>
            <a:ln w="12700" cap="flat" cmpd="sng" algn="ctr">
              <a:solidFill>
                <a:srgbClr val="FF0000"/>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37633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ctrTitle"/>
          </p:nvPr>
        </p:nvSpPr>
        <p:spPr/>
        <p:txBody>
          <a:bodyPr/>
          <a:lstStyle/>
          <a:p>
            <a:pPr eaLnBrk="1" hangingPunct="1"/>
            <a:br>
              <a:rPr lang="en-US" altLang="zh-TW" sz="3600" b="1" dirty="0">
                <a:latin typeface="Verdana" charset="0"/>
                <a:ea typeface="PMingLiU" charset="0"/>
                <a:cs typeface="PMingLiU" charset="0"/>
              </a:rPr>
            </a:br>
            <a:r>
              <a:rPr lang="en-US" altLang="zh-TW" sz="3600" b="1" dirty="0">
                <a:latin typeface="Verdana" charset="0"/>
                <a:ea typeface="PMingLiU" charset="0"/>
                <a:cs typeface="PMingLiU" charset="0"/>
              </a:rPr>
              <a:t>Database Management Systems</a:t>
            </a:r>
          </a:p>
        </p:txBody>
      </p:sp>
      <p:sp>
        <p:nvSpPr>
          <p:cNvPr id="3076" name="Rectangle 3"/>
          <p:cNvSpPr>
            <a:spLocks noGrp="1" noChangeArrowheads="1"/>
          </p:cNvSpPr>
          <p:nvPr>
            <p:ph type="subTitle" idx="1"/>
          </p:nvPr>
        </p:nvSpPr>
        <p:spPr/>
        <p:txBody>
          <a:bodyPr/>
          <a:lstStyle/>
          <a:p>
            <a:pPr eaLnBrk="1" hangingPunct="1">
              <a:buFont typeface="Wingdings" charset="0"/>
              <a:buNone/>
            </a:pPr>
            <a:r>
              <a:rPr lang="en-US" altLang="zh-TW" sz="3600" u="sng" dirty="0">
                <a:solidFill>
                  <a:srgbClr val="0000FF"/>
                </a:solidFill>
                <a:latin typeface="Verdana" charset="0"/>
                <a:ea typeface="PMingLiU" charset="0"/>
                <a:cs typeface="PMingLiU" charset="0"/>
              </a:rPr>
              <a:t>Lab </a:t>
            </a:r>
            <a:r>
              <a:rPr lang="en-US" sz="3600" u="sng" dirty="0">
                <a:solidFill>
                  <a:srgbClr val="0000FF"/>
                </a:solidFill>
                <a:latin typeface="Verdana" charset="0"/>
                <a:ea typeface="PMingLiU" charset="0"/>
                <a:cs typeface="PMingLiU" charset="0"/>
              </a:rPr>
              <a:t>6</a:t>
            </a:r>
          </a:p>
          <a:p>
            <a:pPr eaLnBrk="1" hangingPunct="1">
              <a:buFont typeface="Wingdings" charset="0"/>
              <a:buNone/>
            </a:pPr>
            <a:r>
              <a:rPr lang="en-US" altLang="zh-TW" sz="3600" dirty="0">
                <a:latin typeface="Verdana" charset="0"/>
                <a:ea typeface="PMingLiU" charset="0"/>
                <a:cs typeface="PMingLiU" charset="0"/>
              </a:rPr>
              <a:t>Oracle PL/SQL and</a:t>
            </a:r>
            <a:br>
              <a:rPr lang="en-US" altLang="zh-TW" sz="3600" dirty="0">
                <a:latin typeface="Verdana" charset="0"/>
                <a:ea typeface="PMingLiU" charset="0"/>
                <a:cs typeface="PMingLiU" charset="0"/>
              </a:rPr>
            </a:br>
            <a:r>
              <a:rPr lang="en-US" altLang="zh-TW" sz="3600" dirty="0">
                <a:latin typeface="Verdana" charset="0"/>
                <a:ea typeface="PMingLiU" charset="0"/>
                <a:cs typeface="PMingLiU" charset="0"/>
              </a:rPr>
              <a:t>Stored Procedures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457200" y="274638"/>
            <a:ext cx="8229600" cy="914400"/>
          </a:xfrm>
        </p:spPr>
        <p:txBody>
          <a:bodyPr/>
          <a:lstStyle/>
          <a:p>
            <a:pPr eaLnBrk="1" hangingPunct="1"/>
            <a:r>
              <a:rPr lang="en-US" altLang="zh-TW" dirty="0">
                <a:ea typeface="PMingLiU" charset="0"/>
                <a:cs typeface="PMingLiU" charset="0"/>
              </a:rPr>
              <a:t>Implicit (For-Loop) Cursor Example</a:t>
            </a:r>
            <a:r>
              <a:rPr lang="en-US" altLang="zh-TW" dirty="0">
                <a:solidFill>
                  <a:srgbClr val="0000FF"/>
                </a:solidFill>
                <a:latin typeface="Verdana" charset="0"/>
                <a:ea typeface="PMingLiU" charset="0"/>
                <a:cs typeface="PMingLiU" charset="0"/>
              </a:rPr>
              <a:t> </a:t>
            </a:r>
            <a:r>
              <a:rPr lang="en-US" altLang="zh-TW" dirty="0">
                <a:latin typeface="Verdana" charset="0"/>
                <a:ea typeface="PMingLiU" charset="0"/>
                <a:cs typeface="PMingLiU" charset="0"/>
              </a:rPr>
              <a:t>(2)</a:t>
            </a:r>
            <a:endParaRPr lang="en-US" altLang="zh-TW" sz="1600" dirty="0">
              <a:latin typeface="Verdana" charset="0"/>
              <a:ea typeface="PMingLiU" charset="0"/>
              <a:cs typeface="PMingLiU" charset="0"/>
            </a:endParaRPr>
          </a:p>
        </p:txBody>
      </p:sp>
      <p:sp>
        <p:nvSpPr>
          <p:cNvPr id="22532" name="Rectangle 3"/>
          <p:cNvSpPr>
            <a:spLocks noGrp="1" noChangeArrowheads="1"/>
          </p:cNvSpPr>
          <p:nvPr>
            <p:ph type="body" idx="4294967295"/>
          </p:nvPr>
        </p:nvSpPr>
        <p:spPr>
          <a:xfrm>
            <a:off x="457200" y="1463675"/>
            <a:ext cx="8229600" cy="4846320"/>
          </a:xfrm>
        </p:spPr>
        <p:txBody>
          <a:bodyPr/>
          <a:lstStyle/>
          <a:p>
            <a:pPr algn="just" eaLnBrk="1" hangingPunct="1">
              <a:spcBef>
                <a:spcPts val="1800"/>
              </a:spcBef>
            </a:pPr>
            <a:r>
              <a:rPr lang="en-US" altLang="zh-TW" sz="2000" dirty="0">
                <a:latin typeface="Verdana" charset="0"/>
                <a:ea typeface="PMingLiU" charset="0"/>
                <a:cs typeface="PMingLiU" charset="0"/>
              </a:rPr>
              <a:t>The </a:t>
            </a:r>
            <a:r>
              <a:rPr lang="en-US" altLang="zh-TW" sz="2000" dirty="0">
                <a:solidFill>
                  <a:srgbClr val="000000"/>
                </a:solidFill>
                <a:latin typeface="Arial Narrow"/>
                <a:ea typeface="PMingLiU" charset="0"/>
                <a:cs typeface="Arial Narrow"/>
              </a:rPr>
              <a:t>FacilityCursor</a:t>
            </a:r>
            <a:r>
              <a:rPr lang="en-US" altLang="zh-TW" sz="2000" dirty="0">
                <a:latin typeface="Verdana" charset="0"/>
                <a:ea typeface="PMingLiU" charset="0"/>
                <a:cs typeface="PMingLiU" charset="0"/>
              </a:rPr>
              <a:t> on the previous slide is automatically opened by the </a:t>
            </a:r>
            <a:r>
              <a:rPr lang="en-US" altLang="zh-TW" sz="2000" b="1" dirty="0">
                <a:solidFill>
                  <a:srgbClr val="0432FF"/>
                </a:solidFill>
                <a:latin typeface="Arial Narrow"/>
                <a:ea typeface="PMingLiU" charset="0"/>
                <a:cs typeface="Arial Narrow"/>
              </a:rPr>
              <a:t>for-loop</a:t>
            </a:r>
            <a:r>
              <a:rPr lang="en-US" altLang="zh-TW" sz="2000" dirty="0">
                <a:latin typeface="Verdana" charset="0"/>
                <a:ea typeface="PMingLiU" charset="0"/>
                <a:cs typeface="PMingLiU" charset="0"/>
              </a:rPr>
              <a:t>.</a:t>
            </a:r>
          </a:p>
          <a:p>
            <a:pPr algn="just" eaLnBrk="1" hangingPunct="1">
              <a:spcBef>
                <a:spcPts val="1800"/>
              </a:spcBef>
            </a:pPr>
            <a:r>
              <a:rPr lang="en-US" altLang="zh-TW" sz="2000" dirty="0">
                <a:latin typeface="Verdana" charset="0"/>
                <a:ea typeface="PMingLiU" charset="0"/>
                <a:cs typeface="PMingLiU" charset="0"/>
              </a:rPr>
              <a:t>The variable </a:t>
            </a:r>
            <a:r>
              <a:rPr lang="en-US" altLang="zh-TW" sz="2000" dirty="0">
                <a:solidFill>
                  <a:srgbClr val="008000"/>
                </a:solidFill>
                <a:latin typeface="Arial Narrow"/>
                <a:ea typeface="PMingLiU" charset="0"/>
                <a:cs typeface="Arial Narrow"/>
              </a:rPr>
              <a:t>record</a:t>
            </a:r>
            <a:r>
              <a:rPr lang="en-US" altLang="zh-TW" sz="2000" dirty="0">
                <a:solidFill>
                  <a:srgbClr val="008000"/>
                </a:solidFill>
                <a:latin typeface="Verdana" charset="0"/>
                <a:ea typeface="PMingLiU" charset="0"/>
                <a:cs typeface="PMingLiU" charset="0"/>
              </a:rPr>
              <a:t> </a:t>
            </a:r>
            <a:r>
              <a:rPr lang="en-US" altLang="zh-TW" sz="2000" dirty="0">
                <a:latin typeface="Verdana" charset="0"/>
                <a:ea typeface="PMingLiU" charset="0"/>
                <a:cs typeface="PMingLiU" charset="0"/>
              </a:rPr>
              <a:t>is of data type rowtype, but there is no need to declare it.</a:t>
            </a:r>
          </a:p>
          <a:p>
            <a:pPr algn="just" eaLnBrk="1" hangingPunct="1">
              <a:spcBef>
                <a:spcPts val="1800"/>
              </a:spcBef>
            </a:pPr>
            <a:r>
              <a:rPr lang="en-US" altLang="zh-TW" sz="2000" dirty="0">
                <a:latin typeface="Verdana" charset="0"/>
                <a:ea typeface="PMingLiU" charset="0"/>
                <a:cs typeface="PMingLiU" charset="0"/>
              </a:rPr>
              <a:t>Code inside the </a:t>
            </a:r>
            <a:r>
              <a:rPr lang="en-US" altLang="zh-TW" sz="2000" b="1" dirty="0">
                <a:solidFill>
                  <a:srgbClr val="0432FF"/>
                </a:solidFill>
                <a:latin typeface="Arial Narrow" panose="020B0606020202030204" pitchFamily="34" charset="0"/>
                <a:ea typeface="PMingLiU" charset="0"/>
                <a:cs typeface="PMingLiU" charset="0"/>
              </a:rPr>
              <a:t>for-</a:t>
            </a:r>
            <a:r>
              <a:rPr lang="en-US" altLang="zh-TW" sz="2000" b="1" dirty="0">
                <a:solidFill>
                  <a:srgbClr val="0432FF"/>
                </a:solidFill>
                <a:latin typeface="Arial Narrow" panose="020B0606020202030204" pitchFamily="34" charset="0"/>
                <a:ea typeface="PMingLiU" charset="0"/>
                <a:cs typeface="Arial Narrow"/>
              </a:rPr>
              <a:t>loop</a:t>
            </a:r>
            <a:r>
              <a:rPr lang="en-US" altLang="zh-TW" sz="2000" dirty="0">
                <a:solidFill>
                  <a:srgbClr val="CC0000"/>
                </a:solidFill>
                <a:latin typeface="Verdana" charset="0"/>
                <a:ea typeface="PMingLiU" charset="0"/>
                <a:cs typeface="PMingLiU" charset="0"/>
              </a:rPr>
              <a:t> </a:t>
            </a:r>
            <a:r>
              <a:rPr lang="en-US" altLang="zh-TW" sz="2000" dirty="0">
                <a:latin typeface="Verdana" charset="0"/>
                <a:ea typeface="PMingLiU" charset="0"/>
                <a:cs typeface="PMingLiU" charset="0"/>
              </a:rPr>
              <a:t>is executed once for each row of the cursor, and each time the two attributes </a:t>
            </a:r>
            <a:r>
              <a:rPr lang="en-US" altLang="zh-TW" sz="2000" dirty="0">
                <a:solidFill>
                  <a:srgbClr val="0000FF"/>
                </a:solidFill>
                <a:latin typeface="Arial Narrow"/>
                <a:ea typeface="PMingLiU" charset="0"/>
                <a:cs typeface="Arial Narrow"/>
              </a:rPr>
              <a:t>departmentId</a:t>
            </a:r>
            <a:r>
              <a:rPr lang="en-US" altLang="zh-TW" sz="2000" dirty="0">
                <a:latin typeface="Verdana" charset="0"/>
                <a:ea typeface="PMingLiU" charset="0"/>
                <a:cs typeface="PMingLiU" charset="0"/>
              </a:rPr>
              <a:t>, and </a:t>
            </a:r>
            <a:r>
              <a:rPr lang="en-US" altLang="zh-TW" sz="2000" dirty="0">
                <a:solidFill>
                  <a:srgbClr val="0000FF"/>
                </a:solidFill>
                <a:latin typeface="Arial Narrow" charset="0"/>
                <a:ea typeface="Arial Narrow" charset="0"/>
                <a:cs typeface="Arial Narrow" charset="0"/>
              </a:rPr>
              <a:t>departmentName</a:t>
            </a:r>
            <a:r>
              <a:rPr lang="en-US" altLang="zh-TW" sz="2000" dirty="0">
                <a:solidFill>
                  <a:srgbClr val="0000FF"/>
                </a:solidFill>
                <a:latin typeface="Verdana" charset="0"/>
                <a:ea typeface="PMingLiU" charset="0"/>
                <a:cs typeface="PMingLiU" charset="0"/>
              </a:rPr>
              <a:t> </a:t>
            </a:r>
            <a:r>
              <a:rPr lang="en-US" altLang="zh-TW" sz="2000" dirty="0">
                <a:latin typeface="Verdana" charset="0"/>
                <a:ea typeface="PMingLiU" charset="0"/>
                <a:cs typeface="PMingLiU" charset="0"/>
              </a:rPr>
              <a:t>are copied into </a:t>
            </a:r>
            <a:r>
              <a:rPr lang="en-US" altLang="zh-TW" sz="2000" dirty="0">
                <a:solidFill>
                  <a:srgbClr val="008000"/>
                </a:solidFill>
                <a:latin typeface="Arial Narrow"/>
                <a:ea typeface="PMingLiU" charset="0"/>
                <a:cs typeface="Arial Narrow"/>
              </a:rPr>
              <a:t>record</a:t>
            </a:r>
            <a:r>
              <a:rPr lang="en-US" altLang="zh-TW" sz="2000" dirty="0">
                <a:latin typeface="Verdana" charset="0"/>
                <a:ea typeface="PMingLiU" charset="0"/>
                <a:cs typeface="PMingLiU" charset="0"/>
              </a:rPr>
              <a:t>.</a:t>
            </a:r>
          </a:p>
          <a:p>
            <a:pPr algn="just" eaLnBrk="1" hangingPunct="1">
              <a:spcBef>
                <a:spcPts val="1800"/>
              </a:spcBef>
            </a:pPr>
            <a:r>
              <a:rPr lang="en-US" altLang="zh-TW" sz="2000" dirty="0">
                <a:latin typeface="Verdana" charset="0"/>
                <a:ea typeface="PMingLiU" charset="0"/>
                <a:cs typeface="PMingLiU" charset="0"/>
              </a:rPr>
              <a:t>The data in </a:t>
            </a:r>
            <a:r>
              <a:rPr lang="en-US" altLang="zh-TW" sz="2000" dirty="0">
                <a:solidFill>
                  <a:srgbClr val="008000"/>
                </a:solidFill>
                <a:latin typeface="Arial Narrow"/>
                <a:ea typeface="PMingLiU" charset="0"/>
                <a:cs typeface="Arial Narrow"/>
              </a:rPr>
              <a:t>record</a:t>
            </a:r>
            <a:r>
              <a:rPr lang="en-US" altLang="zh-TW" sz="2000" dirty="0">
                <a:solidFill>
                  <a:srgbClr val="008000"/>
                </a:solidFill>
                <a:latin typeface="Verdana" charset="0"/>
                <a:ea typeface="PMingLiU" charset="0"/>
                <a:cs typeface="PMingLiU" charset="0"/>
              </a:rPr>
              <a:t> </a:t>
            </a:r>
            <a:r>
              <a:rPr lang="en-US" altLang="zh-TW" sz="2000" dirty="0">
                <a:latin typeface="Verdana" charset="0"/>
                <a:ea typeface="PMingLiU" charset="0"/>
                <a:cs typeface="PMingLiU" charset="0"/>
              </a:rPr>
              <a:t>can be accessed directly (as shown in the code).</a:t>
            </a:r>
          </a:p>
          <a:p>
            <a:pPr algn="just" eaLnBrk="1" hangingPunct="1">
              <a:spcBef>
                <a:spcPts val="1800"/>
              </a:spcBef>
            </a:pPr>
            <a:r>
              <a:rPr lang="en-US" altLang="zh-TW" sz="2000" dirty="0">
                <a:latin typeface="Verdana" charset="0"/>
                <a:ea typeface="PMingLiU" charset="0"/>
                <a:cs typeface="PMingLiU" charset="0"/>
              </a:rPr>
              <a:t>The </a:t>
            </a:r>
            <a:r>
              <a:rPr lang="en-US" altLang="zh-TW" sz="2000" b="1" dirty="0">
                <a:solidFill>
                  <a:srgbClr val="0432FF"/>
                </a:solidFill>
                <a:latin typeface="Arial Narrow" panose="020B0606020202030204" pitchFamily="34" charset="0"/>
                <a:ea typeface="PMingLiU" charset="0"/>
                <a:cs typeface="PMingLiU" charset="0"/>
              </a:rPr>
              <a:t>for-</a:t>
            </a:r>
            <a:r>
              <a:rPr lang="en-US" altLang="zh-TW" sz="2000" b="1" dirty="0">
                <a:solidFill>
                  <a:srgbClr val="0432FF"/>
                </a:solidFill>
                <a:latin typeface="Arial Narrow" panose="020B0606020202030204" pitchFamily="34" charset="0"/>
                <a:ea typeface="PMingLiU" charset="0"/>
                <a:cs typeface="Arial Narrow"/>
              </a:rPr>
              <a:t>loop</a:t>
            </a:r>
            <a:r>
              <a:rPr lang="en-US" altLang="zh-TW" sz="2000" dirty="0">
                <a:solidFill>
                  <a:srgbClr val="CC0000"/>
                </a:solidFill>
                <a:latin typeface="Verdana" charset="0"/>
                <a:ea typeface="PMingLiU" charset="0"/>
                <a:cs typeface="PMingLiU" charset="0"/>
              </a:rPr>
              <a:t> </a:t>
            </a:r>
            <a:r>
              <a:rPr lang="en-US" altLang="zh-TW" sz="2000" dirty="0">
                <a:latin typeface="Verdana" charset="0"/>
                <a:ea typeface="PMingLiU" charset="0"/>
                <a:cs typeface="PMingLiU" charset="0"/>
              </a:rPr>
              <a:t>terminates automatically once all the records in the cursor are fetched.</a:t>
            </a:r>
          </a:p>
          <a:p>
            <a:pPr algn="just" eaLnBrk="1" hangingPunct="1">
              <a:spcBef>
                <a:spcPts val="1800"/>
              </a:spcBef>
            </a:pPr>
            <a:r>
              <a:rPr lang="en-US" altLang="zh-TW" sz="2000" dirty="0">
                <a:latin typeface="Verdana" charset="0"/>
                <a:ea typeface="PMingLiU" charset="0"/>
                <a:cs typeface="PMingLiU" charset="0"/>
              </a:rPr>
              <a:t>The cursor is then closed automatically.</a:t>
            </a:r>
          </a:p>
        </p:txBody>
      </p:sp>
      <p:sp>
        <p:nvSpPr>
          <p:cNvPr id="6" name="Rectangle 8"/>
          <p:cNvSpPr txBox="1">
            <a:spLocks noChangeArrowheads="1"/>
          </p:cNvSpPr>
          <p:nvPr/>
        </p:nvSpPr>
        <p:spPr bwMode="auto">
          <a:xfrm>
            <a:off x="6705600" y="6492240"/>
            <a:ext cx="19812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i="0" kern="1200" smtClean="0">
                <a:solidFill>
                  <a:schemeClr val="tx1"/>
                </a:solidFill>
                <a:latin typeface="Verdana" charset="0"/>
                <a:ea typeface="ＭＳ Ｐゴシック" charset="0"/>
                <a:cs typeface="+mn-cs"/>
              </a:defRPr>
            </a:lvl1pPr>
            <a:lvl2pPr marL="457200" algn="l" rtl="0" eaLnBrk="0" fontAlgn="base" hangingPunct="0">
              <a:spcBef>
                <a:spcPct val="0"/>
              </a:spcBef>
              <a:spcAft>
                <a:spcPct val="0"/>
              </a:spcAft>
              <a:defRPr i="1" kern="1200">
                <a:solidFill>
                  <a:schemeClr val="tx1"/>
                </a:solidFill>
                <a:latin typeface="Verdana" charset="0"/>
                <a:ea typeface="ＭＳ Ｐゴシック" charset="0"/>
                <a:cs typeface="+mn-cs"/>
              </a:defRPr>
            </a:lvl2pPr>
            <a:lvl3pPr marL="914400" algn="l" rtl="0" eaLnBrk="0" fontAlgn="base" hangingPunct="0">
              <a:spcBef>
                <a:spcPct val="0"/>
              </a:spcBef>
              <a:spcAft>
                <a:spcPct val="0"/>
              </a:spcAft>
              <a:defRPr i="1" kern="1200">
                <a:solidFill>
                  <a:schemeClr val="tx1"/>
                </a:solidFill>
                <a:latin typeface="Verdana" charset="0"/>
                <a:ea typeface="ＭＳ Ｐゴシック" charset="0"/>
                <a:cs typeface="+mn-cs"/>
              </a:defRPr>
            </a:lvl3pPr>
            <a:lvl4pPr marL="1371600" algn="l" rtl="0" eaLnBrk="0" fontAlgn="base" hangingPunct="0">
              <a:spcBef>
                <a:spcPct val="0"/>
              </a:spcBef>
              <a:spcAft>
                <a:spcPct val="0"/>
              </a:spcAft>
              <a:defRPr i="1" kern="1200">
                <a:solidFill>
                  <a:schemeClr val="tx1"/>
                </a:solidFill>
                <a:latin typeface="Verdana" charset="0"/>
                <a:ea typeface="ＭＳ Ｐゴシック" charset="0"/>
                <a:cs typeface="+mn-cs"/>
              </a:defRPr>
            </a:lvl4pPr>
            <a:lvl5pPr marL="1828800" algn="l" rtl="0" eaLnBrk="0" fontAlgn="base" hangingPunct="0">
              <a:spcBef>
                <a:spcPct val="0"/>
              </a:spcBef>
              <a:spcAft>
                <a:spcPct val="0"/>
              </a:spcAft>
              <a:defRPr i="1" kern="1200">
                <a:solidFill>
                  <a:schemeClr val="tx1"/>
                </a:solidFill>
                <a:latin typeface="Verdana" charset="0"/>
                <a:ea typeface="ＭＳ Ｐゴシック" charset="0"/>
                <a:cs typeface="+mn-cs"/>
              </a:defRPr>
            </a:lvl5pPr>
            <a:lvl6pPr marL="2286000" algn="l" defTabSz="457200" rtl="0" eaLnBrk="1" latinLnBrk="0" hangingPunct="1">
              <a:defRPr i="1" kern="1200">
                <a:solidFill>
                  <a:schemeClr val="tx1"/>
                </a:solidFill>
                <a:latin typeface="Verdana" charset="0"/>
                <a:ea typeface="ＭＳ Ｐゴシック" charset="0"/>
                <a:cs typeface="+mn-cs"/>
              </a:defRPr>
            </a:lvl6pPr>
            <a:lvl7pPr marL="2743200" algn="l" defTabSz="457200" rtl="0" eaLnBrk="1" latinLnBrk="0" hangingPunct="1">
              <a:defRPr i="1" kern="1200">
                <a:solidFill>
                  <a:schemeClr val="tx1"/>
                </a:solidFill>
                <a:latin typeface="Verdana" charset="0"/>
                <a:ea typeface="ＭＳ Ｐゴシック" charset="0"/>
                <a:cs typeface="+mn-cs"/>
              </a:defRPr>
            </a:lvl7pPr>
            <a:lvl8pPr marL="3200400" algn="l" defTabSz="457200" rtl="0" eaLnBrk="1" latinLnBrk="0" hangingPunct="1">
              <a:defRPr i="1" kern="1200">
                <a:solidFill>
                  <a:schemeClr val="tx1"/>
                </a:solidFill>
                <a:latin typeface="Verdana" charset="0"/>
                <a:ea typeface="ＭＳ Ｐゴシック" charset="0"/>
                <a:cs typeface="+mn-cs"/>
              </a:defRPr>
            </a:lvl8pPr>
            <a:lvl9pPr marL="3657600" algn="l" defTabSz="457200" rtl="0" eaLnBrk="1" latinLnBrk="0" hangingPunct="1">
              <a:defRPr i="1" kern="1200">
                <a:solidFill>
                  <a:schemeClr val="tx1"/>
                </a:solidFill>
                <a:latin typeface="Verdana" charset="0"/>
                <a:ea typeface="ＭＳ Ｐゴシック" charset="0"/>
                <a:cs typeface="+mn-cs"/>
              </a:defRPr>
            </a:lvl9pPr>
          </a:lstStyle>
          <a:p>
            <a:pPr>
              <a:defRPr/>
            </a:pPr>
            <a:fld id="{66FF7134-23C8-A443-8DFE-9E11CF9E71EC}" type="slidenum">
              <a:rPr lang="en-US" smtClean="0"/>
              <a:pPr>
                <a:defRPr/>
              </a:pPr>
              <a:t>19</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AB42F-506E-6344-9690-3ED71206F07C}"/>
              </a:ext>
            </a:extLst>
          </p:cNvPr>
          <p:cNvSpPr>
            <a:spLocks noGrp="1"/>
          </p:cNvSpPr>
          <p:nvPr>
            <p:ph type="title"/>
          </p:nvPr>
        </p:nvSpPr>
        <p:spPr/>
        <p:txBody>
          <a:bodyPr/>
          <a:lstStyle/>
          <a:p>
            <a:r>
              <a:rPr lang="en-CA" dirty="0"/>
              <a:t>Creating A Procedure/Function (1)</a:t>
            </a:r>
          </a:p>
        </p:txBody>
      </p:sp>
      <p:sp>
        <p:nvSpPr>
          <p:cNvPr id="3" name="Content Placeholder 2">
            <a:extLst>
              <a:ext uri="{FF2B5EF4-FFF2-40B4-BE49-F238E27FC236}">
                <a16:creationId xmlns:a16="http://schemas.microsoft.com/office/drawing/2014/main" id="{701A3046-4E07-F14B-B2D4-70E2CE0986F7}"/>
              </a:ext>
            </a:extLst>
          </p:cNvPr>
          <p:cNvSpPr>
            <a:spLocks noGrp="1"/>
          </p:cNvSpPr>
          <p:nvPr>
            <p:ph idx="1"/>
          </p:nvPr>
        </p:nvSpPr>
        <p:spPr>
          <a:xfrm>
            <a:off x="457200" y="1463040"/>
            <a:ext cx="8229600" cy="4846320"/>
          </a:xfrm>
        </p:spPr>
        <p:txBody>
          <a:bodyPr/>
          <a:lstStyle/>
          <a:p>
            <a:r>
              <a:rPr lang="en-CA" dirty="0"/>
              <a:t>In the </a:t>
            </a:r>
            <a:r>
              <a:rPr lang="en-CA" dirty="0">
                <a:solidFill>
                  <a:srgbClr val="C00000"/>
                </a:solidFill>
                <a:latin typeface="Arial Narrow" panose="020B0604020202020204" pitchFamily="34" charset="0"/>
                <a:cs typeface="Arial Narrow" panose="020B0604020202020204" pitchFamily="34" charset="0"/>
              </a:rPr>
              <a:t>Connections</a:t>
            </a:r>
            <a:r>
              <a:rPr lang="en-CA" dirty="0"/>
              <a:t> navigator pane, </a:t>
            </a:r>
          </a:p>
          <a:p>
            <a:pPr lvl="1"/>
            <a:r>
              <a:rPr lang="en-CA" dirty="0"/>
              <a:t>right-click the </a:t>
            </a:r>
            <a:r>
              <a:rPr lang="en-CA" dirty="0">
                <a:solidFill>
                  <a:srgbClr val="C00000"/>
                </a:solidFill>
                <a:latin typeface="Arial Narrow" panose="020B0604020202020204" pitchFamily="34" charset="0"/>
                <a:cs typeface="Arial Narrow" panose="020B0604020202020204" pitchFamily="34" charset="0"/>
              </a:rPr>
              <a:t>Procedures</a:t>
            </a:r>
            <a:r>
              <a:rPr lang="en-CA" dirty="0"/>
              <a:t> or </a:t>
            </a:r>
            <a:r>
              <a:rPr lang="en-CA" dirty="0">
                <a:solidFill>
                  <a:srgbClr val="C00000"/>
                </a:solidFill>
                <a:latin typeface="Arial Narrow" panose="020B0604020202020204" pitchFamily="34" charset="0"/>
                <a:cs typeface="Arial Narrow" panose="020B0604020202020204" pitchFamily="34" charset="0"/>
              </a:rPr>
              <a:t>Functions</a:t>
            </a:r>
            <a:r>
              <a:rPr lang="en-CA" dirty="0"/>
              <a:t> node;</a:t>
            </a:r>
          </a:p>
          <a:p>
            <a:pPr lvl="1"/>
            <a:r>
              <a:rPr lang="en-CA" dirty="0"/>
              <a:t>select </a:t>
            </a:r>
            <a:r>
              <a:rPr lang="en-CA" dirty="0">
                <a:solidFill>
                  <a:srgbClr val="C00000"/>
                </a:solidFill>
                <a:latin typeface="Arial Narrow" panose="020B0604020202020204" pitchFamily="34" charset="0"/>
                <a:cs typeface="Arial Narrow" panose="020B0604020202020204" pitchFamily="34" charset="0"/>
              </a:rPr>
              <a:t>New </a:t>
            </a:r>
            <a:r>
              <a:rPr lang="en-CA" u="sng" dirty="0">
                <a:solidFill>
                  <a:srgbClr val="C00000"/>
                </a:solidFill>
                <a:latin typeface="Arial Narrow" panose="020B0604020202020204" pitchFamily="34" charset="0"/>
                <a:cs typeface="Arial Narrow" panose="020B0604020202020204" pitchFamily="34" charset="0"/>
              </a:rPr>
              <a:t>P</a:t>
            </a:r>
            <a:r>
              <a:rPr lang="en-CA" dirty="0">
                <a:solidFill>
                  <a:srgbClr val="C00000"/>
                </a:solidFill>
                <a:latin typeface="Arial Narrow" panose="020B0604020202020204" pitchFamily="34" charset="0"/>
                <a:cs typeface="Arial Narrow" panose="020B0604020202020204" pitchFamily="34" charset="0"/>
              </a:rPr>
              <a:t>rocedure…</a:t>
            </a:r>
            <a:r>
              <a:rPr lang="en-CA" dirty="0"/>
              <a:t> or </a:t>
            </a:r>
            <a:r>
              <a:rPr lang="en-CA" dirty="0">
                <a:solidFill>
                  <a:srgbClr val="C00000"/>
                </a:solidFill>
                <a:latin typeface="Arial Narrow" panose="020B0604020202020204" pitchFamily="34" charset="0"/>
                <a:cs typeface="Arial Narrow" panose="020B0604020202020204" pitchFamily="34" charset="0"/>
              </a:rPr>
              <a:t>New </a:t>
            </a:r>
            <a:r>
              <a:rPr lang="en-CA" u="sng" dirty="0">
                <a:solidFill>
                  <a:srgbClr val="C00000"/>
                </a:solidFill>
                <a:latin typeface="Arial Narrow" panose="020B0604020202020204" pitchFamily="34" charset="0"/>
                <a:cs typeface="Arial Narrow" panose="020B0604020202020204" pitchFamily="34" charset="0"/>
              </a:rPr>
              <a:t>F</a:t>
            </a:r>
            <a:r>
              <a:rPr lang="en-CA" dirty="0">
                <a:solidFill>
                  <a:srgbClr val="C00000"/>
                </a:solidFill>
                <a:latin typeface="Arial Narrow" panose="020B0604020202020204" pitchFamily="34" charset="0"/>
                <a:cs typeface="Arial Narrow" panose="020B0604020202020204" pitchFamily="34" charset="0"/>
              </a:rPr>
              <a:t>unction…</a:t>
            </a:r>
            <a:r>
              <a:rPr lang="en-CA" dirty="0"/>
              <a:t> in </a:t>
            </a:r>
            <a:br>
              <a:rPr lang="en-CA" dirty="0"/>
            </a:br>
            <a:r>
              <a:rPr lang="en-CA" dirty="0"/>
              <a:t>the context menu as shown to the right.</a:t>
            </a:r>
          </a:p>
          <a:p>
            <a:r>
              <a:rPr lang="en-CA" dirty="0"/>
              <a:t>In the </a:t>
            </a:r>
            <a:r>
              <a:rPr lang="en-CA" dirty="0">
                <a:solidFill>
                  <a:srgbClr val="C00000"/>
                </a:solidFill>
                <a:latin typeface="Arial Narrow" panose="020B0604020202020204" pitchFamily="34" charset="0"/>
                <a:cs typeface="Arial Narrow" panose="020B0604020202020204" pitchFamily="34" charset="0"/>
              </a:rPr>
              <a:t>Create Procedure</a:t>
            </a:r>
            <a:r>
              <a:rPr lang="en-CA" dirty="0"/>
              <a:t> dialog, shown on the next slide,</a:t>
            </a:r>
          </a:p>
          <a:p>
            <a:pPr lvl="1"/>
            <a:r>
              <a:rPr lang="en-CA" dirty="0"/>
              <a:t>enter a name for the procedure (e.g., CourseEnrollmentReport);</a:t>
            </a:r>
          </a:p>
          <a:p>
            <a:pPr lvl="1"/>
            <a:r>
              <a:rPr lang="en-CA" dirty="0"/>
              <a:t>specify any parameters by clicking the </a:t>
            </a:r>
            <a:r>
              <a:rPr lang="en-CA" b="1" dirty="0">
                <a:solidFill>
                  <a:srgbClr val="008000"/>
                </a:solidFill>
                <a:effectLst>
                  <a:outerShdw blurRad="50800" dist="38100" dir="2700000" algn="tl" rotWithShape="0">
                    <a:prstClr val="black">
                      <a:alpha val="40000"/>
                    </a:prstClr>
                  </a:outerShdw>
                </a:effectLst>
              </a:rPr>
              <a:t>+</a:t>
            </a:r>
            <a:r>
              <a:rPr lang="en-CA" dirty="0"/>
              <a:t> symbol to add a parameter and specifying a name, mode, datatype and possibly a default value for the parameter;</a:t>
            </a:r>
          </a:p>
          <a:p>
            <a:pPr lvl="1"/>
            <a:r>
              <a:rPr lang="en-CA" dirty="0"/>
              <a:t>click the </a:t>
            </a:r>
            <a:r>
              <a:rPr lang="en-CA" b="1" dirty="0">
                <a:solidFill>
                  <a:srgbClr val="C00000"/>
                </a:solidFill>
                <a:latin typeface="Arial Narrow" panose="020B0604020202020204" pitchFamily="34" charset="0"/>
                <a:cs typeface="Arial Narrow" panose="020B0604020202020204" pitchFamily="34" charset="0"/>
              </a:rPr>
              <a:t>OK</a:t>
            </a:r>
            <a:r>
              <a:rPr lang="en-CA" dirty="0"/>
              <a:t> button.</a:t>
            </a:r>
          </a:p>
        </p:txBody>
      </p:sp>
      <p:sp>
        <p:nvSpPr>
          <p:cNvPr id="4" name="Slide Number Placeholder 3">
            <a:extLst>
              <a:ext uri="{FF2B5EF4-FFF2-40B4-BE49-F238E27FC236}">
                <a16:creationId xmlns:a16="http://schemas.microsoft.com/office/drawing/2014/main" id="{5EC6F507-96A8-D74A-BA05-020793217BC9}"/>
              </a:ext>
            </a:extLst>
          </p:cNvPr>
          <p:cNvSpPr>
            <a:spLocks noGrp="1"/>
          </p:cNvSpPr>
          <p:nvPr>
            <p:ph type="sldNum" sz="quarter" idx="4"/>
          </p:nvPr>
        </p:nvSpPr>
        <p:spPr/>
        <p:txBody>
          <a:bodyPr/>
          <a:lstStyle/>
          <a:p>
            <a:pPr>
              <a:defRPr/>
            </a:pPr>
            <a:fld id="{66FF7134-23C8-A443-8DFE-9E11CF9E71EC}" type="slidenum">
              <a:rPr lang="en-US" smtClean="0"/>
              <a:pPr>
                <a:defRPr/>
              </a:pPr>
              <a:t>20</a:t>
            </a:fld>
            <a:endParaRPr lang="en-US" dirty="0"/>
          </a:p>
        </p:txBody>
      </p:sp>
      <p:pic>
        <p:nvPicPr>
          <p:cNvPr id="6" name="Picture 5">
            <a:extLst>
              <a:ext uri="{FF2B5EF4-FFF2-40B4-BE49-F238E27FC236}">
                <a16:creationId xmlns:a16="http://schemas.microsoft.com/office/drawing/2014/main" id="{BED7C051-5B30-4242-B49B-85B229969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1463040"/>
            <a:ext cx="1828800" cy="1712258"/>
          </a:xfrm>
          <a:prstGeom prst="rect">
            <a:avLst/>
          </a:prstGeom>
          <a:ln w="0">
            <a:solidFill>
              <a:schemeClr val="bg1">
                <a:lumMod val="75000"/>
              </a:schemeClr>
            </a:solidFill>
          </a:ln>
        </p:spPr>
      </p:pic>
    </p:spTree>
    <p:extLst>
      <p:ext uri="{BB962C8B-B14F-4D97-AF65-F5344CB8AC3E}">
        <p14:creationId xmlns:p14="http://schemas.microsoft.com/office/powerpoint/2010/main" val="1787123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9B1B-167D-B043-B53B-7E1CF61967C0}"/>
              </a:ext>
            </a:extLst>
          </p:cNvPr>
          <p:cNvSpPr>
            <a:spLocks noGrp="1"/>
          </p:cNvSpPr>
          <p:nvPr>
            <p:ph type="title"/>
          </p:nvPr>
        </p:nvSpPr>
        <p:spPr/>
        <p:txBody>
          <a:bodyPr/>
          <a:lstStyle/>
          <a:p>
            <a:r>
              <a:rPr lang="en-CA" dirty="0"/>
              <a:t>Creating A Procedure/Function (2)</a:t>
            </a:r>
          </a:p>
        </p:txBody>
      </p:sp>
      <p:sp>
        <p:nvSpPr>
          <p:cNvPr id="4" name="Slide Number Placeholder 3">
            <a:extLst>
              <a:ext uri="{FF2B5EF4-FFF2-40B4-BE49-F238E27FC236}">
                <a16:creationId xmlns:a16="http://schemas.microsoft.com/office/drawing/2014/main" id="{60EB1F92-3E38-664D-ADBA-57CA5FEFBCA1}"/>
              </a:ext>
            </a:extLst>
          </p:cNvPr>
          <p:cNvSpPr>
            <a:spLocks noGrp="1"/>
          </p:cNvSpPr>
          <p:nvPr>
            <p:ph type="sldNum" sz="quarter" idx="4"/>
          </p:nvPr>
        </p:nvSpPr>
        <p:spPr/>
        <p:txBody>
          <a:bodyPr/>
          <a:lstStyle/>
          <a:p>
            <a:pPr>
              <a:defRPr/>
            </a:pPr>
            <a:fld id="{66FF7134-23C8-A443-8DFE-9E11CF9E71EC}" type="slidenum">
              <a:rPr lang="en-US" smtClean="0"/>
              <a:pPr>
                <a:defRPr/>
              </a:pPr>
              <a:t>21</a:t>
            </a:fld>
            <a:endParaRPr lang="en-US" dirty="0"/>
          </a:p>
        </p:txBody>
      </p:sp>
      <p:sp>
        <p:nvSpPr>
          <p:cNvPr id="8" name="Content Placeholder 7">
            <a:extLst>
              <a:ext uri="{FF2B5EF4-FFF2-40B4-BE49-F238E27FC236}">
                <a16:creationId xmlns:a16="http://schemas.microsoft.com/office/drawing/2014/main" id="{D33978A0-BDDA-2144-924F-63F2AD7C5A71}"/>
              </a:ext>
            </a:extLst>
          </p:cNvPr>
          <p:cNvSpPr>
            <a:spLocks noGrp="1"/>
          </p:cNvSpPr>
          <p:nvPr>
            <p:ph idx="1"/>
          </p:nvPr>
        </p:nvSpPr>
        <p:spPr>
          <a:xfrm>
            <a:off x="457200" y="1463040"/>
            <a:ext cx="3669030" cy="4846320"/>
          </a:xfrm>
        </p:spPr>
        <p:txBody>
          <a:bodyPr/>
          <a:lstStyle/>
          <a:p>
            <a:r>
              <a:rPr lang="en-CA" sz="2000" dirty="0"/>
              <a:t>An outline of the procedure with a </a:t>
            </a:r>
            <a:r>
              <a:rPr lang="en-CA" sz="2000" b="1" dirty="0">
                <a:solidFill>
                  <a:srgbClr val="0432FF"/>
                </a:solidFill>
                <a:latin typeface="Arial Narrow" panose="020B0604020202020204" pitchFamily="34" charset="0"/>
                <a:cs typeface="Arial Narrow" panose="020B0604020202020204" pitchFamily="34" charset="0"/>
              </a:rPr>
              <a:t>NULL</a:t>
            </a:r>
            <a:r>
              <a:rPr lang="en-CA" sz="2000" dirty="0"/>
              <a:t> executable section is created as shown in the figure at the bottom right.</a:t>
            </a:r>
          </a:p>
          <a:p>
            <a:r>
              <a:rPr lang="en-CA" sz="2000" dirty="0"/>
              <a:t>Add any declarations </a:t>
            </a:r>
            <a:r>
              <a:rPr lang="en-CA" sz="2000" u="sng" dirty="0">
                <a:solidFill>
                  <a:srgbClr val="C00000"/>
                </a:solidFill>
              </a:rPr>
              <a:t>before</a:t>
            </a:r>
            <a:r>
              <a:rPr lang="en-CA" sz="2000" dirty="0"/>
              <a:t> the </a:t>
            </a:r>
            <a:r>
              <a:rPr lang="en-CA" sz="2000" b="1" dirty="0">
                <a:solidFill>
                  <a:srgbClr val="0432FF"/>
                </a:solidFill>
                <a:latin typeface="Arial Narrow" panose="020B0604020202020204" pitchFamily="34" charset="0"/>
                <a:cs typeface="Arial Narrow" panose="020B0604020202020204" pitchFamily="34" charset="0"/>
              </a:rPr>
              <a:t>BEGIN</a:t>
            </a:r>
            <a:r>
              <a:rPr lang="en-CA" sz="2000" dirty="0"/>
              <a:t> statement and executable code </a:t>
            </a:r>
            <a:r>
              <a:rPr lang="en-CA" sz="2000" u="sng" dirty="0">
                <a:solidFill>
                  <a:srgbClr val="C00000"/>
                </a:solidFill>
              </a:rPr>
              <a:t>between</a:t>
            </a:r>
            <a:r>
              <a:rPr lang="en-CA" sz="2000" dirty="0"/>
              <a:t> the </a:t>
            </a:r>
            <a:r>
              <a:rPr lang="en-CA" sz="2000" b="1" dirty="0">
                <a:solidFill>
                  <a:srgbClr val="0432FF"/>
                </a:solidFill>
                <a:latin typeface="Arial Narrow" panose="020B0604020202020204" pitchFamily="34" charset="0"/>
                <a:cs typeface="Arial Narrow" panose="020B0604020202020204" pitchFamily="34" charset="0"/>
              </a:rPr>
              <a:t>BEGIN</a:t>
            </a:r>
            <a:r>
              <a:rPr lang="en-CA" sz="2000" dirty="0"/>
              <a:t> and </a:t>
            </a:r>
            <a:r>
              <a:rPr lang="en-CA" sz="2000" b="1" dirty="0">
                <a:solidFill>
                  <a:srgbClr val="0432FF"/>
                </a:solidFill>
                <a:latin typeface="Arial Narrow" panose="020B0604020202020204" pitchFamily="34" charset="0"/>
                <a:cs typeface="Arial Narrow" panose="020B0604020202020204" pitchFamily="34" charset="0"/>
              </a:rPr>
              <a:t>END</a:t>
            </a:r>
            <a:r>
              <a:rPr lang="en-CA" sz="2000" dirty="0"/>
              <a:t> statements as shown on the next slide.</a:t>
            </a:r>
          </a:p>
        </p:txBody>
      </p:sp>
      <p:pic>
        <p:nvPicPr>
          <p:cNvPr id="10" name="Picture 9">
            <a:extLst>
              <a:ext uri="{FF2B5EF4-FFF2-40B4-BE49-F238E27FC236}">
                <a16:creationId xmlns:a16="http://schemas.microsoft.com/office/drawing/2014/main" id="{509943B3-48C2-4E47-9598-3B2572505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6230" y="1503833"/>
            <a:ext cx="4560570" cy="3280410"/>
          </a:xfrm>
          <a:prstGeom prst="rect">
            <a:avLst/>
          </a:prstGeom>
        </p:spPr>
      </p:pic>
      <p:pic>
        <p:nvPicPr>
          <p:cNvPr id="12" name="Picture 11">
            <a:extLst>
              <a:ext uri="{FF2B5EF4-FFF2-40B4-BE49-F238E27FC236}">
                <a16:creationId xmlns:a16="http://schemas.microsoft.com/office/drawing/2014/main" id="{5B7E4902-090F-454F-A5D6-A00AF91E4A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9615" y="4906714"/>
            <a:ext cx="3733800" cy="1402645"/>
          </a:xfrm>
          <a:prstGeom prst="rect">
            <a:avLst/>
          </a:prstGeom>
        </p:spPr>
      </p:pic>
    </p:spTree>
    <p:extLst>
      <p:ext uri="{BB962C8B-B14F-4D97-AF65-F5344CB8AC3E}">
        <p14:creationId xmlns:p14="http://schemas.microsoft.com/office/powerpoint/2010/main" val="1402946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Creating A Procedure/Function (3)</a:t>
            </a:r>
            <a:endParaRPr lang="en-US" dirty="0"/>
          </a:p>
        </p:txBody>
      </p:sp>
      <p:sp>
        <p:nvSpPr>
          <p:cNvPr id="7" name="Rectangle 8"/>
          <p:cNvSpPr>
            <a:spLocks noGrp="1" noChangeArrowheads="1"/>
          </p:cNvSpPr>
          <p:nvPr>
            <p:ph type="sldNum" sz="quarter" idx="4"/>
          </p:nvPr>
        </p:nvSpPr>
        <p:spPr bwMode="auto">
          <a:xfrm>
            <a:off x="6705600" y="6492240"/>
            <a:ext cx="19812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i="0" smtClean="0">
                <a:solidFill>
                  <a:schemeClr val="tx1"/>
                </a:solidFill>
              </a:defRPr>
            </a:lvl1pPr>
          </a:lstStyle>
          <a:p>
            <a:pPr>
              <a:defRPr/>
            </a:pPr>
            <a:fld id="{66FF7134-23C8-A443-8DFE-9E11CF9E71EC}" type="slidenum">
              <a:rPr lang="en-US" smtClean="0"/>
              <a:pPr>
                <a:defRPr/>
              </a:pPr>
              <a:t>22</a:t>
            </a:fld>
            <a:endParaRPr lang="en-US" dirty="0"/>
          </a:p>
        </p:txBody>
      </p:sp>
      <p:sp>
        <p:nvSpPr>
          <p:cNvPr id="5" name="Content Placeholder 2">
            <a:extLst>
              <a:ext uri="{FF2B5EF4-FFF2-40B4-BE49-F238E27FC236}">
                <a16:creationId xmlns:a16="http://schemas.microsoft.com/office/drawing/2014/main" id="{9EE4DA0F-2D0D-8445-AB2D-6B909F70034E}"/>
              </a:ext>
            </a:extLst>
          </p:cNvPr>
          <p:cNvSpPr>
            <a:spLocks noGrp="1"/>
          </p:cNvSpPr>
          <p:nvPr>
            <p:ph idx="1"/>
          </p:nvPr>
        </p:nvSpPr>
        <p:spPr>
          <a:xfrm>
            <a:off x="2019300" y="5410200"/>
            <a:ext cx="5105400" cy="899160"/>
          </a:xfrm>
          <a:solidFill>
            <a:srgbClr val="FFFFE5"/>
          </a:solidFill>
          <a:ln>
            <a:solidFill>
              <a:srgbClr val="002060"/>
            </a:solidFill>
          </a:ln>
        </p:spPr>
        <p:txBody>
          <a:bodyPr/>
          <a:lstStyle/>
          <a:p>
            <a:pPr marL="0" indent="0" algn="ctr">
              <a:spcBef>
                <a:spcPts val="0"/>
              </a:spcBef>
              <a:buNone/>
            </a:pPr>
            <a:r>
              <a:rPr lang="en-CA" sz="1600" b="1" u="sng" dirty="0">
                <a:solidFill>
                  <a:srgbClr val="C00000"/>
                </a:solidFill>
              </a:rPr>
              <a:t>IMPORTANT</a:t>
            </a:r>
          </a:p>
          <a:p>
            <a:pPr marL="0" indent="0" algn="ctr">
              <a:spcBef>
                <a:spcPts val="600"/>
              </a:spcBef>
              <a:buNone/>
            </a:pPr>
            <a:r>
              <a:rPr lang="en-CA" sz="1600" dirty="0">
                <a:solidFill>
                  <a:srgbClr val="C00000"/>
                </a:solidFill>
              </a:rPr>
              <a:t>The name of the procedure must match </a:t>
            </a:r>
            <a:r>
              <a:rPr lang="en-CA" sz="1600" u="sng" dirty="0">
                <a:solidFill>
                  <a:srgbClr val="C00000"/>
                </a:solidFill>
              </a:rPr>
              <a:t>exactly</a:t>
            </a:r>
            <a:r>
              <a:rPr lang="en-CA" sz="1600" dirty="0">
                <a:solidFill>
                  <a:srgbClr val="C00000"/>
                </a:solidFill>
              </a:rPr>
              <a:t> the name on the final </a:t>
            </a:r>
            <a:r>
              <a:rPr lang="en-CA" sz="1600" b="1" dirty="0">
                <a:solidFill>
                  <a:srgbClr val="0432FF"/>
                </a:solidFill>
                <a:latin typeface="Arial Narrow" panose="020B0604020202020204" pitchFamily="34" charset="0"/>
                <a:cs typeface="Arial Narrow" panose="020B0604020202020204" pitchFamily="34" charset="0"/>
              </a:rPr>
              <a:t>END</a:t>
            </a:r>
            <a:r>
              <a:rPr lang="en-CA" sz="1600" dirty="0">
                <a:solidFill>
                  <a:srgbClr val="C00000"/>
                </a:solidFill>
              </a:rPr>
              <a:t> statement.</a:t>
            </a:r>
          </a:p>
        </p:txBody>
      </p:sp>
      <p:pic>
        <p:nvPicPr>
          <p:cNvPr id="4" name="Picture 3" descr="Graphical user interface, text, application, email&#10;&#10;Description automatically generated">
            <a:extLst>
              <a:ext uri="{FF2B5EF4-FFF2-40B4-BE49-F238E27FC236}">
                <a16:creationId xmlns:a16="http://schemas.microsoft.com/office/drawing/2014/main" id="{A8A40EF9-AFA1-CF40-9DDF-874F658BE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190" y="1463043"/>
            <a:ext cx="5849620" cy="3831590"/>
          </a:xfrm>
          <a:prstGeom prst="rect">
            <a:avLst/>
          </a:prstGeom>
          <a:ln w="0">
            <a:solidFill>
              <a:schemeClr val="bg1">
                <a:lumMod val="75000"/>
              </a:schemeClr>
            </a:solidFill>
          </a:ln>
        </p:spPr>
      </p:pic>
    </p:spTree>
    <p:extLst>
      <p:ext uri="{BB962C8B-B14F-4D97-AF65-F5344CB8AC3E}">
        <p14:creationId xmlns:p14="http://schemas.microsoft.com/office/powerpoint/2010/main" val="2445019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3DDB2-16AC-B44B-9DFA-722143639EE7}"/>
              </a:ext>
            </a:extLst>
          </p:cNvPr>
          <p:cNvSpPr>
            <a:spLocks noGrp="1"/>
          </p:cNvSpPr>
          <p:nvPr>
            <p:ph type="title"/>
          </p:nvPr>
        </p:nvSpPr>
        <p:spPr/>
        <p:txBody>
          <a:bodyPr/>
          <a:lstStyle/>
          <a:p>
            <a:r>
              <a:rPr lang="en-CA" dirty="0"/>
              <a:t>Creating A Procedure/Function (4)</a:t>
            </a:r>
          </a:p>
        </p:txBody>
      </p:sp>
      <p:sp>
        <p:nvSpPr>
          <p:cNvPr id="3" name="Content Placeholder 2">
            <a:extLst>
              <a:ext uri="{FF2B5EF4-FFF2-40B4-BE49-F238E27FC236}">
                <a16:creationId xmlns:a16="http://schemas.microsoft.com/office/drawing/2014/main" id="{E12FF4D3-1E97-3644-A96F-63A8561945C2}"/>
              </a:ext>
            </a:extLst>
          </p:cNvPr>
          <p:cNvSpPr>
            <a:spLocks noGrp="1"/>
          </p:cNvSpPr>
          <p:nvPr>
            <p:ph idx="1"/>
          </p:nvPr>
        </p:nvSpPr>
        <p:spPr>
          <a:xfrm>
            <a:off x="457200" y="1463040"/>
            <a:ext cx="8229600" cy="400110"/>
          </a:xfrm>
        </p:spPr>
        <p:txBody>
          <a:bodyPr>
            <a:spAutoFit/>
          </a:bodyPr>
          <a:lstStyle/>
          <a:p>
            <a:r>
              <a:rPr lang="en-CA" dirty="0"/>
              <a:t>Sample output of the </a:t>
            </a:r>
            <a:r>
              <a:rPr lang="en-CA" dirty="0">
                <a:solidFill>
                  <a:srgbClr val="0432FF"/>
                </a:solidFill>
                <a:latin typeface="Arial Narrow" panose="020B0604020202020204" pitchFamily="34" charset="0"/>
                <a:cs typeface="Arial Narrow" panose="020B0604020202020204" pitchFamily="34" charset="0"/>
              </a:rPr>
              <a:t>CourseEnrollmentReport</a:t>
            </a:r>
            <a:r>
              <a:rPr lang="en-CA" dirty="0"/>
              <a:t> procedure.</a:t>
            </a:r>
          </a:p>
        </p:txBody>
      </p:sp>
      <p:sp>
        <p:nvSpPr>
          <p:cNvPr id="4" name="Slide Number Placeholder 3">
            <a:extLst>
              <a:ext uri="{FF2B5EF4-FFF2-40B4-BE49-F238E27FC236}">
                <a16:creationId xmlns:a16="http://schemas.microsoft.com/office/drawing/2014/main" id="{C480E8F8-4850-4C45-A7FD-E2E7C9C5F8F9}"/>
              </a:ext>
            </a:extLst>
          </p:cNvPr>
          <p:cNvSpPr>
            <a:spLocks noGrp="1"/>
          </p:cNvSpPr>
          <p:nvPr>
            <p:ph type="sldNum" sz="quarter" idx="4"/>
          </p:nvPr>
        </p:nvSpPr>
        <p:spPr/>
        <p:txBody>
          <a:bodyPr/>
          <a:lstStyle/>
          <a:p>
            <a:pPr>
              <a:defRPr/>
            </a:pPr>
            <a:fld id="{66FF7134-23C8-A443-8DFE-9E11CF9E71EC}" type="slidenum">
              <a:rPr lang="en-US" smtClean="0"/>
              <a:pPr>
                <a:defRPr/>
              </a:pPr>
              <a:t>23</a:t>
            </a:fld>
            <a:endParaRPr lang="en-US" dirty="0"/>
          </a:p>
        </p:txBody>
      </p:sp>
      <p:grpSp>
        <p:nvGrpSpPr>
          <p:cNvPr id="16" name="Group 15">
            <a:extLst>
              <a:ext uri="{FF2B5EF4-FFF2-40B4-BE49-F238E27FC236}">
                <a16:creationId xmlns:a16="http://schemas.microsoft.com/office/drawing/2014/main" id="{ED8AA3EA-28F0-BF4B-A062-EE20AC990770}"/>
              </a:ext>
            </a:extLst>
          </p:cNvPr>
          <p:cNvGrpSpPr/>
          <p:nvPr/>
        </p:nvGrpSpPr>
        <p:grpSpPr>
          <a:xfrm>
            <a:off x="1447800" y="2144110"/>
            <a:ext cx="6248400" cy="3841750"/>
            <a:chOff x="1524000" y="2144110"/>
            <a:chExt cx="6248400" cy="3841750"/>
          </a:xfrm>
        </p:grpSpPr>
        <p:pic>
          <p:nvPicPr>
            <p:cNvPr id="15" name="Picture 14" descr="Table&#10;&#10;Description automatically generated">
              <a:extLst>
                <a:ext uri="{FF2B5EF4-FFF2-40B4-BE49-F238E27FC236}">
                  <a16:creationId xmlns:a16="http://schemas.microsoft.com/office/drawing/2014/main" id="{0185B9F0-BF49-074D-8575-4CE3F410F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2144110"/>
              <a:ext cx="2971800" cy="3829050"/>
            </a:xfrm>
            <a:prstGeom prst="rect">
              <a:avLst/>
            </a:prstGeom>
            <a:ln>
              <a:solidFill>
                <a:schemeClr val="bg1">
                  <a:lumMod val="75000"/>
                </a:schemeClr>
              </a:solidFill>
            </a:ln>
          </p:spPr>
        </p:pic>
        <p:pic>
          <p:nvPicPr>
            <p:cNvPr id="13" name="Picture 12" descr="Table&#10;&#10;Description automatically generated">
              <a:extLst>
                <a:ext uri="{FF2B5EF4-FFF2-40B4-BE49-F238E27FC236}">
                  <a16:creationId xmlns:a16="http://schemas.microsoft.com/office/drawing/2014/main" id="{396688CD-591D-0E4A-B5B6-1BC38A571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144110"/>
              <a:ext cx="2971800" cy="3841750"/>
            </a:xfrm>
            <a:prstGeom prst="rect">
              <a:avLst/>
            </a:prstGeom>
            <a:ln>
              <a:solidFill>
                <a:schemeClr val="bg1">
                  <a:lumMod val="75000"/>
                </a:schemeClr>
              </a:solidFill>
            </a:ln>
          </p:spPr>
        </p:pic>
      </p:grpSp>
    </p:spTree>
    <p:extLst>
      <p:ext uri="{BB962C8B-B14F-4D97-AF65-F5344CB8AC3E}">
        <p14:creationId xmlns:p14="http://schemas.microsoft.com/office/powerpoint/2010/main" val="1412821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EA2BC-2ABF-CF4F-A13B-0C12C8766789}"/>
              </a:ext>
            </a:extLst>
          </p:cNvPr>
          <p:cNvSpPr>
            <a:spLocks noGrp="1"/>
          </p:cNvSpPr>
          <p:nvPr>
            <p:ph type="title"/>
          </p:nvPr>
        </p:nvSpPr>
        <p:spPr/>
        <p:txBody>
          <a:bodyPr/>
          <a:lstStyle/>
          <a:p>
            <a:r>
              <a:rPr lang="en-CA" dirty="0"/>
              <a:t>Code Editor Toolbar</a:t>
            </a:r>
          </a:p>
        </p:txBody>
      </p:sp>
      <p:sp>
        <p:nvSpPr>
          <p:cNvPr id="3" name="Content Placeholder 2">
            <a:extLst>
              <a:ext uri="{FF2B5EF4-FFF2-40B4-BE49-F238E27FC236}">
                <a16:creationId xmlns:a16="http://schemas.microsoft.com/office/drawing/2014/main" id="{CA6F5E35-9B56-B44F-9EB2-2071A6304336}"/>
              </a:ext>
            </a:extLst>
          </p:cNvPr>
          <p:cNvSpPr>
            <a:spLocks noGrp="1"/>
          </p:cNvSpPr>
          <p:nvPr>
            <p:ph idx="1"/>
          </p:nvPr>
        </p:nvSpPr>
        <p:spPr>
          <a:xfrm>
            <a:off x="457200" y="1981200"/>
            <a:ext cx="8229600" cy="4328160"/>
          </a:xfrm>
        </p:spPr>
        <p:txBody>
          <a:bodyPr/>
          <a:lstStyle/>
          <a:p>
            <a:r>
              <a:rPr lang="en-CA" sz="2000" dirty="0"/>
              <a:t>The </a:t>
            </a:r>
            <a:r>
              <a:rPr lang="en-CA" sz="2000" b="1" dirty="0">
                <a:solidFill>
                  <a:srgbClr val="0432FF"/>
                </a:solidFill>
                <a:latin typeface="Arial Narrow" panose="020B0606020202030204" pitchFamily="34" charset="0"/>
                <a:cs typeface="Arial Narrow" panose="020B0604020202020204" pitchFamily="34" charset="0"/>
              </a:rPr>
              <a:t>PL/SQL</a:t>
            </a:r>
            <a:r>
              <a:rPr lang="en-CA" sz="2000" dirty="0">
                <a:solidFill>
                  <a:srgbClr val="C00000"/>
                </a:solidFill>
                <a:latin typeface="Arial Narrow" panose="020B0604020202020204" pitchFamily="34" charset="0"/>
                <a:cs typeface="Arial Narrow" panose="020B0604020202020204" pitchFamily="34" charset="0"/>
              </a:rPr>
              <a:t> Code Editor</a:t>
            </a:r>
            <a:r>
              <a:rPr lang="en-CA" sz="2000" dirty="0"/>
              <a:t> toolbar contains the following buttons (among others).</a:t>
            </a:r>
          </a:p>
          <a:p>
            <a:pPr lvl="1" indent="0">
              <a:spcBef>
                <a:spcPts val="600"/>
              </a:spcBef>
              <a:buNone/>
            </a:pPr>
            <a:r>
              <a:rPr lang="en-CA" sz="1800" b="1" dirty="0">
                <a:solidFill>
                  <a:srgbClr val="C00000"/>
                </a:solidFill>
                <a:latin typeface="Arial Narrow" panose="020B0604020202020204" pitchFamily="34" charset="0"/>
                <a:cs typeface="Arial Narrow" panose="020B0604020202020204" pitchFamily="34" charset="0"/>
              </a:rPr>
              <a:t>Compile</a:t>
            </a:r>
            <a:r>
              <a:rPr lang="en-CA" sz="1800" dirty="0"/>
              <a:t> compiles the procedure/function possibly for debugging. A procedure/function is also automatically compiled whenever it is saved. Any compile errors are displayed in the log of the </a:t>
            </a:r>
            <a:r>
              <a:rPr lang="en-CA" sz="1800" dirty="0">
                <a:solidFill>
                  <a:srgbClr val="C00000"/>
                </a:solidFill>
                <a:latin typeface="Arial Narrow" panose="020B0604020202020204" pitchFamily="34" charset="0"/>
                <a:cs typeface="Arial Narrow" panose="020B0604020202020204" pitchFamily="34" charset="0"/>
              </a:rPr>
              <a:t>Compiler</a:t>
            </a:r>
            <a:r>
              <a:rPr lang="en-CA" sz="1800" dirty="0"/>
              <a:t> tab shown below.</a:t>
            </a:r>
          </a:p>
          <a:p>
            <a:pPr lvl="1" indent="0">
              <a:spcBef>
                <a:spcPts val="10800"/>
              </a:spcBef>
              <a:buNone/>
            </a:pPr>
            <a:r>
              <a:rPr lang="en-CA" sz="1800" b="1" dirty="0">
                <a:solidFill>
                  <a:srgbClr val="C00000"/>
                </a:solidFill>
                <a:latin typeface="Arial Narrow" panose="020B0604020202020204" pitchFamily="34" charset="0"/>
                <a:cs typeface="Arial Narrow" panose="020B0604020202020204" pitchFamily="34" charset="0"/>
              </a:rPr>
              <a:t>Run</a:t>
            </a:r>
            <a:r>
              <a:rPr lang="en-CA" sz="1800" dirty="0"/>
              <a:t> invokes the </a:t>
            </a:r>
            <a:r>
              <a:rPr lang="en-CA" sz="1800" dirty="0">
                <a:solidFill>
                  <a:srgbClr val="C00000"/>
                </a:solidFill>
                <a:latin typeface="Arial Narrow" panose="020B0604020202020204" pitchFamily="34" charset="0"/>
                <a:cs typeface="Arial Narrow" panose="020B0604020202020204" pitchFamily="34" charset="0"/>
              </a:rPr>
              <a:t>Run PL/SQL</a:t>
            </a:r>
            <a:r>
              <a:rPr lang="en-CA" sz="1800" dirty="0"/>
              <a:t> dialog allowing selection of the procedure/function to run and displaying a list of parameters for the selected procedure/function.</a:t>
            </a:r>
          </a:p>
          <a:p>
            <a:pPr lvl="1" indent="0">
              <a:spcBef>
                <a:spcPts val="600"/>
              </a:spcBef>
              <a:buNone/>
            </a:pPr>
            <a:r>
              <a:rPr lang="en-CA" sz="1800" b="1" dirty="0">
                <a:solidFill>
                  <a:srgbClr val="C00000"/>
                </a:solidFill>
                <a:latin typeface="Arial Narrow" panose="020B0604020202020204" pitchFamily="34" charset="0"/>
                <a:cs typeface="Arial Narrow" panose="020B0604020202020204" pitchFamily="34" charset="0"/>
              </a:rPr>
              <a:t>Debug</a:t>
            </a:r>
            <a:r>
              <a:rPr lang="en-CA" sz="1800" dirty="0"/>
              <a:t> runs the procedure/function in debug mode.</a:t>
            </a:r>
          </a:p>
        </p:txBody>
      </p:sp>
      <p:sp>
        <p:nvSpPr>
          <p:cNvPr id="4" name="Slide Number Placeholder 3">
            <a:extLst>
              <a:ext uri="{FF2B5EF4-FFF2-40B4-BE49-F238E27FC236}">
                <a16:creationId xmlns:a16="http://schemas.microsoft.com/office/drawing/2014/main" id="{F19969DE-5E7F-5349-B863-6C1DC0FAE475}"/>
              </a:ext>
            </a:extLst>
          </p:cNvPr>
          <p:cNvSpPr>
            <a:spLocks noGrp="1"/>
          </p:cNvSpPr>
          <p:nvPr>
            <p:ph type="sldNum" sz="quarter" idx="4"/>
          </p:nvPr>
        </p:nvSpPr>
        <p:spPr/>
        <p:txBody>
          <a:bodyPr/>
          <a:lstStyle/>
          <a:p>
            <a:pPr>
              <a:defRPr/>
            </a:pPr>
            <a:fld id="{66FF7134-23C8-A443-8DFE-9E11CF9E71EC}" type="slidenum">
              <a:rPr lang="en-US" smtClean="0"/>
              <a:pPr>
                <a:defRPr/>
              </a:pPr>
              <a:t>24</a:t>
            </a:fld>
            <a:endParaRPr lang="en-US" dirty="0"/>
          </a:p>
        </p:txBody>
      </p:sp>
      <p:pic>
        <p:nvPicPr>
          <p:cNvPr id="5" name="Content Placeholder 10">
            <a:extLst>
              <a:ext uri="{FF2B5EF4-FFF2-40B4-BE49-F238E27FC236}">
                <a16:creationId xmlns:a16="http://schemas.microsoft.com/office/drawing/2014/main" id="{EB1C588E-2131-3746-9544-CFC167E9E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028950" y="1554480"/>
            <a:ext cx="3086100" cy="329184"/>
          </a:xfrm>
          <a:prstGeom prst="rect">
            <a:avLst/>
          </a:prstGeom>
          <a:noFill/>
          <a:ln w="0">
            <a:solidFill>
              <a:schemeClr val="bg1">
                <a:lumMod val="75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9" name="Picture 8">
            <a:extLst>
              <a:ext uri="{FF2B5EF4-FFF2-40B4-BE49-F238E27FC236}">
                <a16:creationId xmlns:a16="http://schemas.microsoft.com/office/drawing/2014/main" id="{BA52BE2B-96AA-BD4F-B008-0D9057B8C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700" y="2753411"/>
            <a:ext cx="457200" cy="266700"/>
          </a:xfrm>
          <a:prstGeom prst="rect">
            <a:avLst/>
          </a:prstGeom>
          <a:ln w="0">
            <a:noFill/>
          </a:ln>
        </p:spPr>
      </p:pic>
      <p:pic>
        <p:nvPicPr>
          <p:cNvPr id="11" name="Picture 10">
            <a:extLst>
              <a:ext uri="{FF2B5EF4-FFF2-40B4-BE49-F238E27FC236}">
                <a16:creationId xmlns:a16="http://schemas.microsoft.com/office/drawing/2014/main" id="{44CED0A8-2104-9A4B-9F69-09BE0E0D57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050" y="5223001"/>
            <a:ext cx="190500" cy="228600"/>
          </a:xfrm>
          <a:prstGeom prst="rect">
            <a:avLst/>
          </a:prstGeom>
          <a:ln w="0">
            <a:noFill/>
          </a:ln>
        </p:spPr>
      </p:pic>
      <p:pic>
        <p:nvPicPr>
          <p:cNvPr id="13" name="Picture 12">
            <a:extLst>
              <a:ext uri="{FF2B5EF4-FFF2-40B4-BE49-F238E27FC236}">
                <a16:creationId xmlns:a16="http://schemas.microsoft.com/office/drawing/2014/main" id="{A79807A5-1A32-294C-8857-058FA30FD8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5050" y="6132270"/>
            <a:ext cx="190500" cy="203200"/>
          </a:xfrm>
          <a:prstGeom prst="rect">
            <a:avLst/>
          </a:prstGeom>
          <a:ln w="0">
            <a:noFill/>
          </a:ln>
        </p:spPr>
      </p:pic>
      <p:pic>
        <p:nvPicPr>
          <p:cNvPr id="19" name="Picture 18">
            <a:extLst>
              <a:ext uri="{FF2B5EF4-FFF2-40B4-BE49-F238E27FC236}">
                <a16:creationId xmlns:a16="http://schemas.microsoft.com/office/drawing/2014/main" id="{A7103161-2F39-1A46-A654-8A064A8CB7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5175" y="3882731"/>
            <a:ext cx="5073650" cy="1174750"/>
          </a:xfrm>
          <a:prstGeom prst="rect">
            <a:avLst/>
          </a:prstGeom>
          <a:ln w="0">
            <a:solidFill>
              <a:schemeClr val="tx1"/>
            </a:solidFill>
          </a:ln>
        </p:spPr>
      </p:pic>
    </p:spTree>
    <p:extLst>
      <p:ext uri="{BB962C8B-B14F-4D97-AF65-F5344CB8AC3E}">
        <p14:creationId xmlns:p14="http://schemas.microsoft.com/office/powerpoint/2010/main" val="1975576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928A-642F-AB4B-A01A-B396A61CF216}"/>
              </a:ext>
            </a:extLst>
          </p:cNvPr>
          <p:cNvSpPr>
            <a:spLocks noGrp="1"/>
          </p:cNvSpPr>
          <p:nvPr>
            <p:ph type="title"/>
          </p:nvPr>
        </p:nvSpPr>
        <p:spPr/>
        <p:txBody>
          <a:bodyPr/>
          <a:lstStyle/>
          <a:p>
            <a:r>
              <a:rPr lang="en-CA" dirty="0"/>
              <a:t>Running A Procedure/Function</a:t>
            </a:r>
          </a:p>
        </p:txBody>
      </p:sp>
      <p:sp>
        <p:nvSpPr>
          <p:cNvPr id="4" name="Slide Number Placeholder 3">
            <a:extLst>
              <a:ext uri="{FF2B5EF4-FFF2-40B4-BE49-F238E27FC236}">
                <a16:creationId xmlns:a16="http://schemas.microsoft.com/office/drawing/2014/main" id="{8BC6DEA4-6AC9-0245-BDD4-E9C9FE8E652B}"/>
              </a:ext>
            </a:extLst>
          </p:cNvPr>
          <p:cNvSpPr>
            <a:spLocks noGrp="1"/>
          </p:cNvSpPr>
          <p:nvPr>
            <p:ph type="sldNum" sz="quarter" idx="4"/>
          </p:nvPr>
        </p:nvSpPr>
        <p:spPr/>
        <p:txBody>
          <a:bodyPr/>
          <a:lstStyle/>
          <a:p>
            <a:pPr>
              <a:defRPr/>
            </a:pPr>
            <a:fld id="{66FF7134-23C8-A443-8DFE-9E11CF9E71EC}" type="slidenum">
              <a:rPr lang="en-US" smtClean="0"/>
              <a:pPr>
                <a:defRPr/>
              </a:pPr>
              <a:t>25</a:t>
            </a:fld>
            <a:endParaRPr lang="en-US" dirty="0"/>
          </a:p>
        </p:txBody>
      </p:sp>
      <p:sp>
        <p:nvSpPr>
          <p:cNvPr id="13" name="Content Placeholder 12">
            <a:extLst>
              <a:ext uri="{FF2B5EF4-FFF2-40B4-BE49-F238E27FC236}">
                <a16:creationId xmlns:a16="http://schemas.microsoft.com/office/drawing/2014/main" id="{9B01F768-A4E3-664B-9FBB-A0E4B486AF42}"/>
              </a:ext>
            </a:extLst>
          </p:cNvPr>
          <p:cNvSpPr>
            <a:spLocks noGrp="1"/>
          </p:cNvSpPr>
          <p:nvPr>
            <p:ph idx="1"/>
          </p:nvPr>
        </p:nvSpPr>
        <p:spPr>
          <a:xfrm>
            <a:off x="457200" y="1463040"/>
            <a:ext cx="4286250" cy="4846320"/>
          </a:xfrm>
        </p:spPr>
        <p:txBody>
          <a:bodyPr/>
          <a:lstStyle/>
          <a:p>
            <a:pPr>
              <a:tabLst>
                <a:tab pos="2454275" algn="l"/>
                <a:tab pos="3084513" algn="l"/>
              </a:tabLst>
            </a:pPr>
            <a:r>
              <a:rPr lang="en-CA" sz="2000" dirty="0"/>
              <a:t>To run a procedure/ function, click the	(</a:t>
            </a:r>
            <a:r>
              <a:rPr lang="en-CA" sz="2000" b="1" dirty="0">
                <a:solidFill>
                  <a:srgbClr val="C00000"/>
                </a:solidFill>
                <a:latin typeface="Arial Narrow" panose="020B0606020202030204" pitchFamily="34" charset="0"/>
              </a:rPr>
              <a:t>Run</a:t>
            </a:r>
            <a:r>
              <a:rPr lang="en-CA" sz="2000" dirty="0"/>
              <a:t>) button or the	(</a:t>
            </a:r>
            <a:r>
              <a:rPr lang="en-CA" sz="2000" b="1" dirty="0">
                <a:solidFill>
                  <a:srgbClr val="C00000"/>
                </a:solidFill>
                <a:latin typeface="Arial Narrow" panose="020B0606020202030204" pitchFamily="34" charset="0"/>
              </a:rPr>
              <a:t>Debug</a:t>
            </a:r>
            <a:r>
              <a:rPr lang="en-CA" sz="2000" dirty="0"/>
              <a:t>) button. Note that a procedure/function must be compiled as </a:t>
            </a:r>
            <a:r>
              <a:rPr lang="en-CA" sz="2000" dirty="0">
                <a:solidFill>
                  <a:srgbClr val="C00000"/>
                </a:solidFill>
                <a:latin typeface="Arial Narrow" panose="020B0604020202020204" pitchFamily="34" charset="0"/>
                <a:cs typeface="Arial Narrow" panose="020B0604020202020204" pitchFamily="34" charset="0"/>
              </a:rPr>
              <a:t>Compile for Debug</a:t>
            </a:r>
            <a:r>
              <a:rPr lang="en-CA" sz="2000" dirty="0"/>
              <a:t> to be run in debug mode.</a:t>
            </a:r>
          </a:p>
          <a:p>
            <a:r>
              <a:rPr lang="en-CA" sz="2000" dirty="0"/>
              <a:t>The </a:t>
            </a:r>
            <a:r>
              <a:rPr lang="en-CA" sz="2000" dirty="0">
                <a:solidFill>
                  <a:srgbClr val="C00000"/>
                </a:solidFill>
                <a:latin typeface="Arial Narrow" panose="020B0604020202020204" pitchFamily="34" charset="0"/>
                <a:cs typeface="Arial Narrow" panose="020B0604020202020204" pitchFamily="34" charset="0"/>
              </a:rPr>
              <a:t>Run PL/SQL</a:t>
            </a:r>
            <a:r>
              <a:rPr lang="en-CA" sz="2000" dirty="0"/>
              <a:t> dialog appears as shown on the right where the values of any required parameters can be provided.</a:t>
            </a:r>
          </a:p>
          <a:p>
            <a:r>
              <a:rPr lang="en-CA" sz="2000" dirty="0"/>
              <a:t>Click the </a:t>
            </a:r>
            <a:r>
              <a:rPr lang="en-CA" sz="2000" b="1" dirty="0">
                <a:solidFill>
                  <a:srgbClr val="C00000"/>
                </a:solidFill>
                <a:latin typeface="Arial Narrow" panose="020B0604020202020204" pitchFamily="34" charset="0"/>
                <a:cs typeface="Arial Narrow" panose="020B0604020202020204" pitchFamily="34" charset="0"/>
              </a:rPr>
              <a:t>OK</a:t>
            </a:r>
            <a:r>
              <a:rPr lang="en-CA" sz="2000" dirty="0"/>
              <a:t> button to run the procedure.</a:t>
            </a:r>
          </a:p>
        </p:txBody>
      </p:sp>
      <p:pic>
        <p:nvPicPr>
          <p:cNvPr id="15" name="Picture 14">
            <a:extLst>
              <a:ext uri="{FF2B5EF4-FFF2-40B4-BE49-F238E27FC236}">
                <a16:creationId xmlns:a16="http://schemas.microsoft.com/office/drawing/2014/main" id="{6D9E71E7-338D-FC4E-A82E-0EC06467D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450" y="1554480"/>
            <a:ext cx="3943350" cy="3124200"/>
          </a:xfrm>
          <a:prstGeom prst="rect">
            <a:avLst/>
          </a:prstGeom>
          <a:ln w="0">
            <a:solidFill>
              <a:schemeClr val="bg1">
                <a:lumMod val="75000"/>
              </a:schemeClr>
            </a:solidFill>
          </a:ln>
        </p:spPr>
      </p:pic>
      <p:pic>
        <p:nvPicPr>
          <p:cNvPr id="17" name="Picture 16">
            <a:extLst>
              <a:ext uri="{FF2B5EF4-FFF2-40B4-BE49-F238E27FC236}">
                <a16:creationId xmlns:a16="http://schemas.microsoft.com/office/drawing/2014/main" id="{8D18420D-A8F6-C94B-8535-0A0EE51BAE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4961" y="1872399"/>
            <a:ext cx="190500" cy="228600"/>
          </a:xfrm>
          <a:prstGeom prst="rect">
            <a:avLst/>
          </a:prstGeom>
          <a:ln w="0">
            <a:noFill/>
          </a:ln>
        </p:spPr>
      </p:pic>
      <p:pic>
        <p:nvPicPr>
          <p:cNvPr id="19" name="Picture 18">
            <a:extLst>
              <a:ext uri="{FF2B5EF4-FFF2-40B4-BE49-F238E27FC236}">
                <a16:creationId xmlns:a16="http://schemas.microsoft.com/office/drawing/2014/main" id="{7D9DD02C-2B6E-DB49-BB9C-270914C7EB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3411" y="2190946"/>
            <a:ext cx="190500" cy="203200"/>
          </a:xfrm>
          <a:prstGeom prst="rect">
            <a:avLst/>
          </a:prstGeom>
          <a:ln w="0">
            <a:noFill/>
          </a:ln>
        </p:spPr>
      </p:pic>
    </p:spTree>
    <p:extLst>
      <p:ext uri="{BB962C8B-B14F-4D97-AF65-F5344CB8AC3E}">
        <p14:creationId xmlns:p14="http://schemas.microsoft.com/office/powerpoint/2010/main" val="447782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descr="Graphical user interface, application, Word&#10;&#10;Description automatically generated">
            <a:extLst>
              <a:ext uri="{FF2B5EF4-FFF2-40B4-BE49-F238E27FC236}">
                <a16:creationId xmlns:a16="http://schemas.microsoft.com/office/drawing/2014/main" id="{DD54743F-2C3E-4B47-AF98-622509E98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288" y="1463040"/>
            <a:ext cx="5239512" cy="3752118"/>
          </a:xfrm>
          <a:prstGeom prst="rect">
            <a:avLst/>
          </a:prstGeom>
          <a:ln w="0">
            <a:solidFill>
              <a:schemeClr val="bg1">
                <a:lumMod val="75000"/>
              </a:schemeClr>
            </a:solidFill>
          </a:ln>
        </p:spPr>
      </p:pic>
      <p:sp>
        <p:nvSpPr>
          <p:cNvPr id="2" name="Title 1">
            <a:extLst>
              <a:ext uri="{FF2B5EF4-FFF2-40B4-BE49-F238E27FC236}">
                <a16:creationId xmlns:a16="http://schemas.microsoft.com/office/drawing/2014/main" id="{4A6DB060-A486-EA46-B8A8-08197A25C027}"/>
              </a:ext>
            </a:extLst>
          </p:cNvPr>
          <p:cNvSpPr>
            <a:spLocks noGrp="1"/>
          </p:cNvSpPr>
          <p:nvPr>
            <p:ph type="title"/>
          </p:nvPr>
        </p:nvSpPr>
        <p:spPr>
          <a:xfrm>
            <a:off x="457200" y="274320"/>
            <a:ext cx="8229600" cy="914400"/>
          </a:xfrm>
        </p:spPr>
        <p:txBody>
          <a:bodyPr/>
          <a:lstStyle/>
          <a:p>
            <a:r>
              <a:rPr lang="en-CA" dirty="0"/>
              <a:t>Enabling Debugging</a:t>
            </a:r>
          </a:p>
        </p:txBody>
      </p:sp>
      <p:sp>
        <p:nvSpPr>
          <p:cNvPr id="3" name="Content Placeholder 2">
            <a:extLst>
              <a:ext uri="{FF2B5EF4-FFF2-40B4-BE49-F238E27FC236}">
                <a16:creationId xmlns:a16="http://schemas.microsoft.com/office/drawing/2014/main" id="{C65D70C0-28F6-9A40-8CED-0DC7B17107F6}"/>
              </a:ext>
            </a:extLst>
          </p:cNvPr>
          <p:cNvSpPr>
            <a:spLocks noGrp="1"/>
          </p:cNvSpPr>
          <p:nvPr>
            <p:ph idx="1"/>
          </p:nvPr>
        </p:nvSpPr>
        <p:spPr>
          <a:xfrm>
            <a:off x="457200" y="1463040"/>
            <a:ext cx="3007360" cy="4846320"/>
          </a:xfrm>
        </p:spPr>
        <p:txBody>
          <a:bodyPr/>
          <a:lstStyle/>
          <a:p>
            <a:r>
              <a:rPr lang="en-CA" dirty="0"/>
              <a:t>To enable debugging:</a:t>
            </a:r>
          </a:p>
          <a:p>
            <a:pPr lvl="1"/>
            <a:r>
              <a:rPr lang="en-CA" dirty="0"/>
              <a:t>open the </a:t>
            </a:r>
            <a:r>
              <a:rPr lang="en-CA" dirty="0">
                <a:solidFill>
                  <a:srgbClr val="C00000"/>
                </a:solidFill>
                <a:latin typeface="Arial Narrow" panose="020B0604020202020204" pitchFamily="34" charset="0"/>
                <a:cs typeface="Arial Narrow" panose="020B0604020202020204" pitchFamily="34" charset="0"/>
              </a:rPr>
              <a:t>Preferences</a:t>
            </a:r>
            <a:r>
              <a:rPr lang="en-CA" dirty="0"/>
              <a:t> dialog.</a:t>
            </a:r>
          </a:p>
          <a:p>
            <a:pPr lvl="1"/>
            <a:r>
              <a:rPr lang="en-CA" dirty="0"/>
              <a:t>select the </a:t>
            </a:r>
            <a:r>
              <a:rPr lang="en-CA" dirty="0">
                <a:solidFill>
                  <a:srgbClr val="C00000"/>
                </a:solidFill>
                <a:latin typeface="Arial Narrow" panose="020B0604020202020204" pitchFamily="34" charset="0"/>
                <a:cs typeface="Arial Narrow" panose="020B0604020202020204" pitchFamily="34" charset="0"/>
              </a:rPr>
              <a:t>Debugger</a:t>
            </a:r>
            <a:r>
              <a:rPr lang="en-CA" dirty="0"/>
              <a:t> tab.</a:t>
            </a:r>
          </a:p>
          <a:p>
            <a:pPr lvl="1"/>
            <a:r>
              <a:rPr lang="en-CA" dirty="0"/>
              <a:t>select the checkbox </a:t>
            </a:r>
            <a:r>
              <a:rPr lang="en-CA" dirty="0">
                <a:solidFill>
                  <a:srgbClr val="C00000"/>
                </a:solidFill>
                <a:latin typeface="Arial Narrow" panose="020B0604020202020204" pitchFamily="34" charset="0"/>
                <a:cs typeface="Arial Narrow" panose="020B0604020202020204" pitchFamily="34" charset="0"/>
              </a:rPr>
              <a:t>Debugging Port Range</a:t>
            </a:r>
            <a:r>
              <a:rPr lang="en-CA" dirty="0"/>
              <a:t>.</a:t>
            </a:r>
          </a:p>
          <a:p>
            <a:pPr lvl="1"/>
            <a:r>
              <a:rPr lang="en-CA" dirty="0"/>
              <a:t>click </a:t>
            </a:r>
            <a:r>
              <a:rPr lang="en-CA" b="1" dirty="0">
                <a:solidFill>
                  <a:srgbClr val="C00000"/>
                </a:solidFill>
                <a:latin typeface="Arial Narrow" panose="020B0604020202020204" pitchFamily="34" charset="0"/>
                <a:cs typeface="Arial Narrow" panose="020B0604020202020204" pitchFamily="34" charset="0"/>
              </a:rPr>
              <a:t>OK</a:t>
            </a:r>
            <a:r>
              <a:rPr lang="en-CA" dirty="0"/>
              <a:t>.</a:t>
            </a:r>
          </a:p>
        </p:txBody>
      </p:sp>
      <p:sp>
        <p:nvSpPr>
          <p:cNvPr id="4" name="Slide Number Placeholder 3">
            <a:extLst>
              <a:ext uri="{FF2B5EF4-FFF2-40B4-BE49-F238E27FC236}">
                <a16:creationId xmlns:a16="http://schemas.microsoft.com/office/drawing/2014/main" id="{B7191518-812B-F44E-A366-73CD64CF66CA}"/>
              </a:ext>
            </a:extLst>
          </p:cNvPr>
          <p:cNvSpPr>
            <a:spLocks noGrp="1"/>
          </p:cNvSpPr>
          <p:nvPr>
            <p:ph type="sldNum" sz="quarter" idx="4"/>
          </p:nvPr>
        </p:nvSpPr>
        <p:spPr/>
        <p:txBody>
          <a:bodyPr/>
          <a:lstStyle/>
          <a:p>
            <a:pPr>
              <a:defRPr/>
            </a:pPr>
            <a:fld id="{66FF7134-23C8-A443-8DFE-9E11CF9E71EC}" type="slidenum">
              <a:rPr lang="en-US" smtClean="0"/>
              <a:pPr>
                <a:defRPr/>
              </a:pPr>
              <a:t>26</a:t>
            </a:fld>
            <a:endParaRPr lang="en-US" dirty="0"/>
          </a:p>
        </p:txBody>
      </p:sp>
      <p:sp>
        <p:nvSpPr>
          <p:cNvPr id="11" name="Rounded Rectangle 10">
            <a:extLst>
              <a:ext uri="{FF2B5EF4-FFF2-40B4-BE49-F238E27FC236}">
                <a16:creationId xmlns:a16="http://schemas.microsoft.com/office/drawing/2014/main" id="{5EF974A2-CF08-C347-B248-BEF7AC3610F9}"/>
              </a:ext>
            </a:extLst>
          </p:cNvPr>
          <p:cNvSpPr/>
          <p:nvPr/>
        </p:nvSpPr>
        <p:spPr bwMode="auto">
          <a:xfrm>
            <a:off x="5304843" y="3065440"/>
            <a:ext cx="2286000" cy="411480"/>
          </a:xfrm>
          <a:prstGeom prst="round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1" u="none" strike="noStrike" cap="none" normalizeH="0" baseline="0" dirty="0">
              <a:ln>
                <a:noFill/>
              </a:ln>
              <a:solidFill>
                <a:schemeClr val="tx1"/>
              </a:solidFill>
              <a:effectLst/>
              <a:latin typeface="Verdana" pitchFamily="34" charset="0"/>
            </a:endParaRPr>
          </a:p>
        </p:txBody>
      </p:sp>
      <p:sp>
        <p:nvSpPr>
          <p:cNvPr id="5" name="TextBox 4">
            <a:extLst>
              <a:ext uri="{FF2B5EF4-FFF2-40B4-BE49-F238E27FC236}">
                <a16:creationId xmlns:a16="http://schemas.microsoft.com/office/drawing/2014/main" id="{95862D0F-737A-A14E-BAA7-EC084BA92AC2}"/>
              </a:ext>
            </a:extLst>
          </p:cNvPr>
          <p:cNvSpPr txBox="1"/>
          <p:nvPr/>
        </p:nvSpPr>
        <p:spPr>
          <a:xfrm>
            <a:off x="3429000" y="5483260"/>
            <a:ext cx="5257800" cy="738664"/>
          </a:xfrm>
          <a:prstGeom prst="rect">
            <a:avLst/>
          </a:prstGeom>
          <a:solidFill>
            <a:srgbClr val="FFFFE5"/>
          </a:solidFill>
          <a:ln w="19050">
            <a:solidFill>
              <a:srgbClr val="002060"/>
            </a:solidFill>
          </a:ln>
        </p:spPr>
        <p:txBody>
          <a:bodyPr wrap="square" rtlCol="0">
            <a:spAutoFit/>
          </a:bodyPr>
          <a:lstStyle/>
          <a:p>
            <a:pPr algn="ctr"/>
            <a:r>
              <a:rPr lang="en-CA" sz="1400" b="1" i="0" u="sng" dirty="0">
                <a:solidFill>
                  <a:srgbClr val="C00000"/>
                </a:solidFill>
              </a:rPr>
              <a:t>IMPORTANT</a:t>
            </a:r>
          </a:p>
          <a:p>
            <a:pPr algn="ctr"/>
            <a:r>
              <a:rPr lang="en-CA" sz="1400" i="0" dirty="0">
                <a:solidFill>
                  <a:srgbClr val="C00000"/>
                </a:solidFill>
              </a:rPr>
              <a:t>It is also necessary to configure your computer’s firewall to allow incoming connections from </a:t>
            </a:r>
            <a:r>
              <a:rPr lang="en-CA" sz="1400" b="1" i="0" dirty="0">
                <a:solidFill>
                  <a:srgbClr val="0432FF"/>
                </a:solidFill>
                <a:latin typeface="Arial Narrow" panose="020B0604020202020204" pitchFamily="34" charset="0"/>
                <a:cs typeface="Arial Narrow" panose="020B0604020202020204" pitchFamily="34" charset="0"/>
              </a:rPr>
              <a:t>SQL Developer</a:t>
            </a:r>
            <a:r>
              <a:rPr lang="en-CA" sz="1400" i="0" dirty="0">
                <a:solidFill>
                  <a:srgbClr val="C00000"/>
                </a:solidFill>
              </a:rPr>
              <a:t>.</a:t>
            </a:r>
          </a:p>
        </p:txBody>
      </p:sp>
      <p:sp>
        <p:nvSpPr>
          <p:cNvPr id="15" name="Rounded Rectangle 14">
            <a:extLst>
              <a:ext uri="{FF2B5EF4-FFF2-40B4-BE49-F238E27FC236}">
                <a16:creationId xmlns:a16="http://schemas.microsoft.com/office/drawing/2014/main" id="{AB6F88A0-5A84-1448-8FBB-F0B58E763E75}"/>
              </a:ext>
            </a:extLst>
          </p:cNvPr>
          <p:cNvSpPr/>
          <p:nvPr/>
        </p:nvSpPr>
        <p:spPr bwMode="auto">
          <a:xfrm>
            <a:off x="5304843" y="2791121"/>
            <a:ext cx="2240280" cy="137160"/>
          </a:xfrm>
          <a:prstGeom prst="roundRect">
            <a:avLst/>
          </a:prstGeom>
          <a:no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1" u="none" strike="noStrike" cap="none" normalizeH="0" baseline="0" dirty="0">
              <a:ln>
                <a:noFill/>
              </a:ln>
              <a:solidFill>
                <a:schemeClr val="tx1"/>
              </a:solidFill>
              <a:effectLst/>
              <a:latin typeface="Verdana" pitchFamily="34" charset="0"/>
            </a:endParaRPr>
          </a:p>
        </p:txBody>
      </p:sp>
      <p:sp>
        <p:nvSpPr>
          <p:cNvPr id="8" name="TextBox 7">
            <a:extLst>
              <a:ext uri="{FF2B5EF4-FFF2-40B4-BE49-F238E27FC236}">
                <a16:creationId xmlns:a16="http://schemas.microsoft.com/office/drawing/2014/main" id="{9C66A51E-05F8-CF47-8678-3AD05B54C21F}"/>
              </a:ext>
            </a:extLst>
          </p:cNvPr>
          <p:cNvSpPr txBox="1"/>
          <p:nvPr/>
        </p:nvSpPr>
        <p:spPr>
          <a:xfrm>
            <a:off x="7010400" y="2216875"/>
            <a:ext cx="1676400" cy="507831"/>
          </a:xfrm>
          <a:prstGeom prst="rect">
            <a:avLst/>
          </a:prstGeom>
          <a:solidFill>
            <a:srgbClr val="FFFFE5"/>
          </a:solidFill>
          <a:ln>
            <a:solidFill>
              <a:srgbClr val="FF0000"/>
            </a:solidFill>
          </a:ln>
        </p:spPr>
        <p:txBody>
          <a:bodyPr wrap="square" rtlCol="0">
            <a:spAutoFit/>
          </a:bodyPr>
          <a:lstStyle/>
          <a:p>
            <a:pPr algn="ctr"/>
            <a:r>
              <a:rPr lang="en-CA" sz="900" i="0" dirty="0">
                <a:solidFill>
                  <a:srgbClr val="0432FF"/>
                </a:solidFill>
              </a:rPr>
              <a:t>Check this if you are accessing </a:t>
            </a:r>
            <a:r>
              <a:rPr lang="en-CA" sz="900" b="1" i="0" dirty="0">
                <a:solidFill>
                  <a:srgbClr val="0432FF"/>
                </a:solidFill>
                <a:latin typeface="Arial Narrow" panose="020B0604020202020204" pitchFamily="34" charset="0"/>
                <a:cs typeface="Arial Narrow" panose="020B0604020202020204" pitchFamily="34" charset="0"/>
              </a:rPr>
              <a:t>Oracle Database </a:t>
            </a:r>
            <a:r>
              <a:rPr lang="en-CA" sz="900" i="0" dirty="0">
                <a:solidFill>
                  <a:srgbClr val="0432FF"/>
                </a:solidFill>
              </a:rPr>
              <a:t>through the HKUST VPN.</a:t>
            </a:r>
          </a:p>
        </p:txBody>
      </p:sp>
      <p:cxnSp>
        <p:nvCxnSpPr>
          <p:cNvPr id="26" name="Curved Connector 25">
            <a:extLst>
              <a:ext uri="{FF2B5EF4-FFF2-40B4-BE49-F238E27FC236}">
                <a16:creationId xmlns:a16="http://schemas.microsoft.com/office/drawing/2014/main" id="{26712A80-6637-C04D-ADEE-5C79FA53D4AD}"/>
              </a:ext>
            </a:extLst>
          </p:cNvPr>
          <p:cNvCxnSpPr>
            <a:stCxn id="8" idx="1"/>
            <a:endCxn id="15" idx="0"/>
          </p:cNvCxnSpPr>
          <p:nvPr/>
        </p:nvCxnSpPr>
        <p:spPr bwMode="auto">
          <a:xfrm rot="10800000" flipV="1">
            <a:off x="6424984" y="2470791"/>
            <a:ext cx="585417" cy="320330"/>
          </a:xfrm>
          <a:prstGeom prst="curvedConnector2">
            <a:avLst/>
          </a:prstGeom>
          <a:solidFill>
            <a:schemeClr val="accent1"/>
          </a:solidFill>
          <a:ln w="9525" cap="flat" cmpd="sng" algn="ctr">
            <a:solidFill>
              <a:srgbClr val="FF0000"/>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2351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7A63-C470-A249-96A4-D52929E04B06}"/>
              </a:ext>
            </a:extLst>
          </p:cNvPr>
          <p:cNvSpPr>
            <a:spLocks noGrp="1"/>
          </p:cNvSpPr>
          <p:nvPr>
            <p:ph type="title"/>
          </p:nvPr>
        </p:nvSpPr>
        <p:spPr/>
        <p:txBody>
          <a:bodyPr/>
          <a:lstStyle/>
          <a:p>
            <a:r>
              <a:rPr lang="en-US" altLang="zh-TW" dirty="0">
                <a:latin typeface="Verdana" charset="0"/>
                <a:ea typeface="PMingLiU" charset="0"/>
                <a:cs typeface="PMingLiU" charset="0"/>
              </a:rPr>
              <a:t>Debugging With Breakpoints (1)</a:t>
            </a:r>
            <a:endParaRPr lang="en-CA" dirty="0"/>
          </a:p>
        </p:txBody>
      </p:sp>
      <p:sp>
        <p:nvSpPr>
          <p:cNvPr id="3" name="Content Placeholder 2">
            <a:extLst>
              <a:ext uri="{FF2B5EF4-FFF2-40B4-BE49-F238E27FC236}">
                <a16:creationId xmlns:a16="http://schemas.microsoft.com/office/drawing/2014/main" id="{733186CD-4B9E-CD41-AB15-D9D4BB956B3D}"/>
              </a:ext>
            </a:extLst>
          </p:cNvPr>
          <p:cNvSpPr>
            <a:spLocks noGrp="1"/>
          </p:cNvSpPr>
          <p:nvPr>
            <p:ph idx="1"/>
          </p:nvPr>
        </p:nvSpPr>
        <p:spPr>
          <a:xfrm>
            <a:off x="457200" y="1463040"/>
            <a:ext cx="8229600" cy="3170099"/>
          </a:xfrm>
        </p:spPr>
        <p:txBody>
          <a:bodyPr>
            <a:spAutoFit/>
          </a:bodyPr>
          <a:lstStyle/>
          <a:p>
            <a:r>
              <a:rPr lang="en-CA" sz="2000" dirty="0"/>
              <a:t>To set a breakpoint for debugging, in the line </a:t>
            </a:r>
            <a:r>
              <a:rPr lang="en-CA" dirty="0"/>
              <a:t>gutter, select the line number </a:t>
            </a:r>
            <a:r>
              <a:rPr lang="en-CA" sz="2000" dirty="0"/>
              <a:t>of the statement where you want to pause execution as shown in the figure.</a:t>
            </a:r>
          </a:p>
          <a:p>
            <a:r>
              <a:rPr lang="en-CA" sz="2000" dirty="0"/>
              <a:t>Click the </a:t>
            </a:r>
            <a:br>
              <a:rPr lang="en-CA" sz="2000" dirty="0"/>
            </a:br>
            <a:r>
              <a:rPr lang="en-CA" sz="2000" dirty="0"/>
              <a:t>(</a:t>
            </a:r>
            <a:r>
              <a:rPr lang="en-CA" sz="2000" b="1" dirty="0">
                <a:solidFill>
                  <a:srgbClr val="C00000"/>
                </a:solidFill>
                <a:latin typeface="Arial Narrow" panose="020B0604020202020204" pitchFamily="34" charset="0"/>
                <a:cs typeface="Arial Narrow" panose="020B0604020202020204" pitchFamily="34" charset="0"/>
              </a:rPr>
              <a:t>Debug</a:t>
            </a:r>
            <a:r>
              <a:rPr lang="en-CA" sz="2000" dirty="0"/>
              <a:t>) button </a:t>
            </a:r>
            <a:br>
              <a:rPr lang="en-CA" sz="2000" dirty="0"/>
            </a:br>
            <a:r>
              <a:rPr lang="en-CA" sz="2000" dirty="0"/>
              <a:t>to run the </a:t>
            </a:r>
            <a:br>
              <a:rPr lang="en-CA" sz="2000" dirty="0"/>
            </a:br>
            <a:r>
              <a:rPr lang="en-CA" sz="2000" dirty="0"/>
              <a:t>procedure/ </a:t>
            </a:r>
            <a:br>
              <a:rPr lang="en-CA" sz="2000" dirty="0"/>
            </a:br>
            <a:r>
              <a:rPr lang="en-CA" sz="2000" dirty="0"/>
              <a:t>function in </a:t>
            </a:r>
            <a:br>
              <a:rPr lang="en-CA" sz="2000" dirty="0"/>
            </a:br>
            <a:r>
              <a:rPr lang="en-CA" sz="2000" dirty="0"/>
              <a:t>debug mode.</a:t>
            </a:r>
          </a:p>
        </p:txBody>
      </p:sp>
      <p:sp>
        <p:nvSpPr>
          <p:cNvPr id="4" name="Slide Number Placeholder 3">
            <a:extLst>
              <a:ext uri="{FF2B5EF4-FFF2-40B4-BE49-F238E27FC236}">
                <a16:creationId xmlns:a16="http://schemas.microsoft.com/office/drawing/2014/main" id="{8657292F-46F8-2E4E-BEF5-F6EF9341F3BE}"/>
              </a:ext>
            </a:extLst>
          </p:cNvPr>
          <p:cNvSpPr>
            <a:spLocks noGrp="1"/>
          </p:cNvSpPr>
          <p:nvPr>
            <p:ph type="sldNum" sz="quarter" idx="4"/>
          </p:nvPr>
        </p:nvSpPr>
        <p:spPr/>
        <p:txBody>
          <a:bodyPr/>
          <a:lstStyle/>
          <a:p>
            <a:pPr>
              <a:defRPr/>
            </a:pPr>
            <a:fld id="{66FF7134-23C8-A443-8DFE-9E11CF9E71EC}" type="slidenum">
              <a:rPr lang="en-US" smtClean="0"/>
              <a:pPr>
                <a:defRPr/>
              </a:pPr>
              <a:t>27</a:t>
            </a:fld>
            <a:endParaRPr lang="en-US" dirty="0"/>
          </a:p>
        </p:txBody>
      </p:sp>
      <p:pic>
        <p:nvPicPr>
          <p:cNvPr id="6" name="Picture 5">
            <a:extLst>
              <a:ext uri="{FF2B5EF4-FFF2-40B4-BE49-F238E27FC236}">
                <a16:creationId xmlns:a16="http://schemas.microsoft.com/office/drawing/2014/main" id="{ECDA8202-9382-324A-B735-4F18F8FD8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760" y="2514600"/>
            <a:ext cx="5781040" cy="3840480"/>
          </a:xfrm>
          <a:prstGeom prst="rect">
            <a:avLst/>
          </a:prstGeom>
          <a:ln w="0">
            <a:solidFill>
              <a:schemeClr val="bg1">
                <a:lumMod val="75000"/>
              </a:schemeClr>
            </a:solidFill>
          </a:ln>
        </p:spPr>
      </p:pic>
      <p:pic>
        <p:nvPicPr>
          <p:cNvPr id="8" name="Picture 7">
            <a:extLst>
              <a:ext uri="{FF2B5EF4-FFF2-40B4-BE49-F238E27FC236}">
                <a16:creationId xmlns:a16="http://schemas.microsoft.com/office/drawing/2014/main" id="{B42E9CE8-3BF8-7D45-B339-48A30BDFA5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373" y="2809189"/>
            <a:ext cx="190500" cy="203200"/>
          </a:xfrm>
          <a:prstGeom prst="rect">
            <a:avLst/>
          </a:prstGeom>
          <a:ln w="0">
            <a:solidFill>
              <a:schemeClr val="bg1">
                <a:lumMod val="75000"/>
              </a:schemeClr>
            </a:solidFill>
          </a:ln>
        </p:spPr>
      </p:pic>
    </p:spTree>
    <p:extLst>
      <p:ext uri="{BB962C8B-B14F-4D97-AF65-F5344CB8AC3E}">
        <p14:creationId xmlns:p14="http://schemas.microsoft.com/office/powerpoint/2010/main" val="1340816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68E4-7E02-DA49-9F49-C3CF68972376}"/>
              </a:ext>
            </a:extLst>
          </p:cNvPr>
          <p:cNvSpPr>
            <a:spLocks noGrp="1"/>
          </p:cNvSpPr>
          <p:nvPr>
            <p:ph type="title"/>
          </p:nvPr>
        </p:nvSpPr>
        <p:spPr/>
        <p:txBody>
          <a:bodyPr/>
          <a:lstStyle/>
          <a:p>
            <a:r>
              <a:rPr lang="en-CA" dirty="0"/>
              <a:t>Debugging With Breakpoints (2)</a:t>
            </a:r>
          </a:p>
        </p:txBody>
      </p:sp>
      <p:sp>
        <p:nvSpPr>
          <p:cNvPr id="3" name="Content Placeholder 2">
            <a:extLst>
              <a:ext uri="{FF2B5EF4-FFF2-40B4-BE49-F238E27FC236}">
                <a16:creationId xmlns:a16="http://schemas.microsoft.com/office/drawing/2014/main" id="{1CCDC4D8-D22E-544C-87EB-AE25274AFEDD}"/>
              </a:ext>
            </a:extLst>
          </p:cNvPr>
          <p:cNvSpPr>
            <a:spLocks noGrp="1"/>
          </p:cNvSpPr>
          <p:nvPr>
            <p:ph idx="1"/>
          </p:nvPr>
        </p:nvSpPr>
        <p:spPr>
          <a:xfrm>
            <a:off x="457200" y="1463040"/>
            <a:ext cx="8229600" cy="1323439"/>
          </a:xfrm>
        </p:spPr>
        <p:txBody>
          <a:bodyPr>
            <a:spAutoFit/>
          </a:bodyPr>
          <a:lstStyle/>
          <a:p>
            <a:r>
              <a:rPr lang="en-CA" sz="2000" dirty="0"/>
              <a:t>When execution pauses at a breakpoint, the values of variables, including cursors, can be inspected either by hovering the mouse pointer over the variable (figure (a)) or by inspecting the </a:t>
            </a:r>
            <a:r>
              <a:rPr lang="en-CA" sz="2000" dirty="0">
                <a:solidFill>
                  <a:srgbClr val="C00000"/>
                </a:solidFill>
                <a:latin typeface="Arial Narrow" panose="020B0604020202020204" pitchFamily="34" charset="0"/>
                <a:cs typeface="Arial Narrow" panose="020B0604020202020204" pitchFamily="34" charset="0"/>
              </a:rPr>
              <a:t>Data</a:t>
            </a:r>
            <a:r>
              <a:rPr lang="en-CA" sz="2000" dirty="0"/>
              <a:t> tab (figure (b)) or </a:t>
            </a:r>
            <a:r>
              <a:rPr lang="en-CA" sz="2000" dirty="0">
                <a:solidFill>
                  <a:srgbClr val="C00000"/>
                </a:solidFill>
                <a:latin typeface="Arial Narrow" panose="020B0604020202020204" pitchFamily="34" charset="0"/>
                <a:cs typeface="Arial Narrow" panose="020B0604020202020204" pitchFamily="34" charset="0"/>
              </a:rPr>
              <a:t>Smart Data</a:t>
            </a:r>
            <a:r>
              <a:rPr lang="en-CA" sz="2000" dirty="0"/>
              <a:t> tab</a:t>
            </a:r>
            <a:r>
              <a:rPr lang="en-CA" sz="2000" baseline="30000" dirty="0"/>
              <a:t>1</a:t>
            </a:r>
            <a:r>
              <a:rPr lang="en-CA" sz="2000" dirty="0"/>
              <a:t>.</a:t>
            </a:r>
          </a:p>
        </p:txBody>
      </p:sp>
      <p:sp>
        <p:nvSpPr>
          <p:cNvPr id="4" name="Slide Number Placeholder 3">
            <a:extLst>
              <a:ext uri="{FF2B5EF4-FFF2-40B4-BE49-F238E27FC236}">
                <a16:creationId xmlns:a16="http://schemas.microsoft.com/office/drawing/2014/main" id="{7D9C438F-023C-274D-91FD-436210C1A175}"/>
              </a:ext>
            </a:extLst>
          </p:cNvPr>
          <p:cNvSpPr>
            <a:spLocks noGrp="1"/>
          </p:cNvSpPr>
          <p:nvPr>
            <p:ph type="sldNum" sz="quarter" idx="4"/>
          </p:nvPr>
        </p:nvSpPr>
        <p:spPr>
          <a:xfrm>
            <a:off x="6705600" y="6492240"/>
            <a:ext cx="1981200" cy="228600"/>
          </a:xfrm>
        </p:spPr>
        <p:txBody>
          <a:bodyPr/>
          <a:lstStyle/>
          <a:p>
            <a:pPr>
              <a:defRPr/>
            </a:pPr>
            <a:fld id="{66FF7134-23C8-A443-8DFE-9E11CF9E71EC}" type="slidenum">
              <a:rPr lang="en-US" smtClean="0"/>
              <a:pPr>
                <a:defRPr/>
              </a:pPr>
              <a:t>28</a:t>
            </a:fld>
            <a:endParaRPr lang="en-US" dirty="0"/>
          </a:p>
        </p:txBody>
      </p:sp>
      <p:grpSp>
        <p:nvGrpSpPr>
          <p:cNvPr id="12" name="Group 11">
            <a:extLst>
              <a:ext uri="{FF2B5EF4-FFF2-40B4-BE49-F238E27FC236}">
                <a16:creationId xmlns:a16="http://schemas.microsoft.com/office/drawing/2014/main" id="{1D6C1AEE-2082-354B-89A8-D0D518C3ABD0}"/>
              </a:ext>
            </a:extLst>
          </p:cNvPr>
          <p:cNvGrpSpPr/>
          <p:nvPr/>
        </p:nvGrpSpPr>
        <p:grpSpPr>
          <a:xfrm>
            <a:off x="938281" y="2898041"/>
            <a:ext cx="7267439" cy="1324217"/>
            <a:chOff x="938281" y="2898041"/>
            <a:chExt cx="7267439" cy="1324217"/>
          </a:xfrm>
        </p:grpSpPr>
        <p:pic>
          <p:nvPicPr>
            <p:cNvPr id="6" name="Picture 5">
              <a:extLst>
                <a:ext uri="{FF2B5EF4-FFF2-40B4-BE49-F238E27FC236}">
                  <a16:creationId xmlns:a16="http://schemas.microsoft.com/office/drawing/2014/main" id="{EEE5D61E-0749-1A43-9053-5E249EA77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700" y="2898041"/>
              <a:ext cx="4800600" cy="995680"/>
            </a:xfrm>
            <a:prstGeom prst="rect">
              <a:avLst/>
            </a:prstGeom>
            <a:ln w="0">
              <a:solidFill>
                <a:schemeClr val="bg1">
                  <a:lumMod val="75000"/>
                </a:schemeClr>
              </a:solidFill>
            </a:ln>
          </p:spPr>
        </p:pic>
        <p:sp>
          <p:nvSpPr>
            <p:cNvPr id="11" name="TextBox 10">
              <a:extLst>
                <a:ext uri="{FF2B5EF4-FFF2-40B4-BE49-F238E27FC236}">
                  <a16:creationId xmlns:a16="http://schemas.microsoft.com/office/drawing/2014/main" id="{8A88580C-1A49-3B47-BF30-97D0BFDD52CC}"/>
                </a:ext>
              </a:extLst>
            </p:cNvPr>
            <p:cNvSpPr txBox="1"/>
            <p:nvPr/>
          </p:nvSpPr>
          <p:spPr>
            <a:xfrm>
              <a:off x="938281" y="3914481"/>
              <a:ext cx="7267439" cy="307777"/>
            </a:xfrm>
            <a:prstGeom prst="rect">
              <a:avLst/>
            </a:prstGeom>
            <a:noFill/>
          </p:spPr>
          <p:txBody>
            <a:bodyPr wrap="none" rtlCol="0">
              <a:spAutoFit/>
            </a:bodyPr>
            <a:lstStyle/>
            <a:p>
              <a:pPr algn="ctr"/>
              <a:r>
                <a:rPr lang="en-CA" sz="1400" i="0" dirty="0"/>
                <a:t>(a) inspecting variable values by hovering the mouse cursor over the variable.</a:t>
              </a:r>
            </a:p>
          </p:txBody>
        </p:sp>
      </p:grpSp>
      <p:grpSp>
        <p:nvGrpSpPr>
          <p:cNvPr id="19" name="Group 18">
            <a:extLst>
              <a:ext uri="{FF2B5EF4-FFF2-40B4-BE49-F238E27FC236}">
                <a16:creationId xmlns:a16="http://schemas.microsoft.com/office/drawing/2014/main" id="{E6085326-A705-A444-8BC2-88E28CCB14F7}"/>
              </a:ext>
            </a:extLst>
          </p:cNvPr>
          <p:cNvGrpSpPr/>
          <p:nvPr/>
        </p:nvGrpSpPr>
        <p:grpSpPr>
          <a:xfrm>
            <a:off x="974918" y="4419600"/>
            <a:ext cx="7194165" cy="1955112"/>
            <a:chOff x="974918" y="4559596"/>
            <a:chExt cx="7194165" cy="1955112"/>
          </a:xfrm>
        </p:grpSpPr>
        <p:sp>
          <p:nvSpPr>
            <p:cNvPr id="13" name="TextBox 12">
              <a:extLst>
                <a:ext uri="{FF2B5EF4-FFF2-40B4-BE49-F238E27FC236}">
                  <a16:creationId xmlns:a16="http://schemas.microsoft.com/office/drawing/2014/main" id="{78911FA7-2EE6-2D40-9719-EA93007CB1CB}"/>
                </a:ext>
              </a:extLst>
            </p:cNvPr>
            <p:cNvSpPr txBox="1"/>
            <p:nvPr/>
          </p:nvSpPr>
          <p:spPr>
            <a:xfrm>
              <a:off x="2405766" y="6206931"/>
              <a:ext cx="4332468" cy="307777"/>
            </a:xfrm>
            <a:prstGeom prst="rect">
              <a:avLst/>
            </a:prstGeom>
            <a:noFill/>
          </p:spPr>
          <p:txBody>
            <a:bodyPr wrap="none" rtlCol="0">
              <a:spAutoFit/>
            </a:bodyPr>
            <a:lstStyle/>
            <a:p>
              <a:pPr algn="ctr"/>
              <a:r>
                <a:rPr lang="en-CA" sz="1400" i="0" dirty="0"/>
                <a:t>(b) inspecting variable values in the </a:t>
              </a:r>
              <a:r>
                <a:rPr lang="en-CA" sz="1400" i="0" dirty="0">
                  <a:solidFill>
                    <a:srgbClr val="C00000"/>
                  </a:solidFill>
                  <a:latin typeface="Arial Narrow" panose="020B0604020202020204" pitchFamily="34" charset="0"/>
                  <a:cs typeface="Arial Narrow" panose="020B0604020202020204" pitchFamily="34" charset="0"/>
                </a:rPr>
                <a:t>Data</a:t>
              </a:r>
              <a:r>
                <a:rPr lang="en-CA" sz="1400" i="0" dirty="0"/>
                <a:t> tab.</a:t>
              </a:r>
            </a:p>
          </p:txBody>
        </p:sp>
        <p:pic>
          <p:nvPicPr>
            <p:cNvPr id="8" name="Picture 7">
              <a:extLst>
                <a:ext uri="{FF2B5EF4-FFF2-40B4-BE49-F238E27FC236}">
                  <a16:creationId xmlns:a16="http://schemas.microsoft.com/office/drawing/2014/main" id="{6E01F839-5466-A140-8417-8E34535C5C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918" y="4559596"/>
              <a:ext cx="3440430" cy="1244600"/>
            </a:xfrm>
            <a:prstGeom prst="rect">
              <a:avLst/>
            </a:prstGeom>
            <a:ln w="0">
              <a:solidFill>
                <a:schemeClr val="bg1">
                  <a:lumMod val="75000"/>
                </a:schemeClr>
              </a:solidFill>
            </a:ln>
          </p:spPr>
        </p:pic>
        <p:pic>
          <p:nvPicPr>
            <p:cNvPr id="17" name="Picture 16">
              <a:extLst>
                <a:ext uri="{FF2B5EF4-FFF2-40B4-BE49-F238E27FC236}">
                  <a16:creationId xmlns:a16="http://schemas.microsoft.com/office/drawing/2014/main" id="{8480C8E1-4405-6A40-8FFC-4951D9C61B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8653" y="4559596"/>
              <a:ext cx="3440430" cy="1635760"/>
            </a:xfrm>
            <a:prstGeom prst="rect">
              <a:avLst/>
            </a:prstGeom>
            <a:ln w="0">
              <a:solidFill>
                <a:schemeClr val="bg1">
                  <a:lumMod val="75000"/>
                </a:schemeClr>
              </a:solidFill>
            </a:ln>
          </p:spPr>
        </p:pic>
      </p:grpSp>
      <p:sp>
        <p:nvSpPr>
          <p:cNvPr id="5" name="TextBox 4">
            <a:extLst>
              <a:ext uri="{FF2B5EF4-FFF2-40B4-BE49-F238E27FC236}">
                <a16:creationId xmlns:a16="http://schemas.microsoft.com/office/drawing/2014/main" id="{32FDAA07-D8ED-D049-8310-49080F4E61B7}"/>
              </a:ext>
            </a:extLst>
          </p:cNvPr>
          <p:cNvSpPr txBox="1"/>
          <p:nvPr/>
        </p:nvSpPr>
        <p:spPr>
          <a:xfrm>
            <a:off x="457200" y="6490008"/>
            <a:ext cx="7543800" cy="230832"/>
          </a:xfrm>
          <a:prstGeom prst="rect">
            <a:avLst/>
          </a:prstGeom>
          <a:noFill/>
        </p:spPr>
        <p:txBody>
          <a:bodyPr wrap="square" rtlCol="0">
            <a:spAutoFit/>
          </a:bodyPr>
          <a:lstStyle/>
          <a:p>
            <a:r>
              <a:rPr lang="en-CA" sz="900" i="0" dirty="0"/>
              <a:t>1. The </a:t>
            </a:r>
            <a:r>
              <a:rPr lang="en-CA" sz="900" i="0" dirty="0">
                <a:solidFill>
                  <a:srgbClr val="C00000"/>
                </a:solidFill>
                <a:latin typeface="Arial Narrow" panose="020B0604020202020204" pitchFamily="34" charset="0"/>
                <a:cs typeface="Arial Narrow" panose="020B0604020202020204" pitchFamily="34" charset="0"/>
              </a:rPr>
              <a:t>Smart Data</a:t>
            </a:r>
            <a:r>
              <a:rPr lang="en-CA" sz="900" i="0" dirty="0"/>
              <a:t> tab shows only the values of the variables, while the </a:t>
            </a:r>
            <a:r>
              <a:rPr lang="en-CA" sz="900" i="0" dirty="0">
                <a:solidFill>
                  <a:srgbClr val="C00000"/>
                </a:solidFill>
                <a:latin typeface="Arial Narrow" panose="020B0604020202020204" pitchFamily="34" charset="0"/>
                <a:cs typeface="Arial Narrow" panose="020B0604020202020204" pitchFamily="34" charset="0"/>
              </a:rPr>
              <a:t>Data</a:t>
            </a:r>
            <a:r>
              <a:rPr lang="en-CA" sz="900" i="0" dirty="0"/>
              <a:t> tab shows </a:t>
            </a:r>
            <a:r>
              <a:rPr lang="en-HK" sz="900" i="0" dirty="0"/>
              <a:t>all the data manipulated in the procedure.</a:t>
            </a:r>
            <a:endParaRPr lang="en-CA" sz="900" i="0" dirty="0"/>
          </a:p>
        </p:txBody>
      </p:sp>
    </p:spTree>
    <p:extLst>
      <p:ext uri="{BB962C8B-B14F-4D97-AF65-F5344CB8AC3E}">
        <p14:creationId xmlns:p14="http://schemas.microsoft.com/office/powerpoint/2010/main" val="374115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en-US" altLang="zh-TW" dirty="0">
                <a:latin typeface="Verdana" charset="0"/>
                <a:ea typeface="PMingLiU" charset="0"/>
                <a:cs typeface="PMingLiU" charset="0"/>
              </a:rPr>
              <a:t>Lab Topics</a:t>
            </a:r>
          </a:p>
        </p:txBody>
      </p:sp>
      <p:sp>
        <p:nvSpPr>
          <p:cNvPr id="4100" name="Rectangle 3"/>
          <p:cNvSpPr>
            <a:spLocks noGrp="1" noChangeArrowheads="1"/>
          </p:cNvSpPr>
          <p:nvPr>
            <p:ph idx="1"/>
          </p:nvPr>
        </p:nvSpPr>
        <p:spPr/>
        <p:txBody>
          <a:bodyPr/>
          <a:lstStyle/>
          <a:p>
            <a:pPr eaLnBrk="1" hangingPunct="1"/>
            <a:r>
              <a:rPr lang="en-US" altLang="zh-TW" b="1" dirty="0">
                <a:solidFill>
                  <a:srgbClr val="0432FF"/>
                </a:solidFill>
                <a:latin typeface="Arial Narrow" panose="020B0606020202030204" pitchFamily="34" charset="0"/>
                <a:ea typeface="PMingLiU" charset="0"/>
                <a:cs typeface="PMingLiU" charset="0"/>
              </a:rPr>
              <a:t>Oracle PL/SQL</a:t>
            </a:r>
            <a:r>
              <a:rPr lang="en-US" altLang="zh-TW" dirty="0">
                <a:latin typeface="Verdana" charset="0"/>
                <a:ea typeface="PMingLiU" charset="0"/>
                <a:cs typeface="PMingLiU" charset="0"/>
              </a:rPr>
              <a:t> basics.</a:t>
            </a:r>
          </a:p>
          <a:p>
            <a:pPr eaLnBrk="1" hangingPunct="1"/>
            <a:r>
              <a:rPr lang="en-US" altLang="zh-TW" dirty="0">
                <a:latin typeface="Verdana" charset="0"/>
                <a:ea typeface="PMingLiU" charset="0"/>
                <a:cs typeface="PMingLiU" charset="0"/>
              </a:rPr>
              <a:t>Using cursors in </a:t>
            </a:r>
            <a:r>
              <a:rPr lang="en-US" altLang="zh-TW" b="1" dirty="0">
                <a:solidFill>
                  <a:srgbClr val="0432FF"/>
                </a:solidFill>
                <a:latin typeface="Arial Narrow" panose="020B0606020202030204" pitchFamily="34" charset="0"/>
                <a:ea typeface="PMingLiU" charset="0"/>
                <a:cs typeface="PMingLiU" charset="0"/>
              </a:rPr>
              <a:t>Oracle PL/SQL</a:t>
            </a:r>
            <a:r>
              <a:rPr lang="en-US" altLang="zh-TW" dirty="0">
                <a:latin typeface="Verdana" charset="0"/>
                <a:ea typeface="PMingLiU" charset="0"/>
                <a:cs typeface="PMingLiU" charset="0"/>
              </a:rPr>
              <a:t> procedures/functions.</a:t>
            </a:r>
          </a:p>
          <a:p>
            <a:pPr eaLnBrk="1" hangingPunct="1"/>
            <a:r>
              <a:rPr lang="en-US" altLang="zh-TW" dirty="0">
                <a:latin typeface="Verdana" charset="0"/>
                <a:ea typeface="PMingLiU" charset="0"/>
                <a:cs typeface="PMingLiU" charset="0"/>
              </a:rPr>
              <a:t>Creating </a:t>
            </a:r>
            <a:r>
              <a:rPr lang="en-US" altLang="zh-TW" b="1" dirty="0">
                <a:solidFill>
                  <a:srgbClr val="0432FF"/>
                </a:solidFill>
                <a:latin typeface="Arial Narrow" panose="020B0606020202030204" pitchFamily="34" charset="0"/>
                <a:ea typeface="PMingLiU" charset="0"/>
                <a:cs typeface="PMingLiU" charset="0"/>
              </a:rPr>
              <a:t>Oracle PL/SQL</a:t>
            </a:r>
            <a:r>
              <a:rPr lang="en-US" altLang="zh-TW" dirty="0">
                <a:latin typeface="Verdana" charset="0"/>
                <a:ea typeface="PMingLiU" charset="0"/>
                <a:cs typeface="PMingLiU" charset="0"/>
              </a:rPr>
              <a:t> stored procedures/functions.</a:t>
            </a:r>
          </a:p>
          <a:p>
            <a:pPr marL="457200" lvl="1" indent="0" eaLnBrk="1" hangingPunct="1">
              <a:buNone/>
            </a:pPr>
            <a:endParaRPr lang="en-US" altLang="zh-TW" dirty="0">
              <a:latin typeface="Verdana" charset="0"/>
              <a:ea typeface="PMingLiU" charset="0"/>
              <a:cs typeface="PMingLiU" charset="0"/>
            </a:endParaRPr>
          </a:p>
          <a:p>
            <a:pPr marL="457200" lvl="1" indent="0" eaLnBrk="1" hangingPunct="1">
              <a:buNone/>
            </a:pPr>
            <a:r>
              <a:rPr lang="en-US" altLang="zh-TW" b="1" dirty="0">
                <a:solidFill>
                  <a:srgbClr val="0432FF"/>
                </a:solidFill>
                <a:latin typeface="Arial Narrow" panose="020B0606020202030204" pitchFamily="34" charset="0"/>
                <a:ea typeface="PMingLiU" charset="0"/>
                <a:cs typeface="PMingLiU" charset="0"/>
              </a:rPr>
              <a:t>PL/SQL</a:t>
            </a:r>
            <a:r>
              <a:rPr lang="en-US" altLang="zh-TW" dirty="0">
                <a:latin typeface="Verdana" charset="0"/>
                <a:ea typeface="PMingLiU" charset="0"/>
                <a:cs typeface="PMingLiU" charset="0"/>
              </a:rPr>
              <a:t> = Procedural Language/SQL,</a:t>
            </a:r>
            <a:r>
              <a:rPr lang="zh-CN" altLang="en-US" dirty="0">
                <a:latin typeface="Verdana" charset="0"/>
                <a:ea typeface="PMingLiU" charset="0"/>
                <a:cs typeface="PMingLiU" charset="0"/>
              </a:rPr>
              <a:t> 即过程化</a:t>
            </a:r>
            <a:r>
              <a:rPr lang="en-US" altLang="zh-CN" dirty="0">
                <a:latin typeface="Verdana" charset="0"/>
                <a:ea typeface="PMingLiU" charset="0"/>
                <a:cs typeface="PMingLiU" charset="0"/>
              </a:rPr>
              <a:t>SQL</a:t>
            </a:r>
            <a:r>
              <a:rPr lang="zh-CN" altLang="en-US" dirty="0">
                <a:latin typeface="Verdana" charset="0"/>
                <a:ea typeface="PMingLiU" charset="0"/>
                <a:cs typeface="PMingLiU" charset="0"/>
              </a:rPr>
              <a:t>语言</a:t>
            </a:r>
            <a:endParaRPr lang="en-US" altLang="zh-TW" dirty="0">
              <a:latin typeface="Verdana" charset="0"/>
              <a:ea typeface="PMingLiU" charset="0"/>
              <a:cs typeface="PMingLiU" charset="0"/>
            </a:endParaRPr>
          </a:p>
        </p:txBody>
      </p:sp>
      <p:sp>
        <p:nvSpPr>
          <p:cNvPr id="6" name="Rectangle 8"/>
          <p:cNvSpPr txBox="1">
            <a:spLocks noChangeArrowheads="1"/>
          </p:cNvSpPr>
          <p:nvPr/>
        </p:nvSpPr>
        <p:spPr bwMode="auto">
          <a:xfrm>
            <a:off x="6705600" y="6492240"/>
            <a:ext cx="19812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i="0" kern="1200" smtClean="0">
                <a:solidFill>
                  <a:schemeClr val="tx1"/>
                </a:solidFill>
                <a:latin typeface="Verdana" charset="0"/>
                <a:ea typeface="ＭＳ Ｐゴシック" charset="0"/>
                <a:cs typeface="+mn-cs"/>
              </a:defRPr>
            </a:lvl1pPr>
            <a:lvl2pPr marL="457200" algn="l" rtl="0" eaLnBrk="0" fontAlgn="base" hangingPunct="0">
              <a:spcBef>
                <a:spcPct val="0"/>
              </a:spcBef>
              <a:spcAft>
                <a:spcPct val="0"/>
              </a:spcAft>
              <a:defRPr i="1" kern="1200">
                <a:solidFill>
                  <a:schemeClr val="tx1"/>
                </a:solidFill>
                <a:latin typeface="Verdana" charset="0"/>
                <a:ea typeface="ＭＳ Ｐゴシック" charset="0"/>
                <a:cs typeface="+mn-cs"/>
              </a:defRPr>
            </a:lvl2pPr>
            <a:lvl3pPr marL="914400" algn="l" rtl="0" eaLnBrk="0" fontAlgn="base" hangingPunct="0">
              <a:spcBef>
                <a:spcPct val="0"/>
              </a:spcBef>
              <a:spcAft>
                <a:spcPct val="0"/>
              </a:spcAft>
              <a:defRPr i="1" kern="1200">
                <a:solidFill>
                  <a:schemeClr val="tx1"/>
                </a:solidFill>
                <a:latin typeface="Verdana" charset="0"/>
                <a:ea typeface="ＭＳ Ｐゴシック" charset="0"/>
                <a:cs typeface="+mn-cs"/>
              </a:defRPr>
            </a:lvl3pPr>
            <a:lvl4pPr marL="1371600" algn="l" rtl="0" eaLnBrk="0" fontAlgn="base" hangingPunct="0">
              <a:spcBef>
                <a:spcPct val="0"/>
              </a:spcBef>
              <a:spcAft>
                <a:spcPct val="0"/>
              </a:spcAft>
              <a:defRPr i="1" kern="1200">
                <a:solidFill>
                  <a:schemeClr val="tx1"/>
                </a:solidFill>
                <a:latin typeface="Verdana" charset="0"/>
                <a:ea typeface="ＭＳ Ｐゴシック" charset="0"/>
                <a:cs typeface="+mn-cs"/>
              </a:defRPr>
            </a:lvl4pPr>
            <a:lvl5pPr marL="1828800" algn="l" rtl="0" eaLnBrk="0" fontAlgn="base" hangingPunct="0">
              <a:spcBef>
                <a:spcPct val="0"/>
              </a:spcBef>
              <a:spcAft>
                <a:spcPct val="0"/>
              </a:spcAft>
              <a:defRPr i="1" kern="1200">
                <a:solidFill>
                  <a:schemeClr val="tx1"/>
                </a:solidFill>
                <a:latin typeface="Verdana" charset="0"/>
                <a:ea typeface="ＭＳ Ｐゴシック" charset="0"/>
                <a:cs typeface="+mn-cs"/>
              </a:defRPr>
            </a:lvl5pPr>
            <a:lvl6pPr marL="2286000" algn="l" defTabSz="457200" rtl="0" eaLnBrk="1" latinLnBrk="0" hangingPunct="1">
              <a:defRPr i="1" kern="1200">
                <a:solidFill>
                  <a:schemeClr val="tx1"/>
                </a:solidFill>
                <a:latin typeface="Verdana" charset="0"/>
                <a:ea typeface="ＭＳ Ｐゴシック" charset="0"/>
                <a:cs typeface="+mn-cs"/>
              </a:defRPr>
            </a:lvl6pPr>
            <a:lvl7pPr marL="2743200" algn="l" defTabSz="457200" rtl="0" eaLnBrk="1" latinLnBrk="0" hangingPunct="1">
              <a:defRPr i="1" kern="1200">
                <a:solidFill>
                  <a:schemeClr val="tx1"/>
                </a:solidFill>
                <a:latin typeface="Verdana" charset="0"/>
                <a:ea typeface="ＭＳ Ｐゴシック" charset="0"/>
                <a:cs typeface="+mn-cs"/>
              </a:defRPr>
            </a:lvl7pPr>
            <a:lvl8pPr marL="3200400" algn="l" defTabSz="457200" rtl="0" eaLnBrk="1" latinLnBrk="0" hangingPunct="1">
              <a:defRPr i="1" kern="1200">
                <a:solidFill>
                  <a:schemeClr val="tx1"/>
                </a:solidFill>
                <a:latin typeface="Verdana" charset="0"/>
                <a:ea typeface="ＭＳ Ｐゴシック" charset="0"/>
                <a:cs typeface="+mn-cs"/>
              </a:defRPr>
            </a:lvl8pPr>
            <a:lvl9pPr marL="3657600" algn="l" defTabSz="457200" rtl="0" eaLnBrk="1" latinLnBrk="0" hangingPunct="1">
              <a:defRPr i="1" kern="1200">
                <a:solidFill>
                  <a:schemeClr val="tx1"/>
                </a:solidFill>
                <a:latin typeface="Verdana" charset="0"/>
                <a:ea typeface="ＭＳ Ｐゴシック" charset="0"/>
                <a:cs typeface="+mn-cs"/>
              </a:defRPr>
            </a:lvl9pPr>
          </a:lstStyle>
          <a:p>
            <a:pPr>
              <a:defRPr/>
            </a:pPr>
            <a:fld id="{66FF7134-23C8-A443-8DFE-9E11CF9E71EC}" type="slidenum">
              <a:rPr lang="en-US" smtClean="0"/>
              <a:pPr>
                <a:defRPr/>
              </a:pPr>
              <a:t>2</a:t>
            </a:fld>
            <a:endParaRPr lang="en-US" dirty="0"/>
          </a:p>
        </p:txBody>
      </p:sp>
      <p:sp>
        <p:nvSpPr>
          <p:cNvPr id="2" name="Slide Number Placeholder 1"/>
          <p:cNvSpPr>
            <a:spLocks noGrp="1"/>
          </p:cNvSpPr>
          <p:nvPr>
            <p:ph type="sldNum" sz="quarter" idx="4"/>
          </p:nvPr>
        </p:nvSpPr>
        <p:spPr/>
        <p:txBody>
          <a:bodyPr/>
          <a:lstStyle/>
          <a:p>
            <a:pPr>
              <a:defRPr/>
            </a:pPr>
            <a:fld id="{66FF7134-23C8-A443-8DFE-9E11CF9E71EC}" type="slidenum">
              <a:rPr lang="en-US" smtClean="0"/>
              <a:pPr>
                <a:defRPr/>
              </a:pPr>
              <a:t>2</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C2C7-DD7B-A14F-B327-797E630092F7}"/>
              </a:ext>
            </a:extLst>
          </p:cNvPr>
          <p:cNvSpPr>
            <a:spLocks noGrp="1"/>
          </p:cNvSpPr>
          <p:nvPr>
            <p:ph type="title"/>
          </p:nvPr>
        </p:nvSpPr>
        <p:spPr/>
        <p:txBody>
          <a:bodyPr/>
          <a:lstStyle/>
          <a:p>
            <a:r>
              <a:rPr lang="en-CA" dirty="0"/>
              <a:t>Debugging With Breakpoints (3)</a:t>
            </a:r>
          </a:p>
        </p:txBody>
      </p:sp>
      <p:sp>
        <p:nvSpPr>
          <p:cNvPr id="3" name="Content Placeholder 2">
            <a:extLst>
              <a:ext uri="{FF2B5EF4-FFF2-40B4-BE49-F238E27FC236}">
                <a16:creationId xmlns:a16="http://schemas.microsoft.com/office/drawing/2014/main" id="{BFFDA501-FAE5-B348-850C-E3649740F84F}"/>
              </a:ext>
            </a:extLst>
          </p:cNvPr>
          <p:cNvSpPr>
            <a:spLocks noGrp="1"/>
          </p:cNvSpPr>
          <p:nvPr>
            <p:ph idx="1"/>
          </p:nvPr>
        </p:nvSpPr>
        <p:spPr>
          <a:xfrm>
            <a:off x="457200" y="1981200"/>
            <a:ext cx="8229600" cy="4328160"/>
          </a:xfrm>
        </p:spPr>
        <p:txBody>
          <a:bodyPr/>
          <a:lstStyle/>
          <a:p>
            <a:r>
              <a:rPr lang="en-CA" sz="2000" dirty="0"/>
              <a:t>In the </a:t>
            </a:r>
            <a:r>
              <a:rPr lang="en-CA" sz="2000" dirty="0">
                <a:solidFill>
                  <a:srgbClr val="C00000"/>
                </a:solidFill>
                <a:latin typeface="Arial Narrow" panose="020B0604020202020204" pitchFamily="34" charset="0"/>
                <a:cs typeface="Arial Narrow" panose="020B0604020202020204" pitchFamily="34" charset="0"/>
              </a:rPr>
              <a:t>Debugging</a:t>
            </a:r>
            <a:r>
              <a:rPr lang="en-CA" sz="2000" dirty="0"/>
              <a:t> toolbar, the following buttons are available.</a:t>
            </a:r>
          </a:p>
          <a:p>
            <a:pPr marL="457200" lvl="1" indent="0">
              <a:spcBef>
                <a:spcPts val="900"/>
              </a:spcBef>
              <a:buNone/>
            </a:pPr>
            <a:r>
              <a:rPr lang="en-CA" sz="1600" b="1" dirty="0">
                <a:solidFill>
                  <a:srgbClr val="C00000"/>
                </a:solidFill>
                <a:latin typeface="Arial Narrow" panose="020B0604020202020204" pitchFamily="34" charset="0"/>
                <a:cs typeface="Arial Narrow" panose="020B0604020202020204" pitchFamily="34" charset="0"/>
              </a:rPr>
              <a:t>Terminate</a:t>
            </a:r>
            <a:r>
              <a:rPr lang="en-CA" sz="1600" dirty="0"/>
              <a:t> stops the debugging session.</a:t>
            </a:r>
          </a:p>
          <a:p>
            <a:pPr marL="457200" lvl="1" indent="0">
              <a:spcBef>
                <a:spcPts val="900"/>
              </a:spcBef>
              <a:buNone/>
            </a:pPr>
            <a:r>
              <a:rPr lang="en-CA" sz="1600" b="1" dirty="0">
                <a:solidFill>
                  <a:srgbClr val="C00000"/>
                </a:solidFill>
                <a:latin typeface="Arial Narrow" panose="020B0604020202020204" pitchFamily="34" charset="0"/>
                <a:cs typeface="Arial Narrow" panose="020B0604020202020204" pitchFamily="34" charset="0"/>
              </a:rPr>
              <a:t>Find Execution Point</a:t>
            </a:r>
            <a:r>
              <a:rPr lang="en-CA" sz="1600" dirty="0"/>
              <a:t> </a:t>
            </a:r>
            <a:r>
              <a:rPr lang="en-HK" sz="1600" dirty="0"/>
              <a:t>moves the cursor to where the execution has stopped.</a:t>
            </a:r>
            <a:endParaRPr lang="en-CA" sz="1600" dirty="0"/>
          </a:p>
          <a:p>
            <a:pPr marL="457200" lvl="1" indent="0">
              <a:spcBef>
                <a:spcPts val="900"/>
              </a:spcBef>
              <a:buNone/>
            </a:pPr>
            <a:r>
              <a:rPr lang="en-CA" sz="1600" b="1" dirty="0">
                <a:solidFill>
                  <a:srgbClr val="C00000"/>
                </a:solidFill>
                <a:latin typeface="Arial Narrow" panose="020B0604020202020204" pitchFamily="34" charset="0"/>
                <a:cs typeface="Arial Narrow" panose="020B0604020202020204" pitchFamily="34" charset="0"/>
              </a:rPr>
              <a:t>Step Over</a:t>
            </a:r>
            <a:r>
              <a:rPr lang="en-CA" sz="1600" dirty="0">
                <a:cs typeface="Arial Narrow" panose="020B0604020202020204" pitchFamily="34" charset="0"/>
              </a:rPr>
              <a:t> </a:t>
            </a:r>
            <a:r>
              <a:rPr lang="en-HK" sz="1600" dirty="0"/>
              <a:t>moves to the next line in the code</a:t>
            </a:r>
            <a:r>
              <a:rPr lang="en-CA" sz="1600" dirty="0">
                <a:cs typeface="Arial Narrow" panose="020B0604020202020204" pitchFamily="34" charset="0"/>
              </a:rPr>
              <a:t>.</a:t>
            </a:r>
          </a:p>
          <a:p>
            <a:pPr marL="457200" lvl="1" indent="0">
              <a:spcBef>
                <a:spcPts val="900"/>
              </a:spcBef>
              <a:buNone/>
            </a:pPr>
            <a:r>
              <a:rPr lang="en-CA" sz="1600" b="1" dirty="0">
                <a:solidFill>
                  <a:srgbClr val="C00000"/>
                </a:solidFill>
                <a:latin typeface="Arial Narrow" panose="020B0604020202020204" pitchFamily="34" charset="0"/>
                <a:cs typeface="Arial Narrow" panose="020B0604020202020204" pitchFamily="34" charset="0"/>
              </a:rPr>
              <a:t>Step Into</a:t>
            </a:r>
            <a:r>
              <a:rPr lang="en-CA" sz="1600" dirty="0"/>
              <a:t> </a:t>
            </a:r>
            <a:r>
              <a:rPr lang="en-HK" sz="1600" dirty="0"/>
              <a:t>steps into the line of code selected, causing the debugger to continue inside the method or function of the current line of code.</a:t>
            </a:r>
            <a:endParaRPr lang="en-CA" sz="1600" dirty="0"/>
          </a:p>
          <a:p>
            <a:pPr marL="457200" lvl="1" indent="0">
              <a:spcBef>
                <a:spcPts val="900"/>
              </a:spcBef>
              <a:buNone/>
            </a:pPr>
            <a:r>
              <a:rPr lang="en-CA" sz="1600" b="1" dirty="0">
                <a:solidFill>
                  <a:srgbClr val="C00000"/>
                </a:solidFill>
                <a:latin typeface="Arial Narrow" panose="020B0604020202020204" pitchFamily="34" charset="0"/>
                <a:cs typeface="Arial Narrow" panose="020B0604020202020204" pitchFamily="34" charset="0"/>
              </a:rPr>
              <a:t>Step Out</a:t>
            </a:r>
            <a:r>
              <a:rPr lang="en-CA" sz="1600" dirty="0"/>
              <a:t> </a:t>
            </a:r>
            <a:r>
              <a:rPr lang="en-HK" sz="1600" dirty="0"/>
              <a:t>steps out of the current method or function and returns to the level above.</a:t>
            </a:r>
            <a:endParaRPr lang="en-CA" sz="1600" dirty="0"/>
          </a:p>
          <a:p>
            <a:pPr marL="457200" lvl="1" indent="0">
              <a:spcBef>
                <a:spcPts val="900"/>
              </a:spcBef>
              <a:buNone/>
            </a:pPr>
            <a:r>
              <a:rPr lang="en-CA" sz="1600" b="1" dirty="0">
                <a:solidFill>
                  <a:srgbClr val="C00000"/>
                </a:solidFill>
                <a:latin typeface="Arial Narrow" panose="020B0604020202020204" pitchFamily="34" charset="0"/>
                <a:cs typeface="Arial Narrow" panose="020B0604020202020204" pitchFamily="34" charset="0"/>
              </a:rPr>
              <a:t>Step To End Of Method</a:t>
            </a:r>
            <a:r>
              <a:rPr lang="en-CA" sz="1600" dirty="0"/>
              <a:t> </a:t>
            </a:r>
            <a:r>
              <a:rPr lang="en-HK" sz="1600" dirty="0"/>
              <a:t>goes to the end of the method.</a:t>
            </a:r>
            <a:endParaRPr lang="en-CA" sz="1600" dirty="0"/>
          </a:p>
          <a:p>
            <a:pPr marL="457200" lvl="1" indent="0">
              <a:spcBef>
                <a:spcPts val="900"/>
              </a:spcBef>
              <a:buNone/>
            </a:pPr>
            <a:r>
              <a:rPr lang="en-CA" sz="1600" b="1" dirty="0">
                <a:solidFill>
                  <a:srgbClr val="C00000"/>
                </a:solidFill>
                <a:latin typeface="Arial Narrow" panose="020B0604020202020204" pitchFamily="34" charset="0"/>
                <a:cs typeface="Arial Narrow" panose="020B0604020202020204" pitchFamily="34" charset="0"/>
              </a:rPr>
              <a:t>Resume</a:t>
            </a:r>
            <a:r>
              <a:rPr lang="en-CA" sz="1600" dirty="0"/>
              <a:t> </a:t>
            </a:r>
            <a:r>
              <a:rPr lang="en-HK" sz="1600" dirty="0"/>
              <a:t>continues execution until another error or breakpoint is reached</a:t>
            </a:r>
            <a:r>
              <a:rPr lang="en-CA" sz="1600" dirty="0"/>
              <a:t>.</a:t>
            </a:r>
          </a:p>
          <a:p>
            <a:pPr marL="457200" lvl="1" indent="0">
              <a:spcBef>
                <a:spcPts val="900"/>
              </a:spcBef>
              <a:buNone/>
            </a:pPr>
            <a:r>
              <a:rPr lang="en-CA" sz="1600" b="1" dirty="0">
                <a:solidFill>
                  <a:srgbClr val="C00000"/>
                </a:solidFill>
                <a:latin typeface="Arial Narrow" panose="020B0604020202020204" pitchFamily="34" charset="0"/>
                <a:cs typeface="Arial Narrow" panose="020B0604020202020204" pitchFamily="34" charset="0"/>
              </a:rPr>
              <a:t>Pause</a:t>
            </a:r>
            <a:r>
              <a:rPr lang="en-CA" sz="1600" dirty="0"/>
              <a:t> </a:t>
            </a:r>
            <a:r>
              <a:rPr lang="en-HK" sz="1600" dirty="0"/>
              <a:t>pauses the debugger at its current statement.</a:t>
            </a:r>
            <a:endParaRPr lang="en-CA" sz="1600" dirty="0"/>
          </a:p>
          <a:p>
            <a:pPr marL="457200" lvl="1" indent="0">
              <a:spcBef>
                <a:spcPts val="900"/>
              </a:spcBef>
              <a:buNone/>
            </a:pPr>
            <a:r>
              <a:rPr lang="en-CA" sz="1600" b="1" dirty="0">
                <a:solidFill>
                  <a:srgbClr val="C00000"/>
                </a:solidFill>
                <a:latin typeface="Arial Narrow" panose="020B0604020202020204" pitchFamily="34" charset="0"/>
                <a:cs typeface="Arial Narrow" panose="020B0604020202020204" pitchFamily="34" charset="0"/>
              </a:rPr>
              <a:t>Suspend All Breakpoints </a:t>
            </a:r>
            <a:r>
              <a:rPr lang="en-HK" sz="1600" dirty="0"/>
              <a:t>turns off all breakpoints in the current procedure/ function.</a:t>
            </a:r>
            <a:endParaRPr lang="en-CA" sz="1600" b="1" dirty="0">
              <a:solidFill>
                <a:srgbClr val="C00000"/>
              </a:solidFill>
              <a:latin typeface="Arial Narrow" panose="020B0604020202020204" pitchFamily="34" charset="0"/>
              <a:cs typeface="Arial Narrow" panose="020B0604020202020204" pitchFamily="34" charset="0"/>
            </a:endParaRPr>
          </a:p>
        </p:txBody>
      </p:sp>
      <p:sp>
        <p:nvSpPr>
          <p:cNvPr id="4" name="Slide Number Placeholder 3">
            <a:extLst>
              <a:ext uri="{FF2B5EF4-FFF2-40B4-BE49-F238E27FC236}">
                <a16:creationId xmlns:a16="http://schemas.microsoft.com/office/drawing/2014/main" id="{D1C0BDBA-809C-A94D-B0F4-DC002FE4A893}"/>
              </a:ext>
            </a:extLst>
          </p:cNvPr>
          <p:cNvSpPr>
            <a:spLocks noGrp="1"/>
          </p:cNvSpPr>
          <p:nvPr>
            <p:ph type="sldNum" sz="quarter" idx="4"/>
          </p:nvPr>
        </p:nvSpPr>
        <p:spPr/>
        <p:txBody>
          <a:bodyPr/>
          <a:lstStyle/>
          <a:p>
            <a:pPr>
              <a:defRPr/>
            </a:pPr>
            <a:fld id="{66FF7134-23C8-A443-8DFE-9E11CF9E71EC}" type="slidenum">
              <a:rPr lang="en-US" smtClean="0"/>
              <a:pPr>
                <a:defRPr/>
              </a:pPr>
              <a:t>29</a:t>
            </a:fld>
            <a:endParaRPr lang="en-US" dirty="0"/>
          </a:p>
        </p:txBody>
      </p:sp>
      <p:pic>
        <p:nvPicPr>
          <p:cNvPr id="6" name="Picture 5">
            <a:extLst>
              <a:ext uri="{FF2B5EF4-FFF2-40B4-BE49-F238E27FC236}">
                <a16:creationId xmlns:a16="http://schemas.microsoft.com/office/drawing/2014/main" id="{CA129084-B14E-6348-B6DC-B01710963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490" y="1555143"/>
            <a:ext cx="2827020" cy="320040"/>
          </a:xfrm>
          <a:prstGeom prst="rect">
            <a:avLst/>
          </a:prstGeom>
          <a:ln w="0">
            <a:solidFill>
              <a:schemeClr val="bg1">
                <a:lumMod val="75000"/>
              </a:schemeClr>
            </a:solidFill>
          </a:ln>
        </p:spPr>
      </p:pic>
      <p:pic>
        <p:nvPicPr>
          <p:cNvPr id="7" name="Picture 6">
            <a:extLst>
              <a:ext uri="{FF2B5EF4-FFF2-40B4-BE49-F238E27FC236}">
                <a16:creationId xmlns:a16="http://schemas.microsoft.com/office/drawing/2014/main" id="{D8293FD8-98E9-C446-8704-8700943A99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350" y="2495040"/>
            <a:ext cx="177800" cy="152400"/>
          </a:xfrm>
          <a:prstGeom prst="rect">
            <a:avLst/>
          </a:prstGeom>
        </p:spPr>
      </p:pic>
      <p:pic>
        <p:nvPicPr>
          <p:cNvPr id="9" name="Picture 8">
            <a:extLst>
              <a:ext uri="{FF2B5EF4-FFF2-40B4-BE49-F238E27FC236}">
                <a16:creationId xmlns:a16="http://schemas.microsoft.com/office/drawing/2014/main" id="{F9807CBE-7952-DE45-A727-00EAFC9336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100" y="2881758"/>
            <a:ext cx="114300" cy="114300"/>
          </a:xfrm>
          <a:prstGeom prst="rect">
            <a:avLst/>
          </a:prstGeom>
        </p:spPr>
      </p:pic>
      <p:pic>
        <p:nvPicPr>
          <p:cNvPr id="11" name="Picture 10">
            <a:extLst>
              <a:ext uri="{FF2B5EF4-FFF2-40B4-BE49-F238E27FC236}">
                <a16:creationId xmlns:a16="http://schemas.microsoft.com/office/drawing/2014/main" id="{EC0E4078-87D5-A14D-B6F5-1713E5EB21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0" y="3209637"/>
            <a:ext cx="190500" cy="177800"/>
          </a:xfrm>
          <a:prstGeom prst="rect">
            <a:avLst/>
          </a:prstGeom>
        </p:spPr>
      </p:pic>
      <p:pic>
        <p:nvPicPr>
          <p:cNvPr id="13" name="Picture 12">
            <a:extLst>
              <a:ext uri="{FF2B5EF4-FFF2-40B4-BE49-F238E27FC236}">
                <a16:creationId xmlns:a16="http://schemas.microsoft.com/office/drawing/2014/main" id="{7565EA9B-E09A-4649-8F24-B8A1F78E30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000" y="3566043"/>
            <a:ext cx="190500" cy="177800"/>
          </a:xfrm>
          <a:prstGeom prst="rect">
            <a:avLst/>
          </a:prstGeom>
        </p:spPr>
      </p:pic>
      <p:pic>
        <p:nvPicPr>
          <p:cNvPr id="15" name="Picture 14">
            <a:extLst>
              <a:ext uri="{FF2B5EF4-FFF2-40B4-BE49-F238E27FC236}">
                <a16:creationId xmlns:a16="http://schemas.microsoft.com/office/drawing/2014/main" id="{AEB2BAB4-0DCB-364E-B6CC-7515164530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000" y="4162923"/>
            <a:ext cx="190500" cy="190500"/>
          </a:xfrm>
          <a:prstGeom prst="rect">
            <a:avLst/>
          </a:prstGeom>
        </p:spPr>
      </p:pic>
      <p:pic>
        <p:nvPicPr>
          <p:cNvPr id="17" name="Picture 16">
            <a:extLst>
              <a:ext uri="{FF2B5EF4-FFF2-40B4-BE49-F238E27FC236}">
                <a16:creationId xmlns:a16="http://schemas.microsoft.com/office/drawing/2014/main" id="{B6E4447A-3178-744E-AFDE-399ACD56DC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2000" y="4764501"/>
            <a:ext cx="190500" cy="203200"/>
          </a:xfrm>
          <a:prstGeom prst="rect">
            <a:avLst/>
          </a:prstGeom>
        </p:spPr>
      </p:pic>
      <p:pic>
        <p:nvPicPr>
          <p:cNvPr id="19" name="Picture 18">
            <a:extLst>
              <a:ext uri="{FF2B5EF4-FFF2-40B4-BE49-F238E27FC236}">
                <a16:creationId xmlns:a16="http://schemas.microsoft.com/office/drawing/2014/main" id="{E4451A09-D501-C145-A13A-B8FD568189B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4700" y="5138870"/>
            <a:ext cx="165100" cy="177800"/>
          </a:xfrm>
          <a:prstGeom prst="rect">
            <a:avLst/>
          </a:prstGeom>
        </p:spPr>
      </p:pic>
      <p:pic>
        <p:nvPicPr>
          <p:cNvPr id="21" name="Picture 20">
            <a:extLst>
              <a:ext uri="{FF2B5EF4-FFF2-40B4-BE49-F238E27FC236}">
                <a16:creationId xmlns:a16="http://schemas.microsoft.com/office/drawing/2014/main" id="{AC9F0CF6-54F6-AA49-A341-5DA1EE05051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1050" y="5486559"/>
            <a:ext cx="152400" cy="177800"/>
          </a:xfrm>
          <a:prstGeom prst="rect">
            <a:avLst/>
          </a:prstGeom>
        </p:spPr>
      </p:pic>
      <p:pic>
        <p:nvPicPr>
          <p:cNvPr id="23" name="Picture 22">
            <a:extLst>
              <a:ext uri="{FF2B5EF4-FFF2-40B4-BE49-F238E27FC236}">
                <a16:creationId xmlns:a16="http://schemas.microsoft.com/office/drawing/2014/main" id="{60FB2C76-A85B-C844-9F30-36D2D1A3D76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4700" y="5863667"/>
            <a:ext cx="165100" cy="152400"/>
          </a:xfrm>
          <a:prstGeom prst="rect">
            <a:avLst/>
          </a:prstGeom>
        </p:spPr>
      </p:pic>
    </p:spTree>
    <p:extLst>
      <p:ext uri="{BB962C8B-B14F-4D97-AF65-F5344CB8AC3E}">
        <p14:creationId xmlns:p14="http://schemas.microsoft.com/office/powerpoint/2010/main" val="271098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3914-9942-5040-AADB-3F2EBE9DBCAE}"/>
              </a:ext>
            </a:extLst>
          </p:cNvPr>
          <p:cNvSpPr>
            <a:spLocks noGrp="1"/>
          </p:cNvSpPr>
          <p:nvPr>
            <p:ph type="title"/>
          </p:nvPr>
        </p:nvSpPr>
        <p:spPr/>
        <p:txBody>
          <a:bodyPr/>
          <a:lstStyle/>
          <a:p>
            <a:r>
              <a:rPr lang="en-CA" dirty="0"/>
              <a:t>Debugging With Breakpoints (4)</a:t>
            </a:r>
          </a:p>
        </p:txBody>
      </p:sp>
      <p:sp>
        <p:nvSpPr>
          <p:cNvPr id="3" name="Content Placeholder 2">
            <a:extLst>
              <a:ext uri="{FF2B5EF4-FFF2-40B4-BE49-F238E27FC236}">
                <a16:creationId xmlns:a16="http://schemas.microsoft.com/office/drawing/2014/main" id="{CDFDFFDD-40FC-8748-A936-1178CB5B5C17}"/>
              </a:ext>
            </a:extLst>
          </p:cNvPr>
          <p:cNvSpPr>
            <a:spLocks noGrp="1"/>
          </p:cNvSpPr>
          <p:nvPr>
            <p:ph idx="1"/>
          </p:nvPr>
        </p:nvSpPr>
        <p:spPr>
          <a:xfrm>
            <a:off x="457200" y="1463040"/>
            <a:ext cx="8229600" cy="4846320"/>
          </a:xfrm>
        </p:spPr>
        <p:txBody>
          <a:bodyPr/>
          <a:lstStyle/>
          <a:p>
            <a:r>
              <a:rPr lang="en-CA" dirty="0"/>
              <a:t>To allow debugging when connecting to </a:t>
            </a:r>
            <a:r>
              <a:rPr lang="en-CA" b="1" dirty="0">
                <a:solidFill>
                  <a:srgbClr val="0432FF"/>
                </a:solidFill>
                <a:latin typeface="Arial Narrow" panose="020B0604020202020204" pitchFamily="34" charset="0"/>
                <a:cs typeface="Arial Narrow" panose="020B0604020202020204" pitchFamily="34" charset="0"/>
              </a:rPr>
              <a:t>Oracle Database</a:t>
            </a:r>
            <a:r>
              <a:rPr lang="en-CA" dirty="0"/>
              <a:t> through the HKUST VPN, you need to check </a:t>
            </a:r>
            <a:r>
              <a:rPr lang="en-HK" dirty="0">
                <a:solidFill>
                  <a:srgbClr val="C00000"/>
                </a:solidFill>
                <a:latin typeface="Arial Narrow" panose="020B0604020202020204" pitchFamily="34" charset="0"/>
                <a:cs typeface="Arial Narrow" panose="020B0604020202020204" pitchFamily="34" charset="0"/>
              </a:rPr>
              <a:t>Prompt for Debugger Host for Database Debugging</a:t>
            </a:r>
            <a:r>
              <a:rPr lang="en-HK" dirty="0">
                <a:cs typeface="Arial Narrow" panose="020B0604020202020204" pitchFamily="34" charset="0"/>
              </a:rPr>
              <a:t> in the </a:t>
            </a:r>
            <a:r>
              <a:rPr lang="en-HK" dirty="0">
                <a:solidFill>
                  <a:srgbClr val="C00000"/>
                </a:solidFill>
                <a:latin typeface="Arial Narrow" panose="020B0604020202020204" pitchFamily="34" charset="0"/>
                <a:cs typeface="Arial Narrow" panose="020B0604020202020204" pitchFamily="34" charset="0"/>
              </a:rPr>
              <a:t>Debugger</a:t>
            </a:r>
            <a:r>
              <a:rPr lang="en-HK" dirty="0">
                <a:cs typeface="Arial Narrow" panose="020B0604020202020204" pitchFamily="34" charset="0"/>
              </a:rPr>
              <a:t> tab of the </a:t>
            </a:r>
            <a:r>
              <a:rPr lang="en-HK" dirty="0">
                <a:solidFill>
                  <a:srgbClr val="C00000"/>
                </a:solidFill>
                <a:latin typeface="Arial Narrow" panose="020B0604020202020204" pitchFamily="34" charset="0"/>
                <a:cs typeface="Arial Narrow" panose="020B0604020202020204" pitchFamily="34" charset="0"/>
              </a:rPr>
              <a:t>Preferences</a:t>
            </a:r>
            <a:r>
              <a:rPr lang="en-HK" dirty="0">
                <a:cs typeface="Arial Narrow" panose="020B0604020202020204" pitchFamily="34" charset="0"/>
              </a:rPr>
              <a:t> dialog as shown on slide 26.</a:t>
            </a:r>
            <a:endParaRPr lang="en-CA" dirty="0">
              <a:cs typeface="Arial Narrow" panose="020B0604020202020204" pitchFamily="34" charset="0"/>
            </a:endParaRPr>
          </a:p>
          <a:p>
            <a:r>
              <a:rPr lang="en-HK" dirty="0"/>
              <a:t>Then, when selecting </a:t>
            </a:r>
            <a:r>
              <a:rPr lang="en-HK" b="1" dirty="0">
                <a:solidFill>
                  <a:srgbClr val="C00000"/>
                </a:solidFill>
                <a:latin typeface="Arial Narrow" panose="020B0604020202020204" pitchFamily="34" charset="0"/>
                <a:cs typeface="Arial Narrow" panose="020B0604020202020204" pitchFamily="34" charset="0"/>
              </a:rPr>
              <a:t>Debug</a:t>
            </a:r>
            <a:r>
              <a:rPr lang="en-HK" dirty="0"/>
              <a:t>, you </a:t>
            </a:r>
            <a:br>
              <a:rPr lang="en-HK" dirty="0"/>
            </a:br>
            <a:r>
              <a:rPr lang="en-HK" dirty="0"/>
              <a:t>will be prompted to input your </a:t>
            </a:r>
            <a:br>
              <a:rPr lang="en-HK" dirty="0"/>
            </a:br>
            <a:r>
              <a:rPr lang="en-HK" dirty="0"/>
              <a:t>HKUST VPN IP address as shown </a:t>
            </a:r>
            <a:br>
              <a:rPr lang="en-HK" dirty="0"/>
            </a:br>
            <a:r>
              <a:rPr lang="en-HK" dirty="0"/>
              <a:t>in the dialog on the right.</a:t>
            </a:r>
          </a:p>
          <a:p>
            <a:r>
              <a:rPr lang="en-HK" dirty="0"/>
              <a:t>To obtain your HKUST VPN IP address, open </a:t>
            </a:r>
            <a:r>
              <a:rPr lang="en-HK" b="1" dirty="0">
                <a:solidFill>
                  <a:srgbClr val="0432FF"/>
                </a:solidFill>
                <a:latin typeface="Arial Narrow" panose="020B0604020202020204" pitchFamily="34" charset="0"/>
                <a:cs typeface="Arial Narrow" panose="020B0604020202020204" pitchFamily="34" charset="0"/>
              </a:rPr>
              <a:t>Pulse Secure</a:t>
            </a:r>
            <a:r>
              <a:rPr lang="en-HK" dirty="0">
                <a:cs typeface="Arial Narrow" panose="020B0604020202020204" pitchFamily="34" charset="0"/>
              </a:rPr>
              <a:t>.</a:t>
            </a:r>
            <a:endParaRPr lang="en-HK" dirty="0"/>
          </a:p>
          <a:p>
            <a:pPr lvl="1">
              <a:spcBef>
                <a:spcPts val="300"/>
              </a:spcBef>
            </a:pPr>
            <a:r>
              <a:rPr lang="en-HK" dirty="0"/>
              <a:t>In the </a:t>
            </a:r>
            <a:r>
              <a:rPr lang="en-HK" b="1" dirty="0">
                <a:solidFill>
                  <a:srgbClr val="0432FF"/>
                </a:solidFill>
                <a:latin typeface="Arial Narrow" panose="020B0604020202020204" pitchFamily="34" charset="0"/>
                <a:cs typeface="Arial Narrow" panose="020B0604020202020204" pitchFamily="34" charset="0"/>
              </a:rPr>
              <a:t>Pulse Secure</a:t>
            </a:r>
            <a:r>
              <a:rPr lang="en-HK" dirty="0"/>
              <a:t> menu select </a:t>
            </a:r>
            <a:r>
              <a:rPr lang="en-HK" dirty="0">
                <a:solidFill>
                  <a:srgbClr val="C00000"/>
                </a:solidFill>
                <a:latin typeface="Arial Narrow" panose="020B0604020202020204" pitchFamily="34" charset="0"/>
                <a:cs typeface="Arial Narrow" panose="020B0604020202020204" pitchFamily="34" charset="0"/>
              </a:rPr>
              <a:t>File→Connections→Advanced Connection Details….</a:t>
            </a:r>
            <a:r>
              <a:rPr lang="en-HK" dirty="0">
                <a:cs typeface="Arial Narrow" panose="020B0604020202020204" pitchFamily="34" charset="0"/>
              </a:rPr>
              <a:t>.</a:t>
            </a:r>
          </a:p>
          <a:p>
            <a:pPr lvl="1">
              <a:spcBef>
                <a:spcPts val="300"/>
              </a:spcBef>
            </a:pPr>
            <a:r>
              <a:rPr lang="en-HK" dirty="0"/>
              <a:t>Copy the </a:t>
            </a:r>
            <a:r>
              <a:rPr lang="en-HK" dirty="0">
                <a:solidFill>
                  <a:srgbClr val="C00000"/>
                </a:solidFill>
                <a:latin typeface="Arial Narrow" panose="020B0604020202020204" pitchFamily="34" charset="0"/>
                <a:cs typeface="Arial Narrow" panose="020B0604020202020204" pitchFamily="34" charset="0"/>
              </a:rPr>
              <a:t>Assigned IPV4</a:t>
            </a:r>
            <a:r>
              <a:rPr lang="en-HK" dirty="0"/>
              <a:t> address.</a:t>
            </a:r>
          </a:p>
          <a:p>
            <a:pPr lvl="1">
              <a:spcBef>
                <a:spcPts val="300"/>
              </a:spcBef>
            </a:pPr>
            <a:r>
              <a:rPr lang="en-HK" dirty="0"/>
              <a:t>Paste the </a:t>
            </a:r>
            <a:r>
              <a:rPr lang="en-HK" dirty="0">
                <a:solidFill>
                  <a:srgbClr val="C00000"/>
                </a:solidFill>
                <a:latin typeface="Arial Narrow" panose="020B0604020202020204" pitchFamily="34" charset="0"/>
                <a:cs typeface="Arial Narrow" panose="020B0604020202020204" pitchFamily="34" charset="0"/>
              </a:rPr>
              <a:t>Assigned IPV4</a:t>
            </a:r>
            <a:r>
              <a:rPr lang="en-HK" dirty="0"/>
              <a:t> address into the </a:t>
            </a:r>
            <a:r>
              <a:rPr lang="en-HK" dirty="0">
                <a:solidFill>
                  <a:srgbClr val="C00000"/>
                </a:solidFill>
                <a:latin typeface="Arial Narrow" panose="020B0604020202020204" pitchFamily="34" charset="0"/>
                <a:cs typeface="Arial Narrow" panose="020B0604020202020204" pitchFamily="34" charset="0"/>
              </a:rPr>
              <a:t>Debugger Host</a:t>
            </a:r>
            <a:r>
              <a:rPr lang="en-HK" dirty="0"/>
              <a:t> field of the </a:t>
            </a:r>
            <a:r>
              <a:rPr lang="en-HK" dirty="0">
                <a:solidFill>
                  <a:srgbClr val="C00000"/>
                </a:solidFill>
                <a:latin typeface="Arial Narrow" panose="020B0604020202020204" pitchFamily="34" charset="0"/>
                <a:cs typeface="Arial Narrow" panose="020B0604020202020204" pitchFamily="34" charset="0"/>
              </a:rPr>
              <a:t>Debugger Host for Database Debugging</a:t>
            </a:r>
            <a:r>
              <a:rPr lang="en-HK" dirty="0"/>
              <a:t> dialog shown above.</a:t>
            </a:r>
            <a:endParaRPr lang="en-CA" dirty="0"/>
          </a:p>
        </p:txBody>
      </p:sp>
      <p:sp>
        <p:nvSpPr>
          <p:cNvPr id="4" name="Slide Number Placeholder 3">
            <a:extLst>
              <a:ext uri="{FF2B5EF4-FFF2-40B4-BE49-F238E27FC236}">
                <a16:creationId xmlns:a16="http://schemas.microsoft.com/office/drawing/2014/main" id="{A602F6EE-F8C1-3846-9D8D-84C3E6EB829D}"/>
              </a:ext>
            </a:extLst>
          </p:cNvPr>
          <p:cNvSpPr>
            <a:spLocks noGrp="1"/>
          </p:cNvSpPr>
          <p:nvPr>
            <p:ph type="sldNum" sz="quarter" idx="4"/>
          </p:nvPr>
        </p:nvSpPr>
        <p:spPr/>
        <p:txBody>
          <a:bodyPr/>
          <a:lstStyle/>
          <a:p>
            <a:pPr>
              <a:defRPr/>
            </a:pPr>
            <a:fld id="{66FF7134-23C8-A443-8DFE-9E11CF9E71EC}" type="slidenum">
              <a:rPr lang="en-US" smtClean="0"/>
              <a:pPr>
                <a:defRPr/>
              </a:pPr>
              <a:t>30</a:t>
            </a:fld>
            <a:endParaRPr lang="en-US" dirty="0"/>
          </a:p>
        </p:txBody>
      </p:sp>
      <p:pic>
        <p:nvPicPr>
          <p:cNvPr id="8" name="Picture 7" descr="Graphical user interface, text, application, email&#10;&#10;Description automatically generated">
            <a:extLst>
              <a:ext uri="{FF2B5EF4-FFF2-40B4-BE49-F238E27FC236}">
                <a16:creationId xmlns:a16="http://schemas.microsoft.com/office/drawing/2014/main" id="{BACF2ABF-BEE2-834A-9335-8F32B9199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7845" y="3163415"/>
            <a:ext cx="3068955" cy="1080135"/>
          </a:xfrm>
          <a:prstGeom prst="rect">
            <a:avLst/>
          </a:prstGeom>
          <a:ln>
            <a:solidFill>
              <a:schemeClr val="bg1">
                <a:lumMod val="75000"/>
              </a:schemeClr>
            </a:solidFill>
          </a:ln>
        </p:spPr>
      </p:pic>
    </p:spTree>
    <p:extLst>
      <p:ext uri="{BB962C8B-B14F-4D97-AF65-F5344CB8AC3E}">
        <p14:creationId xmlns:p14="http://schemas.microsoft.com/office/powerpoint/2010/main" val="2548143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zh-TW" b="1" dirty="0">
                <a:solidFill>
                  <a:srgbClr val="0432FF"/>
                </a:solidFill>
                <a:latin typeface="Arial Narrow" panose="020B0606020202030204" pitchFamily="34" charset="0"/>
                <a:ea typeface="PMingLiU" charset="0"/>
                <a:cs typeface="PMingLiU" charset="0"/>
              </a:rPr>
              <a:t>Oracle PL/SQL</a:t>
            </a:r>
            <a:r>
              <a:rPr lang="en-US" altLang="zh-TW" dirty="0">
                <a:latin typeface="Verdana" charset="0"/>
                <a:ea typeface="PMingLiU" charset="0"/>
                <a:cs typeface="PMingLiU" charset="0"/>
              </a:rPr>
              <a:t> (1)</a:t>
            </a:r>
          </a:p>
        </p:txBody>
      </p:sp>
      <p:sp>
        <p:nvSpPr>
          <p:cNvPr id="7172" name="Rectangle 3"/>
          <p:cNvSpPr>
            <a:spLocks noGrp="1" noChangeArrowheads="1"/>
          </p:cNvSpPr>
          <p:nvPr>
            <p:ph idx="1"/>
          </p:nvPr>
        </p:nvSpPr>
        <p:spPr/>
        <p:txBody>
          <a:bodyPr/>
          <a:lstStyle/>
          <a:p>
            <a:pPr eaLnBrk="1" hangingPunct="1"/>
            <a:r>
              <a:rPr lang="en-US" altLang="zh-TW" b="1" dirty="0">
                <a:solidFill>
                  <a:srgbClr val="0432FF"/>
                </a:solidFill>
                <a:latin typeface="Arial Narrow" panose="020B0606020202030204" pitchFamily="34" charset="0"/>
                <a:ea typeface="PMingLiU" charset="0"/>
                <a:cs typeface="PMingLiU" charset="0"/>
              </a:rPr>
              <a:t>Oracle PL/SQL</a:t>
            </a:r>
            <a:r>
              <a:rPr lang="en-US" altLang="zh-TW" dirty="0">
                <a:latin typeface="Verdana" charset="0"/>
                <a:ea typeface="PMingLiU" charset="0"/>
                <a:cs typeface="PMingLiU" charset="0"/>
              </a:rPr>
              <a:t> (</a:t>
            </a:r>
            <a:r>
              <a:rPr lang="en-US" altLang="zh-TW" b="1" dirty="0">
                <a:solidFill>
                  <a:srgbClr val="0432FF"/>
                </a:solidFill>
                <a:latin typeface="Arial Narrow" panose="020B0606020202030204" pitchFamily="34" charset="0"/>
                <a:ea typeface="PMingLiU" charset="0"/>
                <a:cs typeface="PMingLiU" charset="0"/>
              </a:rPr>
              <a:t>Procedural Language/SQL</a:t>
            </a:r>
            <a:r>
              <a:rPr lang="en-US" altLang="zh-TW" dirty="0">
                <a:latin typeface="Verdana" charset="0"/>
                <a:ea typeface="PMingLiU" charset="0"/>
                <a:cs typeface="PMingLiU" charset="0"/>
              </a:rPr>
              <a:t>) allows </a:t>
            </a:r>
            <a:r>
              <a:rPr lang="en-US" altLang="zh-TW" b="1" dirty="0">
                <a:solidFill>
                  <a:srgbClr val="0432FF"/>
                </a:solidFill>
                <a:latin typeface="Arial Narrow" panose="020B0606020202030204" pitchFamily="34" charset="0"/>
                <a:ea typeface="PMingLiU" charset="0"/>
                <a:cs typeface="PMingLiU" charset="0"/>
              </a:rPr>
              <a:t>SQL</a:t>
            </a:r>
            <a:r>
              <a:rPr lang="en-US" altLang="zh-TW" dirty="0">
                <a:latin typeface="Verdana" charset="0"/>
                <a:ea typeface="PMingLiU" charset="0"/>
                <a:cs typeface="PMingLiU" charset="0"/>
              </a:rPr>
              <a:t> statements to be </a:t>
            </a:r>
            <a:r>
              <a:rPr lang="en-US" altLang="zh-TW" dirty="0">
                <a:solidFill>
                  <a:srgbClr val="C00000"/>
                </a:solidFill>
                <a:latin typeface="Verdana" charset="0"/>
                <a:ea typeface="PMingLiU" charset="0"/>
                <a:cs typeface="PMingLiU" charset="0"/>
              </a:rPr>
              <a:t>embedded</a:t>
            </a:r>
            <a:r>
              <a:rPr lang="en-US" altLang="zh-TW" dirty="0">
                <a:latin typeface="Verdana" charset="0"/>
                <a:ea typeface="PMingLiU" charset="0"/>
                <a:cs typeface="PMingLiU" charset="0"/>
              </a:rPr>
              <a:t> into a procedural programming language.</a:t>
            </a:r>
          </a:p>
          <a:p>
            <a:pPr eaLnBrk="1" hangingPunct="1"/>
            <a:r>
              <a:rPr lang="en-US" altLang="zh-TW" b="1" dirty="0">
                <a:solidFill>
                  <a:srgbClr val="0432FF"/>
                </a:solidFill>
                <a:latin typeface="Arial Narrow" panose="020B0606020202030204" pitchFamily="34" charset="0"/>
                <a:ea typeface="PMingLiU" charset="0"/>
                <a:cs typeface="PMingLiU" charset="0"/>
              </a:rPr>
              <a:t>Oracle PL/SQL</a:t>
            </a:r>
            <a:r>
              <a:rPr lang="en-US" altLang="zh-TW" dirty="0">
                <a:latin typeface="Verdana" charset="0"/>
                <a:ea typeface="PMingLiU" charset="0"/>
                <a:cs typeface="PMingLiU" charset="0"/>
              </a:rPr>
              <a:t> extends the capabilities of </a:t>
            </a:r>
            <a:r>
              <a:rPr lang="en-US" altLang="zh-TW" b="1" dirty="0">
                <a:solidFill>
                  <a:srgbClr val="0432FF"/>
                </a:solidFill>
                <a:latin typeface="Arial Narrow" panose="020B0606020202030204" pitchFamily="34" charset="0"/>
                <a:ea typeface="PMingLiU" charset="0"/>
                <a:cs typeface="PMingLiU" charset="0"/>
              </a:rPr>
              <a:t>SQL</a:t>
            </a:r>
            <a:r>
              <a:rPr lang="en-US" altLang="zh-TW" dirty="0">
                <a:latin typeface="Verdana" charset="0"/>
                <a:ea typeface="PMingLiU" charset="0"/>
                <a:cs typeface="PMingLiU" charset="0"/>
              </a:rPr>
              <a:t> by adding functionality that is supported by procedural programming languages.</a:t>
            </a:r>
          </a:p>
          <a:p>
            <a:r>
              <a:rPr lang="en-CA" dirty="0"/>
              <a:t>An </a:t>
            </a:r>
            <a:r>
              <a:rPr lang="en-CA" b="1" dirty="0">
                <a:solidFill>
                  <a:srgbClr val="0432FF"/>
                </a:solidFill>
                <a:latin typeface="Arial Narrow" panose="020B0606020202030204" pitchFamily="34" charset="0"/>
              </a:rPr>
              <a:t>Oracle PL/SQL</a:t>
            </a:r>
            <a:r>
              <a:rPr lang="en-CA" dirty="0"/>
              <a:t> can be</a:t>
            </a:r>
          </a:p>
          <a:p>
            <a:pPr lvl="1">
              <a:spcBef>
                <a:spcPts val="600"/>
              </a:spcBef>
            </a:pPr>
            <a:r>
              <a:rPr lang="en-CA" dirty="0"/>
              <a:t>a </a:t>
            </a:r>
            <a:r>
              <a:rPr lang="en-CA" dirty="0">
                <a:solidFill>
                  <a:srgbClr val="FF0000"/>
                </a:solidFill>
              </a:rPr>
              <a:t>procedure</a:t>
            </a:r>
            <a:r>
              <a:rPr lang="en-CA" dirty="0"/>
              <a:t>, which does not return a value.</a:t>
            </a:r>
          </a:p>
          <a:p>
            <a:pPr lvl="1">
              <a:spcBef>
                <a:spcPts val="600"/>
              </a:spcBef>
            </a:pPr>
            <a:r>
              <a:rPr lang="en-CA" dirty="0"/>
              <a:t>a </a:t>
            </a:r>
            <a:r>
              <a:rPr lang="en-CA" dirty="0">
                <a:solidFill>
                  <a:srgbClr val="FF0000"/>
                </a:solidFill>
              </a:rPr>
              <a:t>function</a:t>
            </a:r>
            <a:r>
              <a:rPr lang="en-CA" dirty="0"/>
              <a:t>, which returns a value using the </a:t>
            </a:r>
            <a:r>
              <a:rPr lang="en-CA" b="1" dirty="0">
                <a:solidFill>
                  <a:srgbClr val="0432FF"/>
                </a:solidFill>
                <a:latin typeface="Arial Narrow" panose="020B0604020202020204" pitchFamily="34" charset="0"/>
                <a:cs typeface="Arial Narrow" panose="020B0604020202020204" pitchFamily="34" charset="0"/>
              </a:rPr>
              <a:t>return</a:t>
            </a:r>
            <a:r>
              <a:rPr lang="en-CA" dirty="0"/>
              <a:t> keyword.</a:t>
            </a:r>
          </a:p>
        </p:txBody>
      </p:sp>
      <p:sp>
        <p:nvSpPr>
          <p:cNvPr id="5" name="TextBox 4"/>
          <p:cNvSpPr txBox="1"/>
          <p:nvPr/>
        </p:nvSpPr>
        <p:spPr>
          <a:xfrm>
            <a:off x="1150706" y="945979"/>
            <a:ext cx="6917278" cy="307777"/>
          </a:xfrm>
          <a:prstGeom prst="rect">
            <a:avLst/>
          </a:prstGeom>
          <a:noFill/>
        </p:spPr>
        <p:txBody>
          <a:bodyPr wrap="none" rtlCol="0">
            <a:spAutoFit/>
          </a:bodyPr>
          <a:lstStyle/>
          <a:p>
            <a:r>
              <a:rPr lang="en-US" altLang="zh-TW" sz="1400" i="0" dirty="0">
                <a:solidFill>
                  <a:srgbClr val="800000"/>
                </a:solidFill>
                <a:ea typeface="PMingLiU" charset="0"/>
                <a:cs typeface="PMingLiU" charset="0"/>
                <a:hlinkClick r:id="rId2"/>
              </a:rPr>
              <a:t>http://docs.oracle.com/cd/A97630_01/appdev.920/a96624/02_funds.htm</a:t>
            </a:r>
            <a:endParaRPr lang="en-US" sz="1400" i="0" dirty="0">
              <a:solidFill>
                <a:srgbClr val="800000"/>
              </a:solidFill>
            </a:endParaRPr>
          </a:p>
        </p:txBody>
      </p:sp>
      <p:sp>
        <p:nvSpPr>
          <p:cNvPr id="7" name="Rectangle 8"/>
          <p:cNvSpPr>
            <a:spLocks noGrp="1" noChangeArrowheads="1"/>
          </p:cNvSpPr>
          <p:nvPr>
            <p:ph type="sldNum" sz="quarter" idx="4"/>
          </p:nvPr>
        </p:nvSpPr>
        <p:spPr bwMode="auto">
          <a:xfrm>
            <a:off x="6705600" y="6492240"/>
            <a:ext cx="19812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i="0" smtClean="0">
                <a:solidFill>
                  <a:schemeClr val="tx1"/>
                </a:solidFill>
              </a:defRPr>
            </a:lvl1pPr>
          </a:lstStyle>
          <a:p>
            <a:pPr>
              <a:defRPr/>
            </a:pPr>
            <a:fld id="{66FF7134-23C8-A443-8DFE-9E11CF9E71EC}" type="slidenum">
              <a:rPr lang="en-US" smtClean="0"/>
              <a:pPr>
                <a:defRPr/>
              </a:pPr>
              <a:t>3</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zh-TW" b="1" dirty="0">
                <a:solidFill>
                  <a:srgbClr val="0432FF"/>
                </a:solidFill>
                <a:latin typeface="Arial Narrow" panose="020B0606020202030204" pitchFamily="34" charset="0"/>
                <a:ea typeface="PMingLiU" charset="0"/>
                <a:cs typeface="PMingLiU" charset="0"/>
              </a:rPr>
              <a:t>Oracle PL/SQL</a:t>
            </a:r>
            <a:r>
              <a:rPr lang="en-US" altLang="zh-TW" dirty="0">
                <a:latin typeface="Verdana" charset="0"/>
                <a:ea typeface="PMingLiU" charset="0"/>
                <a:cs typeface="PMingLiU" charset="0"/>
              </a:rPr>
              <a:t> (2)</a:t>
            </a:r>
            <a:endParaRPr lang="en-US" altLang="zh-TW" sz="1600" dirty="0">
              <a:latin typeface="Verdana" charset="0"/>
              <a:ea typeface="PMingLiU" charset="0"/>
              <a:cs typeface="PMingLiU" charset="0"/>
            </a:endParaRPr>
          </a:p>
        </p:txBody>
      </p:sp>
      <p:sp>
        <p:nvSpPr>
          <p:cNvPr id="9220" name="Rectangle 3"/>
          <p:cNvSpPr>
            <a:spLocks noGrp="1" noChangeArrowheads="1"/>
          </p:cNvSpPr>
          <p:nvPr>
            <p:ph idx="1"/>
          </p:nvPr>
        </p:nvSpPr>
        <p:spPr/>
        <p:txBody>
          <a:bodyPr/>
          <a:lstStyle/>
          <a:p>
            <a:pPr eaLnBrk="1" hangingPunct="1"/>
            <a:r>
              <a:rPr lang="en-US" altLang="zh-TW" b="1" dirty="0">
                <a:solidFill>
                  <a:srgbClr val="0432FF"/>
                </a:solidFill>
                <a:latin typeface="Arial Narrow" panose="020B0606020202030204" pitchFamily="34" charset="0"/>
                <a:ea typeface="PMingLiU" charset="0"/>
                <a:cs typeface="PMingLiU" charset="0"/>
              </a:rPr>
              <a:t>Oracle PL/SQL</a:t>
            </a:r>
            <a:r>
              <a:rPr lang="en-US" altLang="zh-TW" dirty="0">
                <a:ea typeface="PMingLiU" charset="0"/>
                <a:cs typeface="PMingLiU" charset="0"/>
              </a:rPr>
              <a:t> statements:</a:t>
            </a:r>
            <a:r>
              <a:rPr lang="en-US" altLang="zh-TW" dirty="0">
                <a:latin typeface="Verdana" charset="0"/>
                <a:ea typeface="PMingLiU" charset="0"/>
                <a:cs typeface="PMingLiU" charset="0"/>
              </a:rPr>
              <a:t> </a:t>
            </a:r>
          </a:p>
          <a:p>
            <a:pPr lvl="1" eaLnBrk="1" hangingPunct="1">
              <a:spcBef>
                <a:spcPts val="300"/>
              </a:spcBef>
            </a:pPr>
            <a:r>
              <a:rPr lang="en-US" altLang="zh-TW" dirty="0">
                <a:latin typeface="Verdana" charset="0"/>
                <a:ea typeface="PMingLiU" charset="0"/>
                <a:cs typeface="PMingLiU" charset="0"/>
              </a:rPr>
              <a:t>are </a:t>
            </a:r>
            <a:r>
              <a:rPr lang="en-US" altLang="zh-TW" i="1" dirty="0">
                <a:solidFill>
                  <a:srgbClr val="C00000"/>
                </a:solidFill>
                <a:latin typeface="Verdana" charset="0"/>
                <a:ea typeface="PMingLiU" charset="0"/>
                <a:cs typeface="PMingLiU" charset="0"/>
              </a:rPr>
              <a:t>case insensitive</a:t>
            </a:r>
            <a:r>
              <a:rPr lang="en-US" altLang="zh-TW" dirty="0">
                <a:latin typeface="Verdana" charset="0"/>
                <a:ea typeface="PMingLiU" charset="0"/>
                <a:cs typeface="PMingLiU" charset="0"/>
              </a:rPr>
              <a:t>.</a:t>
            </a:r>
          </a:p>
          <a:p>
            <a:pPr lvl="1" eaLnBrk="1" hangingPunct="1">
              <a:spcBef>
                <a:spcPts val="300"/>
              </a:spcBef>
            </a:pPr>
            <a:r>
              <a:rPr lang="en-US" altLang="zh-TW" dirty="0">
                <a:latin typeface="Verdana" charset="0"/>
                <a:ea typeface="PMingLiU" charset="0"/>
                <a:cs typeface="PMingLiU" charset="0"/>
              </a:rPr>
              <a:t>use C style comments </a:t>
            </a:r>
            <a:r>
              <a:rPr lang="en-US" altLang="zh-TW" dirty="0">
                <a:solidFill>
                  <a:srgbClr val="C00000"/>
                </a:solidFill>
                <a:latin typeface="Arial Narrow"/>
                <a:ea typeface="PMingLiU" charset="0"/>
                <a:cs typeface="Arial Narrow"/>
              </a:rPr>
              <a:t>/*…*/</a:t>
            </a:r>
            <a:r>
              <a:rPr lang="en-US" altLang="zh-TW" dirty="0">
                <a:latin typeface="Verdana" charset="0"/>
                <a:ea typeface="PMingLiU" charset="0"/>
                <a:cs typeface="PMingLiU" charset="0"/>
              </a:rPr>
              <a:t>.</a:t>
            </a:r>
          </a:p>
          <a:p>
            <a:pPr lvl="1" eaLnBrk="1" hangingPunct="1">
              <a:spcBef>
                <a:spcPts val="300"/>
              </a:spcBef>
            </a:pPr>
            <a:r>
              <a:rPr lang="en-US" altLang="zh-TW" dirty="0">
                <a:latin typeface="Verdana" charset="0"/>
                <a:ea typeface="PMingLiU" charset="0"/>
                <a:cs typeface="PMingLiU" charset="0"/>
              </a:rPr>
              <a:t>use </a:t>
            </a:r>
            <a:r>
              <a:rPr lang="en-US" altLang="zh-TW" dirty="0">
                <a:solidFill>
                  <a:srgbClr val="C00000"/>
                </a:solidFill>
                <a:latin typeface="Arial Narrow"/>
                <a:ea typeface="PMingLiU" charset="0"/>
                <a:cs typeface="Arial Narrow"/>
              </a:rPr>
              <a:t>:=</a:t>
            </a:r>
            <a:r>
              <a:rPr lang="en-US" altLang="zh-TW" dirty="0">
                <a:latin typeface="Verdana" charset="0"/>
                <a:ea typeface="PMingLiU" charset="0"/>
                <a:cs typeface="PMingLiU" charset="0"/>
              </a:rPr>
              <a:t> operator to assign values to a variable.</a:t>
            </a:r>
          </a:p>
          <a:p>
            <a:pPr lvl="1" eaLnBrk="1" hangingPunct="1">
              <a:spcBef>
                <a:spcPts val="300"/>
              </a:spcBef>
            </a:pPr>
            <a:r>
              <a:rPr lang="en-US" altLang="zh-TW" dirty="0">
                <a:latin typeface="Verdana" charset="0"/>
                <a:ea typeface="PMingLiU" charset="0"/>
                <a:cs typeface="PMingLiU" charset="0"/>
              </a:rPr>
              <a:t>use </a:t>
            </a:r>
            <a:r>
              <a:rPr lang="en-US" altLang="zh-TW" dirty="0">
                <a:solidFill>
                  <a:srgbClr val="C00000"/>
                </a:solidFill>
                <a:latin typeface="Arial Narrow"/>
                <a:ea typeface="PMingLiU" charset="0"/>
                <a:cs typeface="Arial Narrow"/>
              </a:rPr>
              <a:t>=</a:t>
            </a:r>
            <a:r>
              <a:rPr lang="en-US" altLang="zh-TW" dirty="0">
                <a:latin typeface="Verdana" charset="0"/>
                <a:ea typeface="PMingLiU" charset="0"/>
                <a:cs typeface="PMingLiU" charset="0"/>
              </a:rPr>
              <a:t> operator for comparison.</a:t>
            </a:r>
          </a:p>
          <a:p>
            <a:pPr eaLnBrk="1" hangingPunct="1"/>
            <a:r>
              <a:rPr lang="en-US" altLang="zh-TW" dirty="0">
                <a:ea typeface="PMingLiU" charset="0"/>
                <a:cs typeface="PMingLiU" charset="0"/>
              </a:rPr>
              <a:t>A </a:t>
            </a:r>
            <a:r>
              <a:rPr lang="en-US" altLang="zh-TW" dirty="0">
                <a:solidFill>
                  <a:srgbClr val="C00000"/>
                </a:solidFill>
                <a:ea typeface="PMingLiU" charset="0"/>
                <a:cs typeface="PMingLiU" charset="0"/>
              </a:rPr>
              <a:t>block</a:t>
            </a:r>
            <a:r>
              <a:rPr lang="en-US" altLang="zh-TW" dirty="0">
                <a:ea typeface="PMingLiU" charset="0"/>
                <a:cs typeface="PMingLiU" charset="0"/>
              </a:rPr>
              <a:t> is the basic processing unit in </a:t>
            </a:r>
            <a:r>
              <a:rPr lang="en-US" altLang="zh-TW" b="1" dirty="0">
                <a:solidFill>
                  <a:srgbClr val="0432FF"/>
                </a:solidFill>
                <a:latin typeface="Arial Narrow" panose="020B0606020202030204" pitchFamily="34" charset="0"/>
                <a:ea typeface="PMingLiU" charset="0"/>
                <a:cs typeface="PMingLiU" charset="0"/>
              </a:rPr>
              <a:t>Oracle PL/SQL</a:t>
            </a:r>
            <a:r>
              <a:rPr lang="en-US" altLang="zh-TW" dirty="0">
                <a:ea typeface="PMingLiU" charset="0"/>
                <a:cs typeface="PMingLiU" charset="0"/>
              </a:rPr>
              <a:t> and is delimited by </a:t>
            </a:r>
            <a:r>
              <a:rPr lang="en-US" altLang="zh-TW" b="1" dirty="0">
                <a:solidFill>
                  <a:srgbClr val="0000FF"/>
                </a:solidFill>
                <a:latin typeface="Arial Narrow" panose="020B0604020202020204" pitchFamily="34" charset="0"/>
                <a:ea typeface="PMingLiU" charset="0"/>
                <a:cs typeface="Arial Narrow" panose="020B0604020202020204" pitchFamily="34" charset="0"/>
              </a:rPr>
              <a:t>begin</a:t>
            </a:r>
            <a:r>
              <a:rPr lang="en-US" altLang="zh-TW" dirty="0">
                <a:ea typeface="PMingLiU" charset="0"/>
                <a:cs typeface="PMingLiU" charset="0"/>
              </a:rPr>
              <a:t>…</a:t>
            </a:r>
            <a:r>
              <a:rPr lang="en-US" altLang="zh-TW" b="1" dirty="0">
                <a:solidFill>
                  <a:srgbClr val="0000FF"/>
                </a:solidFill>
                <a:latin typeface="Arial Narrow" panose="020B0604020202020204" pitchFamily="34" charset="0"/>
                <a:ea typeface="PMingLiU" charset="0"/>
                <a:cs typeface="Arial Narrow" panose="020B0604020202020204" pitchFamily="34" charset="0"/>
              </a:rPr>
              <a:t>end</a:t>
            </a:r>
            <a:r>
              <a:rPr lang="en-US" altLang="zh-TW" dirty="0">
                <a:ea typeface="PMingLiU" charset="0"/>
                <a:cs typeface="PMingLiU" charset="0"/>
              </a:rPr>
              <a:t>.</a:t>
            </a:r>
          </a:p>
          <a:p>
            <a:pPr eaLnBrk="1" hangingPunct="1"/>
            <a:r>
              <a:rPr lang="en-US" altLang="zh-TW" u="sng" dirty="0">
                <a:solidFill>
                  <a:srgbClr val="FF0000"/>
                </a:solidFill>
                <a:latin typeface="Verdana" charset="0"/>
                <a:ea typeface="PMingLiU" charset="0"/>
                <a:cs typeface="PMingLiU" charset="0"/>
              </a:rPr>
              <a:t>ALLOWED</a:t>
            </a:r>
            <a:r>
              <a:rPr lang="en-US" altLang="zh-TW" dirty="0">
                <a:latin typeface="Verdana" charset="0"/>
                <a:ea typeface="PMingLiU" charset="0"/>
                <a:cs typeface="PMingLiU" charset="0"/>
              </a:rPr>
              <a:t> </a:t>
            </a:r>
            <a:r>
              <a:rPr lang="en-US" altLang="zh-TW" b="1" dirty="0">
                <a:solidFill>
                  <a:srgbClr val="0432FF"/>
                </a:solidFill>
                <a:latin typeface="Arial Narrow" panose="020B0606020202030204" pitchFamily="34" charset="0"/>
                <a:ea typeface="PMingLiU" charset="0"/>
                <a:cs typeface="PMingLiU" charset="0"/>
              </a:rPr>
              <a:t>SQL</a:t>
            </a:r>
            <a:r>
              <a:rPr lang="en-US" altLang="zh-TW" dirty="0">
                <a:latin typeface="Verdana" charset="0"/>
                <a:ea typeface="PMingLiU" charset="0"/>
                <a:cs typeface="PMingLiU" charset="0"/>
              </a:rPr>
              <a:t> statements: </a:t>
            </a:r>
            <a:r>
              <a:rPr lang="en-US" altLang="zh-TW" b="1" dirty="0">
                <a:solidFill>
                  <a:srgbClr val="0000FF"/>
                </a:solidFill>
                <a:latin typeface="Arial Narrow"/>
                <a:ea typeface="PMingLiU" charset="0"/>
                <a:cs typeface="Arial Narrow"/>
              </a:rPr>
              <a:t>select</a:t>
            </a:r>
            <a:r>
              <a:rPr lang="en-US" altLang="zh-TW" dirty="0">
                <a:latin typeface="Verdana" charset="0"/>
                <a:ea typeface="PMingLiU" charset="0"/>
                <a:cs typeface="PMingLiU" charset="0"/>
              </a:rPr>
              <a:t>, </a:t>
            </a:r>
            <a:r>
              <a:rPr lang="en-US" altLang="zh-TW" b="1" dirty="0">
                <a:solidFill>
                  <a:srgbClr val="0000FF"/>
                </a:solidFill>
                <a:latin typeface="Arial Narrow"/>
                <a:ea typeface="PMingLiU" charset="0"/>
                <a:cs typeface="Arial Narrow"/>
              </a:rPr>
              <a:t>insert</a:t>
            </a:r>
            <a:r>
              <a:rPr lang="en-US" altLang="zh-TW" dirty="0">
                <a:latin typeface="Verdana" charset="0"/>
                <a:ea typeface="PMingLiU" charset="0"/>
                <a:cs typeface="PMingLiU" charset="0"/>
              </a:rPr>
              <a:t>, </a:t>
            </a:r>
            <a:r>
              <a:rPr lang="en-US" altLang="zh-TW" b="1" dirty="0">
                <a:solidFill>
                  <a:srgbClr val="0000FF"/>
                </a:solidFill>
                <a:latin typeface="Arial Narrow"/>
                <a:ea typeface="PMingLiU" charset="0"/>
                <a:cs typeface="Arial Narrow"/>
              </a:rPr>
              <a:t>update</a:t>
            </a:r>
            <a:r>
              <a:rPr lang="en-US" altLang="zh-TW" dirty="0">
                <a:solidFill>
                  <a:srgbClr val="0000FF"/>
                </a:solidFill>
                <a:latin typeface="Verdana" charset="0"/>
                <a:ea typeface="PMingLiU" charset="0"/>
                <a:cs typeface="PMingLiU" charset="0"/>
              </a:rPr>
              <a:t> </a:t>
            </a:r>
            <a:r>
              <a:rPr lang="en-US" altLang="zh-TW" dirty="0">
                <a:latin typeface="Verdana" charset="0"/>
                <a:ea typeface="PMingLiU" charset="0"/>
                <a:cs typeface="PMingLiU" charset="0"/>
              </a:rPr>
              <a:t>and </a:t>
            </a:r>
            <a:r>
              <a:rPr lang="en-US" altLang="zh-TW" b="1" dirty="0">
                <a:solidFill>
                  <a:srgbClr val="0000FF"/>
                </a:solidFill>
                <a:latin typeface="Arial Narrow"/>
                <a:ea typeface="PMingLiU" charset="0"/>
                <a:cs typeface="Arial Narrow"/>
              </a:rPr>
              <a:t>delete</a:t>
            </a:r>
            <a:r>
              <a:rPr lang="en-US" altLang="zh-TW" dirty="0">
                <a:latin typeface="Verdana" charset="0"/>
                <a:ea typeface="PMingLiU" charset="0"/>
                <a:cs typeface="PMingLiU" charset="0"/>
              </a:rPr>
              <a:t> (i.e., DML statements)</a:t>
            </a:r>
          </a:p>
          <a:p>
            <a:pPr eaLnBrk="1" hangingPunct="1"/>
            <a:r>
              <a:rPr lang="en-US" altLang="zh-TW" u="sng" dirty="0">
                <a:solidFill>
                  <a:srgbClr val="FF0000"/>
                </a:solidFill>
                <a:latin typeface="Verdana" charset="0"/>
                <a:ea typeface="PMingLiU" charset="0"/>
                <a:cs typeface="PMingLiU" charset="0"/>
              </a:rPr>
              <a:t>NOT ALLOWED</a:t>
            </a:r>
            <a:r>
              <a:rPr lang="en-US" altLang="zh-TW" dirty="0">
                <a:latin typeface="Verdana" charset="0"/>
                <a:ea typeface="PMingLiU" charset="0"/>
                <a:cs typeface="PMingLiU" charset="0"/>
              </a:rPr>
              <a:t> </a:t>
            </a:r>
            <a:r>
              <a:rPr lang="en-US" altLang="zh-TW" b="1" dirty="0">
                <a:solidFill>
                  <a:srgbClr val="0432FF"/>
                </a:solidFill>
                <a:latin typeface="Arial Narrow" panose="020B0606020202030204" pitchFamily="34" charset="0"/>
                <a:ea typeface="PMingLiU" charset="0"/>
                <a:cs typeface="PMingLiU" charset="0"/>
              </a:rPr>
              <a:t>SQL</a:t>
            </a:r>
            <a:r>
              <a:rPr lang="en-US" altLang="zh-TW" dirty="0">
                <a:latin typeface="Verdana" charset="0"/>
                <a:ea typeface="PMingLiU" charset="0"/>
                <a:cs typeface="PMingLiU" charset="0"/>
              </a:rPr>
              <a:t> statements: </a:t>
            </a:r>
            <a:r>
              <a:rPr lang="en-US" altLang="zh-TW" b="1" dirty="0">
                <a:solidFill>
                  <a:srgbClr val="0000FF"/>
                </a:solidFill>
                <a:latin typeface="Arial Narrow"/>
                <a:ea typeface="PMingLiU" charset="0"/>
                <a:cs typeface="Arial Narrow"/>
              </a:rPr>
              <a:t>create</a:t>
            </a:r>
            <a:r>
              <a:rPr lang="en-US" altLang="zh-TW" dirty="0">
                <a:latin typeface="Verdana" charset="0"/>
                <a:ea typeface="PMingLiU" charset="0"/>
                <a:cs typeface="PMingLiU" charset="0"/>
              </a:rPr>
              <a:t>, </a:t>
            </a:r>
            <a:r>
              <a:rPr lang="en-US" altLang="zh-TW" b="1" dirty="0">
                <a:solidFill>
                  <a:srgbClr val="0000FF"/>
                </a:solidFill>
                <a:latin typeface="Arial Narrow"/>
                <a:ea typeface="PMingLiU" charset="0"/>
                <a:cs typeface="Arial Narrow"/>
              </a:rPr>
              <a:t>drop</a:t>
            </a:r>
            <a:r>
              <a:rPr lang="en-US" altLang="zh-TW" dirty="0">
                <a:latin typeface="Verdana" charset="0"/>
                <a:ea typeface="PMingLiU" charset="0"/>
                <a:cs typeface="PMingLiU" charset="0"/>
              </a:rPr>
              <a:t>, </a:t>
            </a:r>
            <a:r>
              <a:rPr lang="en-US" altLang="zh-TW" b="1" dirty="0">
                <a:solidFill>
                  <a:srgbClr val="0000FF"/>
                </a:solidFill>
                <a:latin typeface="Arial Narrow"/>
                <a:ea typeface="PMingLiU" charset="0"/>
                <a:cs typeface="Arial Narrow"/>
              </a:rPr>
              <a:t>alter</a:t>
            </a:r>
            <a:r>
              <a:rPr lang="en-US" altLang="zh-TW" dirty="0">
                <a:solidFill>
                  <a:srgbClr val="0000FF"/>
                </a:solidFill>
                <a:ea typeface="PMingLiU" charset="0"/>
                <a:cs typeface="Times New Roman"/>
              </a:rPr>
              <a:t>, </a:t>
            </a:r>
            <a:r>
              <a:rPr lang="en-US" altLang="zh-TW" b="1" dirty="0">
                <a:solidFill>
                  <a:srgbClr val="0000FF"/>
                </a:solidFill>
                <a:latin typeface="Arial Narrow"/>
                <a:ea typeface="PMingLiU" charset="0"/>
                <a:cs typeface="Arial Narrow"/>
              </a:rPr>
              <a:t>rename</a:t>
            </a:r>
            <a:r>
              <a:rPr lang="en-US" altLang="zh-TW" dirty="0">
                <a:solidFill>
                  <a:srgbClr val="0000FF"/>
                </a:solidFill>
                <a:latin typeface="Times New Roman"/>
                <a:ea typeface="PMingLiU" charset="0"/>
                <a:cs typeface="Times New Roman"/>
              </a:rPr>
              <a:t> </a:t>
            </a:r>
            <a:r>
              <a:rPr lang="en-US" altLang="zh-TW" dirty="0">
                <a:ea typeface="PMingLiU" charset="0"/>
                <a:cs typeface="Times New Roman"/>
              </a:rPr>
              <a:t>(i.e., DDL statements</a:t>
            </a:r>
            <a:r>
              <a:rPr lang="en-US" altLang="zh-TW" dirty="0">
                <a:ea typeface="PMingLiU" charset="0"/>
                <a:cs typeface="PMingLiU" charset="0"/>
              </a:rPr>
              <a:t>).</a:t>
            </a:r>
          </a:p>
        </p:txBody>
      </p:sp>
      <p:sp>
        <p:nvSpPr>
          <p:cNvPr id="6" name="Rectangle 8"/>
          <p:cNvSpPr>
            <a:spLocks noGrp="1" noChangeArrowheads="1"/>
          </p:cNvSpPr>
          <p:nvPr>
            <p:ph type="sldNum" sz="quarter" idx="4"/>
          </p:nvPr>
        </p:nvSpPr>
        <p:spPr bwMode="auto">
          <a:xfrm>
            <a:off x="6705600" y="6492240"/>
            <a:ext cx="19812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i="0" smtClean="0">
                <a:solidFill>
                  <a:schemeClr val="tx1"/>
                </a:solidFill>
              </a:defRPr>
            </a:lvl1pPr>
          </a:lstStyle>
          <a:p>
            <a:pPr>
              <a:defRPr/>
            </a:pPr>
            <a:fld id="{66FF7134-23C8-A443-8DFE-9E11CF9E71EC}" type="slidenum">
              <a:rPr lang="en-US" smtClean="0"/>
              <a:pPr>
                <a:defRPr/>
              </a:pPr>
              <a:t>4</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b="1" dirty="0">
                <a:solidFill>
                  <a:srgbClr val="0432FF"/>
                </a:solidFill>
                <a:latin typeface="Arial Narrow" panose="020B0606020202030204" pitchFamily="34" charset="0"/>
                <a:ea typeface="PMingLiU" charset="0"/>
                <a:cs typeface="PMingLiU" charset="0"/>
              </a:rPr>
              <a:t>Oracle PL/SQL</a:t>
            </a:r>
            <a:r>
              <a:rPr lang="en-US" altLang="zh-TW" dirty="0">
                <a:latin typeface="Verdana" charset="0"/>
                <a:ea typeface="PMingLiU" charset="0"/>
                <a:cs typeface="PMingLiU" charset="0"/>
              </a:rPr>
              <a:t> Basic Structure</a:t>
            </a:r>
            <a:endParaRPr lang="en-US" dirty="0"/>
          </a:p>
        </p:txBody>
      </p:sp>
      <p:sp>
        <p:nvSpPr>
          <p:cNvPr id="3" name="Content Placeholder 2"/>
          <p:cNvSpPr>
            <a:spLocks noGrp="1"/>
          </p:cNvSpPr>
          <p:nvPr>
            <p:ph idx="1"/>
          </p:nvPr>
        </p:nvSpPr>
        <p:spPr>
          <a:xfrm>
            <a:off x="457200" y="1463040"/>
            <a:ext cx="8001000" cy="3185160"/>
          </a:xfrm>
        </p:spPr>
        <p:txBody>
          <a:bodyPr/>
          <a:lstStyle/>
          <a:p>
            <a:pPr marL="0" indent="0">
              <a:spcBef>
                <a:spcPts val="0"/>
              </a:spcBef>
              <a:buNone/>
            </a:pPr>
            <a:r>
              <a:rPr lang="en-CA" b="1" dirty="0">
                <a:solidFill>
                  <a:srgbClr val="0432FF"/>
                </a:solidFill>
                <a:latin typeface="Arial Narrow" panose="020B0604020202020204" pitchFamily="34" charset="0"/>
                <a:cs typeface="Arial Narrow" panose="020B0604020202020204" pitchFamily="34" charset="0"/>
              </a:rPr>
              <a:t>create or replace procedure</a:t>
            </a:r>
            <a:r>
              <a:rPr lang="en-CA" dirty="0">
                <a:latin typeface="Arial Narrow" panose="020B0604020202020204" pitchFamily="34" charset="0"/>
                <a:cs typeface="Arial Narrow" panose="020B0604020202020204" pitchFamily="34" charset="0"/>
              </a:rPr>
              <a:t> </a:t>
            </a:r>
            <a:r>
              <a:rPr lang="en-CA" i="1" dirty="0">
                <a:solidFill>
                  <a:srgbClr val="C00000"/>
                </a:solidFill>
                <a:latin typeface="Arial Narrow" panose="020B0604020202020204" pitchFamily="34" charset="0"/>
                <a:cs typeface="Arial Narrow" panose="020B0604020202020204" pitchFamily="34" charset="0"/>
              </a:rPr>
              <a:t>procedure_name</a:t>
            </a:r>
            <a:r>
              <a:rPr lang="en-CA" dirty="0">
                <a:latin typeface="Arial Narrow" panose="020B0604020202020204" pitchFamily="34" charset="0"/>
                <a:cs typeface="Arial Narrow" panose="020B0604020202020204" pitchFamily="34" charset="0"/>
              </a:rPr>
              <a:t> [ </a:t>
            </a:r>
            <a:r>
              <a:rPr lang="en-CA" b="1" dirty="0">
                <a:solidFill>
                  <a:srgbClr val="0432FF"/>
                </a:solidFill>
                <a:latin typeface="Arial Narrow" panose="020B0604020202020204" pitchFamily="34" charset="0"/>
                <a:cs typeface="Arial Narrow" panose="020B0604020202020204" pitchFamily="34" charset="0"/>
              </a:rPr>
              <a:t>as</a:t>
            </a:r>
            <a:r>
              <a:rPr lang="en-CA" dirty="0">
                <a:latin typeface="Arial Narrow" panose="020B0604020202020204" pitchFamily="34" charset="0"/>
                <a:cs typeface="Arial Narrow" panose="020B0604020202020204" pitchFamily="34" charset="0"/>
              </a:rPr>
              <a:t> | </a:t>
            </a:r>
            <a:r>
              <a:rPr lang="en-CA" b="1" dirty="0">
                <a:solidFill>
                  <a:srgbClr val="0432FF"/>
                </a:solidFill>
                <a:latin typeface="Arial Narrow" panose="020B0604020202020204" pitchFamily="34" charset="0"/>
                <a:cs typeface="Arial Narrow" panose="020B0604020202020204" pitchFamily="34" charset="0"/>
              </a:rPr>
              <a:t>is</a:t>
            </a:r>
            <a:r>
              <a:rPr lang="en-CA" dirty="0">
                <a:latin typeface="Arial Narrow" panose="020B0604020202020204" pitchFamily="34" charset="0"/>
                <a:cs typeface="Arial Narrow" panose="020B0604020202020204" pitchFamily="34" charset="0"/>
              </a:rPr>
              <a:t> ]</a:t>
            </a:r>
          </a:p>
          <a:p>
            <a:pPr marL="1143000" indent="0" eaLnBrk="1" hangingPunct="1">
              <a:spcBef>
                <a:spcPts val="600"/>
              </a:spcBef>
              <a:buNone/>
            </a:pPr>
            <a:r>
              <a:rPr lang="en-US" altLang="zh-TW" sz="1800" b="1" dirty="0">
                <a:solidFill>
                  <a:schemeClr val="accent2"/>
                </a:solidFill>
                <a:latin typeface="Verdana" charset="0"/>
                <a:ea typeface="PMingLiU" charset="0"/>
                <a:cs typeface="PMingLiU" charset="0"/>
              </a:rPr>
              <a:t>Declarative section:</a:t>
            </a:r>
            <a:r>
              <a:rPr lang="en-US" altLang="zh-TW" sz="1800" dirty="0">
                <a:solidFill>
                  <a:srgbClr val="800000"/>
                </a:solidFill>
                <a:latin typeface="Verdana" charset="0"/>
                <a:ea typeface="PMingLiU" charset="0"/>
                <a:cs typeface="PMingLiU" charset="0"/>
              </a:rPr>
              <a:t> </a:t>
            </a:r>
            <a:r>
              <a:rPr lang="en-US" altLang="zh-TW" sz="1800" dirty="0">
                <a:solidFill>
                  <a:srgbClr val="000090"/>
                </a:solidFill>
                <a:latin typeface="Verdana" charset="0"/>
                <a:ea typeface="PMingLiU" charset="0"/>
                <a:cs typeface="PMingLiU" charset="0"/>
              </a:rPr>
              <a:t>declaration of variables, types, and local subprograms go here.</a:t>
            </a:r>
          </a:p>
          <a:p>
            <a:pPr marL="1143000" indent="-1143000" eaLnBrk="1" hangingPunct="1">
              <a:spcBef>
                <a:spcPts val="1800"/>
              </a:spcBef>
              <a:buNone/>
            </a:pPr>
            <a:r>
              <a:rPr lang="en-US" altLang="zh-TW" sz="2000" b="1" dirty="0">
                <a:solidFill>
                  <a:srgbClr val="0000FF"/>
                </a:solidFill>
                <a:latin typeface="Arial Narrow"/>
                <a:ea typeface="PMingLiU" charset="0"/>
                <a:cs typeface="Arial Narrow"/>
              </a:rPr>
              <a:t>begin</a:t>
            </a:r>
            <a:r>
              <a:rPr lang="en-US" altLang="zh-TW" sz="2000" dirty="0">
                <a:solidFill>
                  <a:srgbClr val="0000FF"/>
                </a:solidFill>
                <a:latin typeface="Times New Roman"/>
                <a:ea typeface="PMingLiU" charset="0"/>
                <a:cs typeface="Times New Roman"/>
              </a:rPr>
              <a:t>	</a:t>
            </a:r>
            <a:r>
              <a:rPr lang="en-US" altLang="zh-TW" sz="1800" b="1" dirty="0">
                <a:solidFill>
                  <a:schemeClr val="accent2"/>
                </a:solidFill>
                <a:latin typeface="Verdana" charset="0"/>
                <a:ea typeface="PMingLiU" charset="0"/>
                <a:cs typeface="PMingLiU" charset="0"/>
              </a:rPr>
              <a:t>Executable section:</a:t>
            </a:r>
            <a:r>
              <a:rPr lang="en-US" altLang="zh-TW" sz="1800" dirty="0">
                <a:solidFill>
                  <a:srgbClr val="800000"/>
                </a:solidFill>
                <a:latin typeface="Verdana" charset="0"/>
                <a:ea typeface="PMingLiU" charset="0"/>
                <a:cs typeface="PMingLiU" charset="0"/>
              </a:rPr>
              <a:t> </a:t>
            </a:r>
            <a:r>
              <a:rPr lang="en-US" altLang="zh-TW" sz="1800" dirty="0">
                <a:solidFill>
                  <a:srgbClr val="000090"/>
                </a:solidFill>
                <a:latin typeface="Verdana" charset="0"/>
                <a:ea typeface="PMingLiU" charset="0"/>
                <a:cs typeface="PMingLiU" charset="0"/>
              </a:rPr>
              <a:t>procedural and </a:t>
            </a:r>
            <a:r>
              <a:rPr lang="en-US" altLang="zh-TW" sz="1800" b="1" dirty="0">
                <a:solidFill>
                  <a:srgbClr val="0432FF"/>
                </a:solidFill>
                <a:latin typeface="Arial Narrow" panose="020B0606020202030204" pitchFamily="34" charset="0"/>
                <a:ea typeface="PMingLiU" charset="0"/>
                <a:cs typeface="PMingLiU" charset="0"/>
              </a:rPr>
              <a:t>SQL</a:t>
            </a:r>
            <a:r>
              <a:rPr lang="en-US" altLang="zh-TW" sz="1800" dirty="0">
                <a:solidFill>
                  <a:srgbClr val="000090"/>
                </a:solidFill>
                <a:latin typeface="Verdana" charset="0"/>
                <a:ea typeface="PMingLiU" charset="0"/>
                <a:cs typeface="PMingLiU" charset="0"/>
              </a:rPr>
              <a:t> statements go here. This is the only required section of the block.</a:t>
            </a:r>
          </a:p>
          <a:p>
            <a:pPr marL="1143000" indent="-1143000" eaLnBrk="1" hangingPunct="1">
              <a:spcBef>
                <a:spcPts val="1800"/>
              </a:spcBef>
              <a:buNone/>
            </a:pPr>
            <a:r>
              <a:rPr lang="en-US" altLang="zh-TW" sz="2000" b="1" dirty="0">
                <a:solidFill>
                  <a:srgbClr val="0000FF"/>
                </a:solidFill>
                <a:latin typeface="Arial Narrow"/>
                <a:ea typeface="PMingLiU" charset="0"/>
                <a:cs typeface="Arial Narrow"/>
              </a:rPr>
              <a:t>exception</a:t>
            </a:r>
            <a:r>
              <a:rPr lang="en-US" altLang="zh-TW" sz="2000" dirty="0">
                <a:solidFill>
                  <a:srgbClr val="0000FF"/>
                </a:solidFill>
                <a:latin typeface="Times New Roman"/>
                <a:ea typeface="PMingLiU" charset="0"/>
                <a:cs typeface="Times New Roman"/>
              </a:rPr>
              <a:t>	</a:t>
            </a:r>
            <a:r>
              <a:rPr lang="en-US" altLang="zh-TW" sz="1800" b="1" dirty="0">
                <a:solidFill>
                  <a:srgbClr val="CC0000"/>
                </a:solidFill>
                <a:latin typeface="Verdana" charset="0"/>
                <a:ea typeface="PMingLiU" charset="0"/>
                <a:cs typeface="PMingLiU" charset="0"/>
              </a:rPr>
              <a:t>Exception handling section:</a:t>
            </a:r>
            <a:r>
              <a:rPr lang="en-US" altLang="zh-TW" sz="1800" dirty="0">
                <a:solidFill>
                  <a:srgbClr val="800000"/>
                </a:solidFill>
                <a:latin typeface="Verdana" charset="0"/>
                <a:ea typeface="PMingLiU" charset="0"/>
                <a:cs typeface="PMingLiU" charset="0"/>
              </a:rPr>
              <a:t> </a:t>
            </a:r>
            <a:r>
              <a:rPr lang="en-US" altLang="zh-TW" sz="1800" dirty="0">
                <a:solidFill>
                  <a:srgbClr val="000090"/>
                </a:solidFill>
                <a:latin typeface="Verdana" charset="0"/>
                <a:ea typeface="PMingLiU" charset="0"/>
                <a:cs typeface="PMingLiU" charset="0"/>
              </a:rPr>
              <a:t>error handling statements go here.</a:t>
            </a:r>
          </a:p>
          <a:p>
            <a:pPr marL="0" indent="0" eaLnBrk="1" hangingPunct="1">
              <a:spcBef>
                <a:spcPts val="1200"/>
              </a:spcBef>
              <a:buNone/>
            </a:pPr>
            <a:r>
              <a:rPr lang="en-US" altLang="zh-TW" sz="2000" b="1" dirty="0">
                <a:solidFill>
                  <a:srgbClr val="0000FF"/>
                </a:solidFill>
                <a:latin typeface="Arial Narrow"/>
                <a:ea typeface="PMingLiU" charset="0"/>
                <a:cs typeface="Arial Narrow"/>
              </a:rPr>
              <a:t>end</a:t>
            </a:r>
            <a:r>
              <a:rPr lang="en-US" altLang="zh-TW" sz="2000" dirty="0">
                <a:latin typeface="Arial Narrow"/>
                <a:ea typeface="PMingLiU" charset="0"/>
                <a:cs typeface="Arial Narrow"/>
              </a:rPr>
              <a:t>;</a:t>
            </a:r>
          </a:p>
        </p:txBody>
      </p:sp>
      <p:sp>
        <p:nvSpPr>
          <p:cNvPr id="6" name="Rectangle 8"/>
          <p:cNvSpPr>
            <a:spLocks noGrp="1" noChangeArrowheads="1"/>
          </p:cNvSpPr>
          <p:nvPr>
            <p:ph type="sldNum" sz="quarter" idx="4"/>
          </p:nvPr>
        </p:nvSpPr>
        <p:spPr bwMode="auto">
          <a:xfrm>
            <a:off x="6705600" y="6492240"/>
            <a:ext cx="19812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i="0" smtClean="0">
                <a:solidFill>
                  <a:schemeClr val="tx1"/>
                </a:solidFill>
              </a:defRPr>
            </a:lvl1pPr>
          </a:lstStyle>
          <a:p>
            <a:pPr>
              <a:defRPr/>
            </a:pPr>
            <a:fld id="{66FF7134-23C8-A443-8DFE-9E11CF9E71EC}" type="slidenum">
              <a:rPr lang="en-US" smtClean="0"/>
              <a:pPr>
                <a:defRPr/>
              </a:pPr>
              <a:t>5</a:t>
            </a:fld>
            <a:endParaRPr lang="en-US" dirty="0"/>
          </a:p>
        </p:txBody>
      </p:sp>
      <p:pic>
        <p:nvPicPr>
          <p:cNvPr id="4" name="图片 3">
            <a:extLst>
              <a:ext uri="{FF2B5EF4-FFF2-40B4-BE49-F238E27FC236}">
                <a16:creationId xmlns:a16="http://schemas.microsoft.com/office/drawing/2014/main" id="{A60586F9-0CBF-9441-B4EC-F048137B375F}"/>
              </a:ext>
            </a:extLst>
          </p:cNvPr>
          <p:cNvPicPr>
            <a:picLocks noChangeAspect="1"/>
          </p:cNvPicPr>
          <p:nvPr/>
        </p:nvPicPr>
        <p:blipFill>
          <a:blip r:embed="rId2"/>
          <a:stretch>
            <a:fillRect/>
          </a:stretch>
        </p:blipFill>
        <p:spPr>
          <a:xfrm>
            <a:off x="2743200" y="4323430"/>
            <a:ext cx="6230818" cy="2359047"/>
          </a:xfrm>
          <a:prstGeom prst="rect">
            <a:avLst/>
          </a:prstGeom>
          <a:ln w="19050">
            <a:solidFill>
              <a:srgbClr val="CC0000"/>
            </a:solidFill>
          </a:ln>
        </p:spPr>
      </p:pic>
      <p:sp>
        <p:nvSpPr>
          <p:cNvPr id="7" name="文本框 6">
            <a:extLst>
              <a:ext uri="{FF2B5EF4-FFF2-40B4-BE49-F238E27FC236}">
                <a16:creationId xmlns:a16="http://schemas.microsoft.com/office/drawing/2014/main" id="{BBE1CC0A-4F40-5141-85ED-F3320A392C40}"/>
              </a:ext>
            </a:extLst>
          </p:cNvPr>
          <p:cNvSpPr txBox="1"/>
          <p:nvPr/>
        </p:nvSpPr>
        <p:spPr>
          <a:xfrm>
            <a:off x="1447800" y="5318287"/>
            <a:ext cx="1295400" cy="369332"/>
          </a:xfrm>
          <a:prstGeom prst="rect">
            <a:avLst/>
          </a:prstGeom>
          <a:noFill/>
        </p:spPr>
        <p:txBody>
          <a:bodyPr wrap="square" rtlCol="0">
            <a:spAutoFit/>
          </a:bodyPr>
          <a:lstStyle/>
          <a:p>
            <a:r>
              <a:rPr kumimoji="1" lang="en-US" altLang="zh-CN" dirty="0"/>
              <a:t>Example:</a:t>
            </a:r>
            <a:endParaRPr kumimoji="1" lang="zh-CN" altLang="en-US" dirty="0"/>
          </a:p>
        </p:txBody>
      </p:sp>
    </p:spTree>
    <p:extLst>
      <p:ext uri="{BB962C8B-B14F-4D97-AF65-F5344CB8AC3E}">
        <p14:creationId xmlns:p14="http://schemas.microsoft.com/office/powerpoint/2010/main" val="1412281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zh-TW" dirty="0">
                <a:latin typeface="Verdana" charset="0"/>
                <a:ea typeface="PMingLiU" charset="0"/>
                <a:cs typeface="PMingLiU" charset="0"/>
              </a:rPr>
              <a:t>Declaring Variables</a:t>
            </a:r>
          </a:p>
        </p:txBody>
      </p:sp>
      <p:sp>
        <p:nvSpPr>
          <p:cNvPr id="11268" name="Rectangle 3"/>
          <p:cNvSpPr>
            <a:spLocks noGrp="1" noChangeArrowheads="1"/>
          </p:cNvSpPr>
          <p:nvPr>
            <p:ph idx="1"/>
          </p:nvPr>
        </p:nvSpPr>
        <p:spPr/>
        <p:txBody>
          <a:bodyPr/>
          <a:lstStyle/>
          <a:p>
            <a:pPr eaLnBrk="1" hangingPunct="1"/>
            <a:r>
              <a:rPr lang="en-US" altLang="zh-TW" dirty="0">
                <a:latin typeface="Verdana" charset="0"/>
                <a:ea typeface="PMingLiU" charset="0"/>
                <a:cs typeface="PMingLiU" charset="0"/>
              </a:rPr>
              <a:t>A variable’s data type can be either</a:t>
            </a:r>
          </a:p>
          <a:p>
            <a:pPr lvl="1" eaLnBrk="1" hangingPunct="1">
              <a:spcBef>
                <a:spcPts val="600"/>
              </a:spcBef>
            </a:pPr>
            <a:r>
              <a:rPr lang="en-US" altLang="zh-TW" dirty="0">
                <a:latin typeface="Verdana" charset="0"/>
                <a:ea typeface="PMingLiU" charset="0"/>
                <a:cs typeface="PMingLiU" charset="0"/>
              </a:rPr>
              <a:t>an SQL </a:t>
            </a:r>
            <a:r>
              <a:rPr lang="en-US" altLang="zh-TW" dirty="0">
                <a:solidFill>
                  <a:srgbClr val="C00000"/>
                </a:solidFill>
                <a:latin typeface="Verdana" charset="0"/>
                <a:ea typeface="PMingLiU" charset="0"/>
                <a:cs typeface="PMingLiU" charset="0"/>
              </a:rPr>
              <a:t>basic type</a:t>
            </a:r>
            <a:r>
              <a:rPr lang="en-US" altLang="zh-TW" dirty="0">
                <a:latin typeface="Verdana" charset="0"/>
                <a:ea typeface="PMingLiU" charset="0"/>
                <a:cs typeface="PMingLiU" charset="0"/>
              </a:rPr>
              <a:t> (i.e., </a:t>
            </a:r>
            <a:r>
              <a:rPr lang="en-US" altLang="zh-TW" b="1" dirty="0">
                <a:solidFill>
                  <a:srgbClr val="0000FF"/>
                </a:solidFill>
                <a:latin typeface="Arial Narrow"/>
                <a:ea typeface="PMingLiU" charset="0"/>
                <a:cs typeface="Arial Narrow"/>
              </a:rPr>
              <a:t>number</a:t>
            </a:r>
            <a:r>
              <a:rPr lang="en-US" altLang="zh-TW" dirty="0">
                <a:latin typeface="Verdana" charset="0"/>
                <a:ea typeface="PMingLiU" charset="0"/>
                <a:cs typeface="PMingLiU" charset="0"/>
              </a:rPr>
              <a:t>, </a:t>
            </a:r>
            <a:r>
              <a:rPr lang="en-US" altLang="zh-TW" b="1" dirty="0">
                <a:solidFill>
                  <a:srgbClr val="0000FF"/>
                </a:solidFill>
                <a:latin typeface="Arial Narrow"/>
                <a:ea typeface="PMingLiU" charset="0"/>
                <a:cs typeface="Arial Narrow"/>
              </a:rPr>
              <a:t>int</a:t>
            </a:r>
            <a:r>
              <a:rPr lang="en-US" altLang="zh-TW" dirty="0">
                <a:latin typeface="Verdana" charset="0"/>
                <a:ea typeface="PMingLiU" charset="0"/>
                <a:cs typeface="PMingLiU" charset="0"/>
              </a:rPr>
              <a:t>, </a:t>
            </a:r>
            <a:r>
              <a:rPr lang="en-US" altLang="zh-TW" b="1" dirty="0">
                <a:solidFill>
                  <a:srgbClr val="0000FF"/>
                </a:solidFill>
                <a:latin typeface="Arial Narrow"/>
                <a:ea typeface="PMingLiU" charset="0"/>
                <a:cs typeface="Arial Narrow"/>
              </a:rPr>
              <a:t>char</a:t>
            </a:r>
            <a:r>
              <a:rPr lang="en-US" altLang="zh-TW" dirty="0">
                <a:latin typeface="Verdana" charset="0"/>
                <a:ea typeface="PMingLiU" charset="0"/>
                <a:cs typeface="PMingLiU" charset="0"/>
              </a:rPr>
              <a:t>, </a:t>
            </a:r>
            <a:r>
              <a:rPr lang="en-US" altLang="zh-TW" b="1" dirty="0">
                <a:solidFill>
                  <a:srgbClr val="0000FF"/>
                </a:solidFill>
                <a:latin typeface="Arial Narrow"/>
                <a:ea typeface="PMingLiU" charset="0"/>
                <a:cs typeface="Arial Narrow"/>
              </a:rPr>
              <a:t>varchar2</a:t>
            </a:r>
            <a:r>
              <a:rPr lang="en-US" altLang="zh-TW" dirty="0">
                <a:latin typeface="Verdana" charset="0"/>
                <a:ea typeface="PMingLiU" charset="0"/>
                <a:cs typeface="PMingLiU" charset="0"/>
              </a:rPr>
              <a:t>, </a:t>
            </a:r>
            <a:r>
              <a:rPr lang="en-US" altLang="zh-TW" b="1" dirty="0">
                <a:solidFill>
                  <a:srgbClr val="0000FF"/>
                </a:solidFill>
                <a:latin typeface="Arial Narrow"/>
                <a:ea typeface="PMingLiU" charset="0"/>
                <a:cs typeface="Arial Narrow"/>
              </a:rPr>
              <a:t>date</a:t>
            </a:r>
            <a:r>
              <a:rPr lang="en-US" altLang="zh-TW" dirty="0">
                <a:latin typeface="Verdana" charset="0"/>
                <a:ea typeface="PMingLiU" charset="0"/>
                <a:cs typeface="PMingLiU" charset="0"/>
              </a:rPr>
              <a:t>, etc.) or</a:t>
            </a:r>
          </a:p>
          <a:p>
            <a:pPr lvl="1" eaLnBrk="1" hangingPunct="1">
              <a:spcBef>
                <a:spcPts val="600"/>
              </a:spcBef>
            </a:pPr>
            <a:r>
              <a:rPr lang="en-US" altLang="zh-TW" dirty="0">
                <a:latin typeface="Verdana" charset="0"/>
                <a:ea typeface="PMingLiU" charset="0"/>
                <a:cs typeface="PMingLiU" charset="0"/>
              </a:rPr>
              <a:t>the same type as a </a:t>
            </a:r>
            <a:r>
              <a:rPr lang="en-US" altLang="zh-TW" dirty="0">
                <a:solidFill>
                  <a:srgbClr val="C00000"/>
                </a:solidFill>
                <a:latin typeface="Verdana" charset="0"/>
                <a:ea typeface="PMingLiU" charset="0"/>
                <a:cs typeface="PMingLiU" charset="0"/>
              </a:rPr>
              <a:t>table attribute</a:t>
            </a:r>
            <a:r>
              <a:rPr lang="en-US" altLang="zh-TW" dirty="0">
                <a:latin typeface="Verdana" charset="0"/>
                <a:ea typeface="PMingLiU" charset="0"/>
                <a:cs typeface="PMingLiU" charset="0"/>
              </a:rPr>
              <a:t> </a:t>
            </a:r>
            <a:r>
              <a:rPr lang="en-CA" dirty="0"/>
              <a:t>(</a:t>
            </a:r>
            <a:r>
              <a:rPr lang="en-CA" i="1" dirty="0">
                <a:solidFill>
                  <a:srgbClr val="C00000"/>
                </a:solidFill>
                <a:latin typeface="Arial Narrow" panose="020B0604020202020204" pitchFamily="34" charset="0"/>
                <a:cs typeface="Arial Narrow" panose="020B0604020202020204" pitchFamily="34" charset="0"/>
              </a:rPr>
              <a:t>table_name.attribute_name</a:t>
            </a:r>
            <a:r>
              <a:rPr lang="en-CA" dirty="0">
                <a:solidFill>
                  <a:srgbClr val="C00000"/>
                </a:solidFill>
                <a:latin typeface="Arial Narrow" panose="020B0604020202020204" pitchFamily="34" charset="0"/>
                <a:cs typeface="Arial Narrow" panose="020B0604020202020204" pitchFamily="34" charset="0"/>
              </a:rPr>
              <a:t>%</a:t>
            </a:r>
            <a:r>
              <a:rPr lang="en-CA" b="1" dirty="0">
                <a:solidFill>
                  <a:srgbClr val="0432FF"/>
                </a:solidFill>
                <a:latin typeface="Arial Narrow" panose="020B0604020202020204" pitchFamily="34" charset="0"/>
                <a:cs typeface="Arial Narrow" panose="020B0604020202020204" pitchFamily="34" charset="0"/>
              </a:rPr>
              <a:t>type</a:t>
            </a:r>
            <a:r>
              <a:rPr lang="en-CA" dirty="0"/>
              <a:t>) or a </a:t>
            </a:r>
            <a:r>
              <a:rPr lang="en-CA" dirty="0">
                <a:solidFill>
                  <a:srgbClr val="C00000"/>
                </a:solidFill>
              </a:rPr>
              <a:t>table ro</a:t>
            </a:r>
            <a:r>
              <a:rPr lang="en-CA" dirty="0"/>
              <a:t>w (</a:t>
            </a:r>
            <a:r>
              <a:rPr lang="en-CA" i="1" dirty="0">
                <a:solidFill>
                  <a:srgbClr val="C00000"/>
                </a:solidFill>
                <a:latin typeface="Arial Narrow" panose="020B0604020202020204" pitchFamily="34" charset="0"/>
                <a:cs typeface="Arial Narrow" panose="020B0604020202020204" pitchFamily="34" charset="0"/>
              </a:rPr>
              <a:t>table_name</a:t>
            </a:r>
            <a:r>
              <a:rPr lang="en-CA" dirty="0">
                <a:solidFill>
                  <a:srgbClr val="C00000"/>
                </a:solidFill>
                <a:latin typeface="Arial Narrow" panose="020B0604020202020204" pitchFamily="34" charset="0"/>
                <a:cs typeface="Arial Narrow" panose="020B0604020202020204" pitchFamily="34" charset="0"/>
              </a:rPr>
              <a:t>%</a:t>
            </a:r>
            <a:r>
              <a:rPr lang="en-CA" b="1" dirty="0">
                <a:solidFill>
                  <a:srgbClr val="0432FF"/>
                </a:solidFill>
                <a:latin typeface="Arial Narrow" panose="020B0604020202020204" pitchFamily="34" charset="0"/>
                <a:cs typeface="Arial Narrow" panose="020B0604020202020204" pitchFamily="34" charset="0"/>
              </a:rPr>
              <a:t>rowtype</a:t>
            </a:r>
            <a:r>
              <a:rPr lang="en-CA" dirty="0"/>
              <a:t>)</a:t>
            </a:r>
            <a:r>
              <a:rPr lang="en-US" altLang="zh-TW" dirty="0">
                <a:latin typeface="Verdana" charset="0"/>
                <a:ea typeface="PMingLiU" charset="0"/>
                <a:cs typeface="PMingLiU" charset="0"/>
              </a:rPr>
              <a:t>.</a:t>
            </a:r>
          </a:p>
          <a:p>
            <a:pPr marL="0" indent="0" eaLnBrk="1" hangingPunct="1">
              <a:buNone/>
            </a:pPr>
            <a:r>
              <a:rPr lang="en-US" altLang="zh-TW" b="1" u="sng" dirty="0">
                <a:solidFill>
                  <a:srgbClr val="800000"/>
                </a:solidFill>
                <a:latin typeface="Verdana" charset="0"/>
                <a:ea typeface="PMingLiU" charset="0"/>
                <a:cs typeface="PMingLiU" charset="0"/>
              </a:rPr>
              <a:t>Examples</a:t>
            </a:r>
          </a:p>
          <a:p>
            <a:pPr lvl="1" eaLnBrk="1" hangingPunct="1"/>
            <a:r>
              <a:rPr lang="en-US" altLang="zh-TW" dirty="0">
                <a:latin typeface="Verdana" charset="0"/>
                <a:ea typeface="PMingLiU" charset="0"/>
                <a:cs typeface="PMingLiU" charset="0"/>
              </a:rPr>
              <a:t>Declare </a:t>
            </a:r>
            <a:r>
              <a:rPr lang="en-US" altLang="zh-TW" dirty="0">
                <a:solidFill>
                  <a:srgbClr val="C00000"/>
                </a:solidFill>
                <a:latin typeface="Arial Narrow" panose="020B0604020202020204" pitchFamily="34" charset="0"/>
                <a:ea typeface="PMingLiU" charset="0"/>
                <a:cs typeface="Arial Narrow" panose="020B0604020202020204" pitchFamily="34" charset="0"/>
              </a:rPr>
              <a:t>count</a:t>
            </a:r>
            <a:r>
              <a:rPr lang="en-US" altLang="zh-TW" dirty="0">
                <a:latin typeface="Verdana" charset="0"/>
                <a:ea typeface="PMingLiU" charset="0"/>
                <a:cs typeface="PMingLiU" charset="0"/>
              </a:rPr>
              <a:t> to be a variable of basic type number.</a:t>
            </a:r>
          </a:p>
          <a:p>
            <a:pPr marL="1371600" indent="0" eaLnBrk="1" hangingPunct="1">
              <a:spcBef>
                <a:spcPts val="600"/>
              </a:spcBef>
              <a:buFont typeface="Wingdings" charset="0"/>
              <a:buNone/>
            </a:pPr>
            <a:r>
              <a:rPr lang="en-US" altLang="zh-TW" sz="1800" dirty="0">
                <a:solidFill>
                  <a:srgbClr val="C00000"/>
                </a:solidFill>
                <a:latin typeface="Arial Narrow"/>
                <a:ea typeface="PMingLiU" charset="0"/>
                <a:cs typeface="Arial Narrow"/>
              </a:rPr>
              <a:t>count</a:t>
            </a:r>
            <a:r>
              <a:rPr lang="en-US" altLang="zh-TW" sz="1800" dirty="0">
                <a:solidFill>
                  <a:srgbClr val="0000FF"/>
                </a:solidFill>
                <a:latin typeface="Arial Narrow"/>
                <a:ea typeface="PMingLiU" charset="0"/>
                <a:cs typeface="Arial Narrow"/>
              </a:rPr>
              <a:t> </a:t>
            </a:r>
            <a:r>
              <a:rPr lang="en-US" altLang="zh-TW" sz="1800" b="1" dirty="0">
                <a:solidFill>
                  <a:srgbClr val="0000FF"/>
                </a:solidFill>
                <a:latin typeface="Arial Narrow"/>
                <a:ea typeface="PMingLiU" charset="0"/>
                <a:cs typeface="Arial Narrow"/>
              </a:rPr>
              <a:t>number</a:t>
            </a:r>
            <a:r>
              <a:rPr lang="en-US" altLang="zh-TW" sz="1800" dirty="0">
                <a:solidFill>
                  <a:srgbClr val="000000"/>
                </a:solidFill>
                <a:latin typeface="Arial Narrow"/>
                <a:ea typeface="PMingLiU" charset="0"/>
                <a:cs typeface="Arial Narrow"/>
              </a:rPr>
              <a:t>;</a:t>
            </a:r>
          </a:p>
          <a:p>
            <a:pPr lvl="1" eaLnBrk="1" hangingPunct="1"/>
            <a:r>
              <a:rPr lang="en-US" altLang="zh-TW" dirty="0">
                <a:latin typeface="Verdana" charset="0"/>
                <a:ea typeface="PMingLiU" charset="0"/>
                <a:cs typeface="PMingLiU" charset="0"/>
              </a:rPr>
              <a:t>Declare </a:t>
            </a:r>
            <a:r>
              <a:rPr lang="en-US" altLang="zh-TW" dirty="0">
                <a:latin typeface="Arial Narrow" panose="020B0604020202020204" pitchFamily="34" charset="0"/>
                <a:ea typeface="PMingLiU" charset="0"/>
                <a:cs typeface="Arial Narrow" panose="020B0604020202020204" pitchFamily="34" charset="0"/>
              </a:rPr>
              <a:t>projectors</a:t>
            </a:r>
            <a:r>
              <a:rPr lang="en-US" altLang="zh-TW" dirty="0">
                <a:latin typeface="Verdana" charset="0"/>
                <a:ea typeface="PMingLiU" charset="0"/>
                <a:cs typeface="PMingLiU" charset="0"/>
              </a:rPr>
              <a:t> to be a variable with the same type as the </a:t>
            </a:r>
            <a:r>
              <a:rPr lang="en-US" altLang="zh-TW" dirty="0">
                <a:solidFill>
                  <a:srgbClr val="0432FF"/>
                </a:solidFill>
                <a:latin typeface="Arial Narrow"/>
                <a:ea typeface="PMingLiU" charset="0"/>
                <a:cs typeface="Arial Narrow"/>
              </a:rPr>
              <a:t>numberProjectors</a:t>
            </a:r>
            <a:r>
              <a:rPr lang="en-US" altLang="zh-TW" dirty="0">
                <a:latin typeface="Verdana" charset="0"/>
                <a:ea typeface="PMingLiU" charset="0"/>
                <a:cs typeface="PMingLiU" charset="0"/>
              </a:rPr>
              <a:t> attribute in the </a:t>
            </a:r>
            <a:r>
              <a:rPr lang="en-US" altLang="zh-TW" dirty="0">
                <a:solidFill>
                  <a:srgbClr val="0432FF"/>
                </a:solidFill>
                <a:latin typeface="Arial Narrow" panose="020B0604020202020204" pitchFamily="34" charset="0"/>
                <a:ea typeface="PMingLiU" charset="0"/>
                <a:cs typeface="Arial Narrow" panose="020B0604020202020204" pitchFamily="34" charset="0"/>
              </a:rPr>
              <a:t>Facility</a:t>
            </a:r>
            <a:r>
              <a:rPr lang="en-US" altLang="zh-TW" dirty="0">
                <a:latin typeface="Verdana" charset="0"/>
                <a:ea typeface="PMingLiU" charset="0"/>
                <a:cs typeface="PMingLiU" charset="0"/>
              </a:rPr>
              <a:t> table.</a:t>
            </a:r>
          </a:p>
          <a:p>
            <a:pPr marL="1371600" indent="0" eaLnBrk="1" hangingPunct="1">
              <a:spcBef>
                <a:spcPts val="600"/>
              </a:spcBef>
              <a:buFont typeface="Wingdings" charset="0"/>
              <a:buNone/>
            </a:pPr>
            <a:r>
              <a:rPr lang="en-US" altLang="zh-TW" sz="1800" dirty="0">
                <a:solidFill>
                  <a:srgbClr val="C00000"/>
                </a:solidFill>
                <a:latin typeface="Arial Narrow"/>
                <a:ea typeface="PMingLiU" charset="0"/>
                <a:cs typeface="Arial Narrow"/>
              </a:rPr>
              <a:t>projectors Facility.numberProjectors%</a:t>
            </a:r>
            <a:r>
              <a:rPr lang="en-US" altLang="zh-TW" sz="1800" b="1" dirty="0">
                <a:solidFill>
                  <a:srgbClr val="0432FF"/>
                </a:solidFill>
                <a:latin typeface="Arial Narrow"/>
                <a:ea typeface="PMingLiU" charset="0"/>
                <a:cs typeface="Arial Narrow"/>
              </a:rPr>
              <a:t>type</a:t>
            </a:r>
            <a:r>
              <a:rPr lang="en-US" altLang="zh-TW" sz="1800" dirty="0">
                <a:solidFill>
                  <a:srgbClr val="000000"/>
                </a:solidFill>
                <a:latin typeface="Arial Narrow"/>
                <a:ea typeface="PMingLiU" charset="0"/>
                <a:cs typeface="Arial Narrow"/>
              </a:rPr>
              <a:t>;</a:t>
            </a:r>
          </a:p>
          <a:p>
            <a:pPr lvl="1" eaLnBrk="1" hangingPunct="1"/>
            <a:r>
              <a:rPr lang="en-US" altLang="zh-TW" dirty="0">
                <a:latin typeface="Verdana" charset="0"/>
                <a:ea typeface="PMingLiU" charset="0"/>
                <a:cs typeface="PMingLiU" charset="0"/>
              </a:rPr>
              <a:t>Declare </a:t>
            </a:r>
            <a:r>
              <a:rPr lang="en-US" altLang="zh-TW" dirty="0">
                <a:solidFill>
                  <a:srgbClr val="C00000"/>
                </a:solidFill>
                <a:latin typeface="Arial Narrow"/>
                <a:ea typeface="PMingLiU" charset="0"/>
                <a:cs typeface="Arial Narrow"/>
              </a:rPr>
              <a:t>facilityRecord</a:t>
            </a:r>
            <a:r>
              <a:rPr lang="en-US" altLang="zh-TW" dirty="0">
                <a:latin typeface="Verdana" charset="0"/>
                <a:ea typeface="PMingLiU" charset="0"/>
                <a:cs typeface="PMingLiU" charset="0"/>
              </a:rPr>
              <a:t> to be a variable that is the same type as a row (tuple).</a:t>
            </a:r>
            <a:endParaRPr lang="en-US" altLang="zh-TW" b="1" dirty="0">
              <a:solidFill>
                <a:srgbClr val="0432FF"/>
              </a:solidFill>
              <a:latin typeface="Arial Narrow"/>
              <a:ea typeface="PMingLiU" charset="0"/>
              <a:cs typeface="Arial Narrow"/>
            </a:endParaRPr>
          </a:p>
          <a:p>
            <a:pPr marL="1371600" indent="0" eaLnBrk="1" hangingPunct="1">
              <a:spcBef>
                <a:spcPts val="600"/>
              </a:spcBef>
              <a:buFont typeface="Wingdings" charset="0"/>
              <a:buNone/>
            </a:pPr>
            <a:r>
              <a:rPr lang="en-US" altLang="zh-TW" sz="1800" dirty="0">
                <a:solidFill>
                  <a:srgbClr val="C00000"/>
                </a:solidFill>
                <a:latin typeface="Arial Narrow"/>
                <a:ea typeface="PMingLiU" charset="0"/>
                <a:cs typeface="Arial Narrow"/>
              </a:rPr>
              <a:t>facilityRecord Facility%</a:t>
            </a:r>
            <a:r>
              <a:rPr lang="en-US" altLang="zh-TW" sz="1800" b="1" dirty="0">
                <a:solidFill>
                  <a:srgbClr val="0432FF"/>
                </a:solidFill>
                <a:latin typeface="Arial Narrow"/>
                <a:ea typeface="PMingLiU" charset="0"/>
                <a:cs typeface="Arial Narrow"/>
              </a:rPr>
              <a:t>rowtype</a:t>
            </a:r>
            <a:r>
              <a:rPr lang="en-US" altLang="zh-TW" sz="1800" dirty="0">
                <a:solidFill>
                  <a:srgbClr val="000000"/>
                </a:solidFill>
                <a:latin typeface="Arial Narrow"/>
                <a:ea typeface="PMingLiU" charset="0"/>
                <a:cs typeface="Arial Narrow"/>
              </a:rPr>
              <a:t>;</a:t>
            </a:r>
          </a:p>
        </p:txBody>
      </p:sp>
      <p:sp>
        <p:nvSpPr>
          <p:cNvPr id="5" name="TextBox 4"/>
          <p:cNvSpPr txBox="1"/>
          <p:nvPr/>
        </p:nvSpPr>
        <p:spPr>
          <a:xfrm>
            <a:off x="768052" y="945979"/>
            <a:ext cx="7607897" cy="307777"/>
          </a:xfrm>
          <a:prstGeom prst="rect">
            <a:avLst/>
          </a:prstGeom>
          <a:noFill/>
        </p:spPr>
        <p:txBody>
          <a:bodyPr wrap="none" rtlCol="0">
            <a:spAutoFit/>
          </a:bodyPr>
          <a:lstStyle/>
          <a:p>
            <a:r>
              <a:rPr lang="hu-HU" sz="1400" i="0" dirty="0">
                <a:solidFill>
                  <a:srgbClr val="800000"/>
                </a:solidFill>
                <a:hlinkClick r:id="rId2"/>
              </a:rPr>
              <a:t>http://docs.oracle.com/cd/A97630_01/appdev.920/a96624/02_funds.htm#27307</a:t>
            </a:r>
            <a:endParaRPr lang="en-US" sz="1400" i="0" dirty="0">
              <a:solidFill>
                <a:srgbClr val="800000"/>
              </a:solidFill>
            </a:endParaRPr>
          </a:p>
        </p:txBody>
      </p:sp>
      <p:sp>
        <p:nvSpPr>
          <p:cNvPr id="7" name="Rectangle 8"/>
          <p:cNvSpPr>
            <a:spLocks noGrp="1" noChangeArrowheads="1"/>
          </p:cNvSpPr>
          <p:nvPr>
            <p:ph type="sldNum" sz="quarter" idx="4"/>
          </p:nvPr>
        </p:nvSpPr>
        <p:spPr bwMode="auto">
          <a:xfrm>
            <a:off x="6705600" y="6492240"/>
            <a:ext cx="19812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i="0" smtClean="0">
                <a:solidFill>
                  <a:schemeClr val="tx1"/>
                </a:solidFill>
              </a:defRPr>
            </a:lvl1pPr>
          </a:lstStyle>
          <a:p>
            <a:pPr>
              <a:defRPr/>
            </a:pPr>
            <a:fld id="{66FF7134-23C8-A443-8DFE-9E11CF9E71EC}" type="slidenum">
              <a:rPr lang="en-US" smtClean="0"/>
              <a:pPr>
                <a:defRPr/>
              </a:pPr>
              <a:t>6</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8229600" cy="4023359"/>
          </a:xfrm>
        </p:spPr>
        <p:txBody>
          <a:bodyPr/>
          <a:lstStyle/>
          <a:p>
            <a:pPr marL="1258888" indent="-1258888" eaLnBrk="1" hangingPunct="1">
              <a:buNone/>
            </a:pPr>
            <a:r>
              <a:rPr lang="en-US" altLang="zh-TW" dirty="0">
                <a:solidFill>
                  <a:srgbClr val="C00000"/>
                </a:solidFill>
                <a:latin typeface="Verdana" charset="0"/>
                <a:ea typeface="PMingLiU" charset="0"/>
                <a:cs typeface="PMingLiU" charset="0"/>
              </a:rPr>
              <a:t>Example:</a:t>
            </a:r>
            <a:r>
              <a:rPr lang="en-US" altLang="zh-TW" dirty="0">
                <a:latin typeface="Verdana" charset="0"/>
                <a:ea typeface="PMingLiU" charset="0"/>
                <a:cs typeface="PMingLiU" charset="0"/>
              </a:rPr>
              <a:t>	Extract data of the Math department from the </a:t>
            </a:r>
            <a:r>
              <a:rPr lang="en-US" altLang="zh-TW" dirty="0">
                <a:solidFill>
                  <a:srgbClr val="0000FF"/>
                </a:solidFill>
                <a:latin typeface="Arial Narrow" panose="020B0604020202020204" pitchFamily="34" charset="0"/>
                <a:ea typeface="PMingLiU" charset="0"/>
                <a:cs typeface="Arial Narrow" panose="020B0604020202020204" pitchFamily="34" charset="0"/>
              </a:rPr>
              <a:t>Department</a:t>
            </a:r>
            <a:r>
              <a:rPr lang="en-US" altLang="zh-TW" dirty="0">
                <a:latin typeface="Verdana" charset="0"/>
                <a:ea typeface="PMingLiU" charset="0"/>
                <a:cs typeface="PMingLiU" charset="0"/>
              </a:rPr>
              <a:t> table into a table called </a:t>
            </a:r>
            <a:r>
              <a:rPr lang="en-US" altLang="zh-TW" dirty="0">
                <a:solidFill>
                  <a:srgbClr val="0000FF"/>
                </a:solidFill>
                <a:latin typeface="Arial Narrow" panose="020B0604020202020204" pitchFamily="34" charset="0"/>
                <a:ea typeface="PMingLiU" charset="0"/>
                <a:cs typeface="Arial Narrow" panose="020B0604020202020204" pitchFamily="34" charset="0"/>
              </a:rPr>
              <a:t>MathDept</a:t>
            </a:r>
            <a:r>
              <a:rPr lang="en-US" altLang="zh-TW" dirty="0">
                <a:latin typeface="Verdana" charset="0"/>
                <a:ea typeface="PMingLiU" charset="0"/>
                <a:cs typeface="PMingLiU" charset="0"/>
              </a:rPr>
              <a:t>.</a:t>
            </a:r>
          </a:p>
          <a:p>
            <a:pPr indent="0">
              <a:spcBef>
                <a:spcPts val="600"/>
              </a:spcBef>
              <a:buNone/>
            </a:pPr>
            <a:r>
              <a:rPr lang="en-US" altLang="zh-TW" sz="1800" b="1" dirty="0">
                <a:solidFill>
                  <a:srgbClr val="0000FF"/>
                </a:solidFill>
                <a:latin typeface="Arial Narrow"/>
                <a:ea typeface="PMingLiU" charset="0"/>
                <a:cs typeface="Arial Narrow"/>
              </a:rPr>
              <a:t>create or replace procedure ExtractMathRecords as</a:t>
            </a:r>
          </a:p>
          <a:p>
            <a:pPr marL="731520" indent="0">
              <a:spcBef>
                <a:spcPts val="0"/>
              </a:spcBef>
              <a:buNone/>
            </a:pPr>
            <a:r>
              <a:rPr lang="en-US" altLang="zh-TW" sz="1800" dirty="0">
                <a:solidFill>
                  <a:srgbClr val="800000"/>
                </a:solidFill>
                <a:latin typeface="Arial Narrow"/>
                <a:ea typeface="PMingLiU" charset="0"/>
                <a:cs typeface="Arial Narrow"/>
              </a:rPr>
              <a:t>-- deptName is the same type as departmentName in the Department table</a:t>
            </a:r>
          </a:p>
          <a:p>
            <a:pPr marL="1835150" indent="-1104900">
              <a:spcBef>
                <a:spcPts val="0"/>
              </a:spcBef>
              <a:buNone/>
            </a:pPr>
            <a:r>
              <a:rPr lang="en-US" altLang="zh-TW" sz="1800" dirty="0">
                <a:latin typeface="Arial Narrow"/>
                <a:ea typeface="PMingLiU" charset="0"/>
                <a:cs typeface="Arial Narrow"/>
              </a:rPr>
              <a:t>deptName	Department.departmentName%</a:t>
            </a:r>
            <a:r>
              <a:rPr lang="en-US" altLang="zh-TW" sz="1800" b="1" dirty="0">
                <a:solidFill>
                  <a:srgbClr val="0000FF"/>
                </a:solidFill>
                <a:latin typeface="Arial Narrow"/>
                <a:ea typeface="PMingLiU" charset="0"/>
                <a:cs typeface="Arial Narrow"/>
              </a:rPr>
              <a:t>type</a:t>
            </a:r>
            <a:r>
              <a:rPr lang="en-US" altLang="zh-TW" sz="1800" dirty="0">
                <a:latin typeface="Arial Narrow"/>
                <a:ea typeface="PMingLiU" charset="0"/>
                <a:cs typeface="Arial Narrow"/>
              </a:rPr>
              <a:t>;</a:t>
            </a:r>
          </a:p>
          <a:p>
            <a:pPr marL="731520" indent="0">
              <a:spcBef>
                <a:spcPts val="0"/>
              </a:spcBef>
              <a:buNone/>
            </a:pPr>
            <a:r>
              <a:rPr lang="en-US" altLang="zh-TW" sz="1800" dirty="0">
                <a:solidFill>
                  <a:srgbClr val="800000"/>
                </a:solidFill>
                <a:latin typeface="Arial Narrow"/>
                <a:ea typeface="PMingLiU" charset="0"/>
                <a:cs typeface="Arial Narrow"/>
              </a:rPr>
              <a:t>-- deptRoom is the same type as roomNo in the Department table</a:t>
            </a:r>
          </a:p>
          <a:p>
            <a:pPr marL="1835150" indent="-1104900">
              <a:spcBef>
                <a:spcPts val="0"/>
              </a:spcBef>
              <a:buNone/>
            </a:pPr>
            <a:r>
              <a:rPr lang="en-US" altLang="zh-TW" sz="1800" dirty="0">
                <a:latin typeface="Arial Narrow"/>
                <a:ea typeface="PMingLiU" charset="0"/>
                <a:cs typeface="Arial Narrow"/>
              </a:rPr>
              <a:t>deptRoom	Department.roomNo%</a:t>
            </a:r>
            <a:r>
              <a:rPr lang="en-US" altLang="zh-TW" sz="1800" b="1" dirty="0">
                <a:solidFill>
                  <a:srgbClr val="0000FF"/>
                </a:solidFill>
                <a:latin typeface="Arial Narrow"/>
                <a:ea typeface="PMingLiU" charset="0"/>
                <a:cs typeface="Arial Narrow"/>
              </a:rPr>
              <a:t>type</a:t>
            </a:r>
            <a:r>
              <a:rPr lang="en-US" altLang="zh-TW" sz="1800" dirty="0">
                <a:latin typeface="Arial Narrow"/>
                <a:ea typeface="PMingLiU" charset="0"/>
                <a:cs typeface="Arial Narrow"/>
              </a:rPr>
              <a:t>;</a:t>
            </a:r>
          </a:p>
          <a:p>
            <a:pPr indent="0">
              <a:spcBef>
                <a:spcPts val="0"/>
              </a:spcBef>
              <a:buNone/>
            </a:pPr>
            <a:r>
              <a:rPr lang="en-US" altLang="zh-TW" sz="1800" b="1" dirty="0">
                <a:solidFill>
                  <a:srgbClr val="0000FF"/>
                </a:solidFill>
                <a:latin typeface="Arial Narrow"/>
                <a:ea typeface="PMingLiU" charset="0"/>
                <a:cs typeface="Arial Narrow"/>
              </a:rPr>
              <a:t>begin</a:t>
            </a:r>
          </a:p>
          <a:p>
            <a:pPr marL="914400" indent="-182880">
              <a:spcBef>
                <a:spcPts val="0"/>
              </a:spcBef>
              <a:buNone/>
            </a:pPr>
            <a:r>
              <a:rPr lang="en-US" altLang="zh-TW" sz="1800" b="1" dirty="0">
                <a:solidFill>
                  <a:srgbClr val="0000FF"/>
                </a:solidFill>
                <a:latin typeface="Arial Narrow"/>
                <a:ea typeface="PMingLiU" charset="0"/>
                <a:cs typeface="Arial Narrow"/>
              </a:rPr>
              <a:t>select</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departmentName, roomNo</a:t>
            </a:r>
            <a:r>
              <a:rPr lang="en-US" altLang="zh-TW" sz="1800" dirty="0">
                <a:solidFill>
                  <a:srgbClr val="0000FF"/>
                </a:solidFill>
                <a:latin typeface="Arial Narrow"/>
                <a:ea typeface="PMingLiU" charset="0"/>
                <a:cs typeface="Arial Narrow"/>
              </a:rPr>
              <a:t> </a:t>
            </a:r>
            <a:r>
              <a:rPr lang="en-US" altLang="zh-TW" sz="1800" b="1" dirty="0">
                <a:solidFill>
                  <a:srgbClr val="0000FF"/>
                </a:solidFill>
                <a:latin typeface="Arial Narrow"/>
                <a:ea typeface="PMingLiU" charset="0"/>
                <a:cs typeface="Arial Narrow"/>
              </a:rPr>
              <a:t>into</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deptName, deptRoom</a:t>
            </a:r>
            <a:r>
              <a:rPr lang="en-US" altLang="zh-TW" sz="1800" dirty="0">
                <a:solidFill>
                  <a:srgbClr val="0000FF"/>
                </a:solidFill>
                <a:latin typeface="Arial Narrow"/>
                <a:ea typeface="PMingLiU" charset="0"/>
                <a:cs typeface="Arial Narrow"/>
              </a:rPr>
              <a:t> </a:t>
            </a:r>
            <a:br>
              <a:rPr lang="en-US" altLang="zh-TW" sz="1800" dirty="0">
                <a:solidFill>
                  <a:srgbClr val="0000FF"/>
                </a:solidFill>
                <a:latin typeface="Arial Narrow"/>
                <a:ea typeface="PMingLiU" charset="0"/>
                <a:cs typeface="Arial Narrow"/>
              </a:rPr>
            </a:br>
            <a:r>
              <a:rPr lang="en-US" altLang="zh-TW" sz="1800" b="1" dirty="0">
                <a:solidFill>
                  <a:srgbClr val="0000FF"/>
                </a:solidFill>
                <a:latin typeface="Arial Narrow"/>
                <a:ea typeface="PMingLiU" charset="0"/>
                <a:cs typeface="Arial Narrow"/>
              </a:rPr>
              <a:t>from</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Department</a:t>
            </a:r>
            <a:r>
              <a:rPr lang="en-US" altLang="zh-TW" sz="1800" dirty="0">
                <a:solidFill>
                  <a:srgbClr val="0000FF"/>
                </a:solidFill>
                <a:latin typeface="Arial Narrow"/>
                <a:ea typeface="PMingLiU" charset="0"/>
                <a:cs typeface="Arial Narrow"/>
              </a:rPr>
              <a:t> </a:t>
            </a:r>
            <a:r>
              <a:rPr lang="en-US" altLang="zh-TW" sz="1800" b="1" dirty="0">
                <a:solidFill>
                  <a:srgbClr val="0000FF"/>
                </a:solidFill>
                <a:latin typeface="Arial Narrow"/>
                <a:ea typeface="PMingLiU" charset="0"/>
                <a:cs typeface="Arial Narrow"/>
              </a:rPr>
              <a:t>where</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departmentId=</a:t>
            </a:r>
            <a:r>
              <a:rPr lang="en-US" altLang="zh-TW" sz="1800" dirty="0">
                <a:solidFill>
                  <a:srgbClr val="FF0000"/>
                </a:solidFill>
                <a:latin typeface="Arial Narrow"/>
                <a:ea typeface="PMingLiU" charset="0"/>
                <a:cs typeface="Arial Narrow"/>
              </a:rPr>
              <a:t>'MATH'</a:t>
            </a:r>
            <a:r>
              <a:rPr lang="en-US" altLang="zh-TW" sz="1800" dirty="0">
                <a:latin typeface="Arial Narrow"/>
                <a:ea typeface="PMingLiU" charset="0"/>
                <a:cs typeface="Arial Narrow"/>
              </a:rPr>
              <a:t>;</a:t>
            </a:r>
          </a:p>
          <a:p>
            <a:pPr marL="731520" indent="0">
              <a:spcBef>
                <a:spcPts val="0"/>
              </a:spcBef>
              <a:buNone/>
            </a:pPr>
            <a:r>
              <a:rPr lang="en-US" altLang="zh-TW" sz="1800" b="1" dirty="0">
                <a:solidFill>
                  <a:srgbClr val="0000FF"/>
                </a:solidFill>
                <a:latin typeface="Arial Narrow"/>
                <a:ea typeface="PMingLiU" charset="0"/>
                <a:cs typeface="Arial Narrow"/>
              </a:rPr>
              <a:t>insert into</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MathDept</a:t>
            </a:r>
            <a:r>
              <a:rPr lang="en-US" altLang="zh-TW" sz="1800" dirty="0">
                <a:solidFill>
                  <a:srgbClr val="0000FF"/>
                </a:solidFill>
                <a:latin typeface="Arial Narrow"/>
                <a:ea typeface="PMingLiU" charset="0"/>
                <a:cs typeface="Arial Narrow"/>
              </a:rPr>
              <a:t> </a:t>
            </a:r>
            <a:r>
              <a:rPr lang="en-US" altLang="zh-TW" sz="1800" b="1" dirty="0">
                <a:solidFill>
                  <a:srgbClr val="0000FF"/>
                </a:solidFill>
                <a:latin typeface="Arial Narrow"/>
                <a:ea typeface="PMingLiU" charset="0"/>
                <a:cs typeface="Arial Narrow"/>
              </a:rPr>
              <a:t>values</a:t>
            </a:r>
            <a:r>
              <a:rPr lang="en-US" altLang="zh-TW" sz="1800" dirty="0">
                <a:solidFill>
                  <a:srgbClr val="0000FF"/>
                </a:solidFill>
                <a:latin typeface="Arial Narrow"/>
                <a:ea typeface="PMingLiU" charset="0"/>
                <a:cs typeface="Arial Narrow"/>
              </a:rPr>
              <a:t> </a:t>
            </a:r>
            <a:r>
              <a:rPr lang="en-US" altLang="zh-TW" sz="1800" dirty="0">
                <a:latin typeface="Arial Narrow"/>
                <a:ea typeface="PMingLiU" charset="0"/>
                <a:cs typeface="Arial Narrow"/>
              </a:rPr>
              <a:t>(deptName, deptRoom);</a:t>
            </a:r>
          </a:p>
          <a:p>
            <a:pPr indent="0">
              <a:spcBef>
                <a:spcPts val="0"/>
              </a:spcBef>
              <a:buNone/>
            </a:pPr>
            <a:r>
              <a:rPr lang="en-US" altLang="zh-TW" sz="1800" b="1" dirty="0">
                <a:solidFill>
                  <a:srgbClr val="0000FF"/>
                </a:solidFill>
                <a:latin typeface="Arial Narrow"/>
                <a:ea typeface="PMingLiU" charset="0"/>
                <a:cs typeface="Arial Narrow"/>
              </a:rPr>
              <a:t>end</a:t>
            </a:r>
            <a:r>
              <a:rPr lang="en-US" altLang="zh-TW" sz="1800" dirty="0">
                <a:latin typeface="Arial Narrow"/>
                <a:ea typeface="PMingLiU" charset="0"/>
                <a:cs typeface="Arial Narrow"/>
              </a:rPr>
              <a:t>;</a:t>
            </a:r>
          </a:p>
          <a:p>
            <a:pPr marL="287338" lvl="1" indent="-277813"/>
            <a:r>
              <a:rPr lang="en-US" altLang="zh-TW" sz="1400" dirty="0">
                <a:solidFill>
                  <a:srgbClr val="C00000"/>
                </a:solidFill>
                <a:ea typeface="PMingLiU" charset="0"/>
                <a:cs typeface="Arial Narrow"/>
              </a:rPr>
              <a:t>The value of the attributes</a:t>
            </a:r>
            <a:r>
              <a:rPr lang="en-US" altLang="zh-TW" sz="1400" dirty="0">
                <a:solidFill>
                  <a:srgbClr val="C00000"/>
                </a:solidFill>
                <a:latin typeface="Arial Narrow"/>
                <a:ea typeface="PMingLiU" charset="0"/>
                <a:cs typeface="Arial Narrow"/>
              </a:rPr>
              <a:t> </a:t>
            </a:r>
            <a:r>
              <a:rPr lang="en-US" altLang="zh-TW" sz="1400" dirty="0">
                <a:solidFill>
                  <a:srgbClr val="0432FF"/>
                </a:solidFill>
                <a:latin typeface="Arial Narrow"/>
                <a:ea typeface="PMingLiU" charset="0"/>
                <a:cs typeface="Arial Narrow"/>
              </a:rPr>
              <a:t>departmentName</a:t>
            </a:r>
            <a:r>
              <a:rPr lang="en-US" altLang="zh-TW" sz="1400" dirty="0">
                <a:solidFill>
                  <a:srgbClr val="C00000"/>
                </a:solidFill>
                <a:ea typeface="PMingLiU" charset="0"/>
                <a:cs typeface="Arial Narrow"/>
              </a:rPr>
              <a:t> and </a:t>
            </a:r>
            <a:r>
              <a:rPr lang="en-US" altLang="zh-TW" sz="1400" dirty="0">
                <a:solidFill>
                  <a:srgbClr val="0432FF"/>
                </a:solidFill>
                <a:latin typeface="Arial Narrow"/>
                <a:ea typeface="PMingLiU" charset="0"/>
                <a:cs typeface="Arial Narrow"/>
              </a:rPr>
              <a:t>roomNo</a:t>
            </a:r>
            <a:r>
              <a:rPr lang="en-US" altLang="zh-TW" sz="1400" dirty="0">
                <a:solidFill>
                  <a:srgbClr val="C00000"/>
                </a:solidFill>
                <a:ea typeface="PMingLiU" charset="0"/>
                <a:cs typeface="Arial Narrow"/>
              </a:rPr>
              <a:t> in the </a:t>
            </a:r>
            <a:r>
              <a:rPr lang="en-US" altLang="zh-TW" sz="1400" dirty="0">
                <a:solidFill>
                  <a:srgbClr val="0432FF"/>
                </a:solidFill>
                <a:latin typeface="Arial Narrow"/>
                <a:ea typeface="PMingLiU" charset="0"/>
                <a:cs typeface="Arial Narrow"/>
              </a:rPr>
              <a:t>Department</a:t>
            </a:r>
            <a:r>
              <a:rPr lang="en-US" altLang="zh-TW" sz="1400" dirty="0">
                <a:solidFill>
                  <a:srgbClr val="C00000"/>
                </a:solidFill>
                <a:ea typeface="+mj-ea"/>
                <a:cs typeface="Arial Narrow"/>
              </a:rPr>
              <a:t> table are assigned to, respectively, the </a:t>
            </a:r>
            <a:r>
              <a:rPr lang="en-US" altLang="zh-TW" sz="1400" b="1" dirty="0">
                <a:solidFill>
                  <a:srgbClr val="0432FF"/>
                </a:solidFill>
                <a:latin typeface="Arial Narrow" panose="020B0606020202030204" pitchFamily="34" charset="0"/>
                <a:ea typeface="+mj-ea"/>
                <a:cs typeface="Arial Narrow"/>
              </a:rPr>
              <a:t>PL/SQL</a:t>
            </a:r>
            <a:r>
              <a:rPr lang="en-US" altLang="zh-TW" sz="1400" dirty="0">
                <a:solidFill>
                  <a:srgbClr val="C00000"/>
                </a:solidFill>
                <a:ea typeface="+mj-ea"/>
                <a:cs typeface="Arial Narrow"/>
              </a:rPr>
              <a:t> variables </a:t>
            </a:r>
            <a:r>
              <a:rPr lang="en-US" altLang="zh-TW" sz="1400" dirty="0">
                <a:solidFill>
                  <a:srgbClr val="C00000"/>
                </a:solidFill>
                <a:latin typeface="Arial Narrow"/>
                <a:ea typeface="PMingLiU" charset="0"/>
                <a:cs typeface="Arial Narrow"/>
              </a:rPr>
              <a:t>deptName</a:t>
            </a:r>
            <a:r>
              <a:rPr lang="en-US" altLang="zh-TW" sz="1400" dirty="0">
                <a:solidFill>
                  <a:srgbClr val="C00000"/>
                </a:solidFill>
                <a:ea typeface="PMingLiU" charset="0"/>
                <a:cs typeface="Arial Narrow"/>
              </a:rPr>
              <a:t> and </a:t>
            </a:r>
            <a:r>
              <a:rPr lang="en-US" altLang="zh-TW" sz="1400" dirty="0">
                <a:solidFill>
                  <a:srgbClr val="C00000"/>
                </a:solidFill>
                <a:latin typeface="Arial Narrow"/>
                <a:ea typeface="PMingLiU" charset="0"/>
                <a:cs typeface="Arial Narrow"/>
              </a:rPr>
              <a:t>deptRoom</a:t>
            </a:r>
            <a:r>
              <a:rPr lang="en-US" altLang="zh-TW" sz="1400" dirty="0">
                <a:solidFill>
                  <a:srgbClr val="C00000"/>
                </a:solidFill>
                <a:ea typeface="PMingLiU" charset="0"/>
                <a:cs typeface="Arial Narrow"/>
              </a:rPr>
              <a:t> by the </a:t>
            </a:r>
            <a:r>
              <a:rPr lang="en-US" altLang="zh-TW" sz="1400" b="1" dirty="0">
                <a:solidFill>
                  <a:srgbClr val="0432FF"/>
                </a:solidFill>
                <a:latin typeface="Arial Narrow" panose="020B0606020202030204" pitchFamily="34" charset="0"/>
                <a:ea typeface="PMingLiU" charset="0"/>
                <a:cs typeface="Arial Narrow"/>
              </a:rPr>
              <a:t>select</a:t>
            </a:r>
            <a:r>
              <a:rPr lang="en-US" altLang="zh-TW" sz="1400" dirty="0">
                <a:solidFill>
                  <a:srgbClr val="C00000"/>
                </a:solidFill>
                <a:ea typeface="PMingLiU" charset="0"/>
                <a:cs typeface="Arial Narrow"/>
              </a:rPr>
              <a:t> statement.</a:t>
            </a:r>
          </a:p>
        </p:txBody>
      </p:sp>
      <p:sp>
        <p:nvSpPr>
          <p:cNvPr id="2" name="Title 1"/>
          <p:cNvSpPr>
            <a:spLocks noGrp="1"/>
          </p:cNvSpPr>
          <p:nvPr>
            <p:ph type="title"/>
          </p:nvPr>
        </p:nvSpPr>
        <p:spPr/>
        <p:txBody>
          <a:bodyPr/>
          <a:lstStyle/>
          <a:p>
            <a:r>
              <a:rPr lang="en-US" altLang="zh-TW" dirty="0">
                <a:latin typeface="Verdana" charset="0"/>
                <a:ea typeface="PMingLiU" charset="0"/>
                <a:cs typeface="PMingLiU" charset="0"/>
              </a:rPr>
              <a:t>Select-Into Statement</a:t>
            </a:r>
            <a:endParaRPr lang="en-US" sz="1600" dirty="0"/>
          </a:p>
        </p:txBody>
      </p:sp>
      <p:sp>
        <p:nvSpPr>
          <p:cNvPr id="7" name="Rectangle 8"/>
          <p:cNvSpPr>
            <a:spLocks noGrp="1" noChangeArrowheads="1"/>
          </p:cNvSpPr>
          <p:nvPr>
            <p:ph type="sldNum" sz="quarter" idx="4"/>
          </p:nvPr>
        </p:nvSpPr>
        <p:spPr bwMode="auto">
          <a:xfrm>
            <a:off x="6705600" y="6492240"/>
            <a:ext cx="19812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i="0" smtClean="0">
                <a:solidFill>
                  <a:schemeClr val="tx1"/>
                </a:solidFill>
              </a:defRPr>
            </a:lvl1pPr>
          </a:lstStyle>
          <a:p>
            <a:pPr>
              <a:defRPr/>
            </a:pPr>
            <a:fld id="{66FF7134-23C8-A443-8DFE-9E11CF9E71EC}" type="slidenum">
              <a:rPr lang="en-US" smtClean="0"/>
              <a:pPr>
                <a:defRPr/>
              </a:pPr>
              <a:t>7</a:t>
            </a:fld>
            <a:endParaRPr lang="en-US" dirty="0"/>
          </a:p>
        </p:txBody>
      </p:sp>
      <p:sp>
        <p:nvSpPr>
          <p:cNvPr id="5" name="TextBox 4">
            <a:extLst>
              <a:ext uri="{FF2B5EF4-FFF2-40B4-BE49-F238E27FC236}">
                <a16:creationId xmlns:a16="http://schemas.microsoft.com/office/drawing/2014/main" id="{68D902D1-5EBF-FF4C-B282-4DC976BDB1C1}"/>
              </a:ext>
            </a:extLst>
          </p:cNvPr>
          <p:cNvSpPr txBox="1"/>
          <p:nvPr/>
        </p:nvSpPr>
        <p:spPr>
          <a:xfrm>
            <a:off x="1051560" y="1554480"/>
            <a:ext cx="7040880" cy="584775"/>
          </a:xfrm>
          <a:prstGeom prst="rect">
            <a:avLst/>
          </a:prstGeom>
          <a:solidFill>
            <a:srgbClr val="FFFFE5"/>
          </a:solidFill>
          <a:ln w="19050" cmpd="sng">
            <a:solidFill>
              <a:srgbClr val="000090"/>
            </a:solidFill>
          </a:ln>
        </p:spPr>
        <p:txBody>
          <a:bodyPr wrap="square" rtlCol="0">
            <a:spAutoFit/>
          </a:bodyPr>
          <a:lstStyle/>
          <a:p>
            <a:pPr algn="ctr" eaLnBrk="1" hangingPunct="1"/>
            <a:r>
              <a:rPr lang="en-US" altLang="zh-TW" sz="1600" i="0" dirty="0">
                <a:ea typeface="PMingLiU" charset="0"/>
                <a:cs typeface="PMingLiU" charset="0"/>
              </a:rPr>
              <a:t>The </a:t>
            </a:r>
            <a:r>
              <a:rPr lang="en-US" altLang="zh-TW" sz="1600" b="1" i="0" dirty="0">
                <a:solidFill>
                  <a:srgbClr val="0432FF"/>
                </a:solidFill>
                <a:latin typeface="Arial Narrow" panose="020B0606020202030204" pitchFamily="34" charset="0"/>
                <a:ea typeface="PMingLiU" charset="0"/>
                <a:cs typeface="Arial Narrow" panose="020B0604020202020204" pitchFamily="34" charset="0"/>
              </a:rPr>
              <a:t>select-into</a:t>
            </a:r>
            <a:r>
              <a:rPr lang="en-US" altLang="zh-TW" sz="1600" i="0" dirty="0">
                <a:ea typeface="PMingLiU" charset="0"/>
                <a:cs typeface="PMingLiU" charset="0"/>
              </a:rPr>
              <a:t> statement must retrieve </a:t>
            </a:r>
            <a:r>
              <a:rPr lang="en-US" altLang="zh-TW" sz="1600" dirty="0">
                <a:ea typeface="PMingLiU" charset="0"/>
                <a:cs typeface="PMingLiU" charset="0"/>
              </a:rPr>
              <a:t>at most</a:t>
            </a:r>
            <a:r>
              <a:rPr lang="en-US" altLang="zh-TW" sz="1600" i="0" dirty="0">
                <a:ea typeface="PMingLiU" charset="0"/>
                <a:cs typeface="PMingLiU" charset="0"/>
              </a:rPr>
              <a:t> </a:t>
            </a:r>
            <a:r>
              <a:rPr lang="en-US" altLang="zh-TW" sz="1600" i="0" dirty="0">
                <a:solidFill>
                  <a:srgbClr val="C00000"/>
                </a:solidFill>
                <a:ea typeface="PMingLiU" charset="0"/>
                <a:cs typeface="PMingLiU" charset="0"/>
              </a:rPr>
              <a:t>one record</a:t>
            </a:r>
            <a:r>
              <a:rPr lang="en-US" altLang="zh-TW" sz="1600" i="0" dirty="0">
                <a:ea typeface="PMingLiU" charset="0"/>
                <a:cs typeface="PMingLiU" charset="0"/>
              </a:rPr>
              <a:t> from only </a:t>
            </a:r>
            <a:r>
              <a:rPr lang="en-US" altLang="zh-TW" sz="1600" i="0" dirty="0">
                <a:solidFill>
                  <a:srgbClr val="C00000"/>
                </a:solidFill>
                <a:ea typeface="PMingLiU" charset="0"/>
                <a:cs typeface="PMingLiU" charset="0"/>
              </a:rPr>
              <a:t>one table</a:t>
            </a:r>
            <a:r>
              <a:rPr lang="en-US" altLang="zh-TW" sz="1600" i="0" dirty="0">
                <a:ea typeface="PMingLiU" charset="0"/>
                <a:cs typeface="PMingLiU" charset="0"/>
              </a:rPr>
              <a:t> (i.e., cannot do a join with the </a:t>
            </a:r>
            <a:r>
              <a:rPr lang="en-US" altLang="zh-TW" sz="1600" b="1" i="0" dirty="0">
                <a:solidFill>
                  <a:srgbClr val="0432FF"/>
                </a:solidFill>
                <a:latin typeface="Arial Narrow" panose="020B0606020202030204" pitchFamily="34" charset="0"/>
                <a:ea typeface="PMingLiU" charset="0"/>
                <a:cs typeface="Arial Narrow" panose="020B0604020202020204" pitchFamily="34" charset="0"/>
              </a:rPr>
              <a:t>select-into</a:t>
            </a:r>
            <a:r>
              <a:rPr lang="en-US" altLang="zh-TW" sz="1600" i="0" dirty="0">
                <a:ea typeface="PMingLiU" charset="0"/>
                <a:cs typeface="PMingLiU" charset="0"/>
              </a:rPr>
              <a:t> statement).</a:t>
            </a:r>
          </a:p>
        </p:txBody>
      </p:sp>
      <p:grpSp>
        <p:nvGrpSpPr>
          <p:cNvPr id="6" name="Group 5">
            <a:extLst>
              <a:ext uri="{FF2B5EF4-FFF2-40B4-BE49-F238E27FC236}">
                <a16:creationId xmlns:a16="http://schemas.microsoft.com/office/drawing/2014/main" id="{69DF6787-4D8C-D64D-B83E-5399BB2D1DBF}"/>
              </a:ext>
            </a:extLst>
          </p:cNvPr>
          <p:cNvGrpSpPr/>
          <p:nvPr/>
        </p:nvGrpSpPr>
        <p:grpSpPr>
          <a:xfrm>
            <a:off x="1185178" y="4630056"/>
            <a:ext cx="7376229" cy="646331"/>
            <a:chOff x="912976" y="3084584"/>
            <a:chExt cx="7376229" cy="646331"/>
          </a:xfrm>
        </p:grpSpPr>
        <p:sp>
          <p:nvSpPr>
            <p:cNvPr id="8" name="TextBox 7">
              <a:extLst>
                <a:ext uri="{FF2B5EF4-FFF2-40B4-BE49-F238E27FC236}">
                  <a16:creationId xmlns:a16="http://schemas.microsoft.com/office/drawing/2014/main" id="{E04672E8-0A61-E341-8C49-DE02E30A4413}"/>
                </a:ext>
              </a:extLst>
            </p:cNvPr>
            <p:cNvSpPr txBox="1"/>
            <p:nvPr/>
          </p:nvSpPr>
          <p:spPr>
            <a:xfrm>
              <a:off x="6966798" y="3084584"/>
              <a:ext cx="1322407" cy="646331"/>
            </a:xfrm>
            <a:prstGeom prst="rect">
              <a:avLst/>
            </a:prstGeom>
            <a:solidFill>
              <a:srgbClr val="FFFFE5"/>
            </a:solidFill>
            <a:ln>
              <a:solidFill>
                <a:srgbClr val="FF0000"/>
              </a:solidFill>
            </a:ln>
          </p:spPr>
          <p:txBody>
            <a:bodyPr wrap="square" rtlCol="0">
              <a:spAutoFit/>
            </a:bodyPr>
            <a:lstStyle/>
            <a:p>
              <a:pPr algn="ctr"/>
              <a:r>
                <a:rPr lang="en-CA" sz="1200" i="0" dirty="0">
                  <a:solidFill>
                    <a:srgbClr val="00279F"/>
                  </a:solidFill>
                </a:rPr>
                <a:t>Must fetch </a:t>
              </a:r>
              <a:r>
                <a:rPr lang="en-CA" sz="1200" i="0" u="sng" dirty="0">
                  <a:solidFill>
                    <a:srgbClr val="00279F"/>
                  </a:solidFill>
                </a:rPr>
                <a:t>at most </a:t>
              </a:r>
              <a:r>
                <a:rPr lang="en-CA" sz="1200" i="0" dirty="0">
                  <a:solidFill>
                    <a:srgbClr val="00279F"/>
                  </a:solidFill>
                </a:rPr>
                <a:t>one record</a:t>
              </a:r>
            </a:p>
          </p:txBody>
        </p:sp>
        <p:cxnSp>
          <p:nvCxnSpPr>
            <p:cNvPr id="9" name="Straight Arrow Connector 8">
              <a:extLst>
                <a:ext uri="{FF2B5EF4-FFF2-40B4-BE49-F238E27FC236}">
                  <a16:creationId xmlns:a16="http://schemas.microsoft.com/office/drawing/2014/main" id="{15F319EB-3C24-C241-9B9B-C0FDD2DFC4E2}"/>
                </a:ext>
              </a:extLst>
            </p:cNvPr>
            <p:cNvCxnSpPr>
              <a:cxnSpLocks/>
              <a:stCxn id="8" idx="1"/>
              <a:endCxn id="10" idx="3"/>
            </p:cNvCxnSpPr>
            <p:nvPr/>
          </p:nvCxnSpPr>
          <p:spPr bwMode="auto">
            <a:xfrm flipH="1" flipV="1">
              <a:off x="6204798" y="3407749"/>
              <a:ext cx="762000" cy="1"/>
            </a:xfrm>
            <a:prstGeom prst="straightConnector1">
              <a:avLst/>
            </a:prstGeom>
            <a:solidFill>
              <a:schemeClr val="accent1"/>
            </a:solidFill>
            <a:ln w="12700" cap="flat" cmpd="sng" algn="ctr">
              <a:solidFill>
                <a:srgbClr val="FF0000"/>
              </a:solidFill>
              <a:prstDash val="sysDash"/>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 name="Rounded Rectangle 9">
              <a:extLst>
                <a:ext uri="{FF2B5EF4-FFF2-40B4-BE49-F238E27FC236}">
                  <a16:creationId xmlns:a16="http://schemas.microsoft.com/office/drawing/2014/main" id="{FCA56F42-499F-1F48-98C9-346CD0619F85}"/>
                </a:ext>
              </a:extLst>
            </p:cNvPr>
            <p:cNvSpPr/>
            <p:nvPr/>
          </p:nvSpPr>
          <p:spPr bwMode="auto">
            <a:xfrm>
              <a:off x="912976" y="3137178"/>
              <a:ext cx="5291822" cy="541142"/>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rgbClr val="3319FF"/>
                </a:solidFill>
                <a:effectLst/>
                <a:latin typeface="Helvetica" charset="0"/>
                <a:ea typeface="ＭＳ Ｐゴシック" charset="0"/>
              </a:endParaRPr>
            </a:p>
          </p:txBody>
        </p:sp>
      </p:grpSp>
    </p:spTree>
    <p:extLst>
      <p:ext uri="{BB962C8B-B14F-4D97-AF65-F5344CB8AC3E}">
        <p14:creationId xmlns:p14="http://schemas.microsoft.com/office/powerpoint/2010/main" val="275349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412480" cy="914400"/>
          </a:xfrm>
        </p:spPr>
        <p:txBody>
          <a:bodyPr/>
          <a:lstStyle/>
          <a:p>
            <a:r>
              <a:rPr lang="en-US" altLang="zh-TW" dirty="0">
                <a:latin typeface="Verdana" charset="0"/>
                <a:ea typeface="PMingLiU" charset="0"/>
                <a:cs typeface="PMingLiU" charset="0"/>
              </a:rPr>
              <a:t>Flow of Control Statements</a:t>
            </a:r>
            <a:endParaRPr lang="en-US" dirty="0"/>
          </a:p>
        </p:txBody>
      </p:sp>
      <p:sp>
        <p:nvSpPr>
          <p:cNvPr id="3" name="Content Placeholder 2"/>
          <p:cNvSpPr>
            <a:spLocks noGrp="1"/>
          </p:cNvSpPr>
          <p:nvPr>
            <p:ph idx="1"/>
          </p:nvPr>
        </p:nvSpPr>
        <p:spPr>
          <a:xfrm>
            <a:off x="457200" y="1463040"/>
            <a:ext cx="4114800" cy="4846320"/>
          </a:xfrm>
        </p:spPr>
        <p:txBody>
          <a:bodyPr/>
          <a:lstStyle/>
          <a:p>
            <a:pPr marL="0" lvl="1" indent="0">
              <a:buNone/>
            </a:pPr>
            <a:r>
              <a:rPr lang="en-US" b="1" u="sng" dirty="0">
                <a:solidFill>
                  <a:srgbClr val="C00000"/>
                </a:solidFill>
              </a:rPr>
              <a:t>Sequential control</a:t>
            </a:r>
          </a:p>
          <a:p>
            <a:pPr marL="803275" lvl="1" indent="-801688">
              <a:spcBef>
                <a:spcPts val="600"/>
              </a:spcBef>
              <a:buNone/>
              <a:tabLst>
                <a:tab pos="565150" algn="l"/>
              </a:tabLst>
            </a:pPr>
            <a:r>
              <a:rPr lang="en-US" sz="1600" b="1" dirty="0">
                <a:solidFill>
                  <a:srgbClr val="0432FF"/>
                </a:solidFill>
                <a:latin typeface="Arial Narrow"/>
                <a:cs typeface="Arial Narrow"/>
              </a:rPr>
              <a:t>goto</a:t>
            </a:r>
            <a:endParaRPr lang="en-US" sz="1600" b="1" dirty="0">
              <a:solidFill>
                <a:srgbClr val="CC0000"/>
              </a:solidFill>
              <a:latin typeface="Arial Narrow"/>
              <a:cs typeface="Arial Narrow"/>
            </a:endParaRPr>
          </a:p>
          <a:p>
            <a:pPr marL="274320" lvl="1" indent="-274320">
              <a:spcBef>
                <a:spcPts val="200"/>
              </a:spcBef>
            </a:pPr>
            <a:r>
              <a:rPr lang="en-US" sz="1400" dirty="0"/>
              <a:t>Branch to a label unconditionally.</a:t>
            </a:r>
          </a:p>
          <a:p>
            <a:pPr marL="803275" lvl="1" indent="-801688">
              <a:spcBef>
                <a:spcPts val="600"/>
              </a:spcBef>
              <a:buNone/>
              <a:tabLst>
                <a:tab pos="565150" algn="l"/>
              </a:tabLst>
            </a:pPr>
            <a:r>
              <a:rPr lang="en-US" sz="1600" b="1" dirty="0">
                <a:solidFill>
                  <a:srgbClr val="0432FF"/>
                </a:solidFill>
                <a:latin typeface="Arial Narrow"/>
                <a:cs typeface="Arial Narrow"/>
              </a:rPr>
              <a:t>null</a:t>
            </a:r>
            <a:endParaRPr lang="en-US" sz="1600" b="1" dirty="0">
              <a:solidFill>
                <a:srgbClr val="CC0000"/>
              </a:solidFill>
              <a:latin typeface="Arial Narrow"/>
              <a:cs typeface="Arial Narrow"/>
            </a:endParaRPr>
          </a:p>
          <a:p>
            <a:pPr marL="274320" lvl="1" indent="-274320">
              <a:spcBef>
                <a:spcPts val="200"/>
              </a:spcBef>
              <a:tabLst>
                <a:tab pos="565150" algn="l"/>
              </a:tabLst>
            </a:pPr>
            <a:r>
              <a:rPr lang="en-US" sz="1400" dirty="0"/>
              <a:t>Pass control to the next statement.</a:t>
            </a:r>
          </a:p>
          <a:p>
            <a:pPr marL="803275" lvl="1" indent="-801688">
              <a:spcBef>
                <a:spcPts val="600"/>
              </a:spcBef>
              <a:buNone/>
              <a:tabLst>
                <a:tab pos="565150" algn="l"/>
              </a:tabLst>
            </a:pPr>
            <a:r>
              <a:rPr lang="en-US" sz="1600" b="1" dirty="0">
                <a:solidFill>
                  <a:srgbClr val="0432FF"/>
                </a:solidFill>
                <a:latin typeface="Arial Narrow" panose="020B0604020202020204" pitchFamily="34" charset="0"/>
                <a:cs typeface="Arial Narrow" panose="020B0604020202020204" pitchFamily="34" charset="0"/>
              </a:rPr>
              <a:t>return</a:t>
            </a:r>
          </a:p>
          <a:p>
            <a:pPr marL="274320" lvl="1" indent="-274320">
              <a:spcBef>
                <a:spcPts val="200"/>
              </a:spcBef>
            </a:pPr>
            <a:r>
              <a:rPr lang="en-US" sz="1400" dirty="0"/>
              <a:t>Return control to the calling block and possibly return a value (for a function).</a:t>
            </a:r>
          </a:p>
          <a:p>
            <a:pPr marL="9525" lvl="1" indent="0">
              <a:buNone/>
            </a:pPr>
            <a:r>
              <a:rPr lang="en-US" b="1" u="sng" dirty="0">
                <a:solidFill>
                  <a:srgbClr val="C00000"/>
                </a:solidFill>
              </a:rPr>
              <a:t>Conditional control</a:t>
            </a:r>
          </a:p>
          <a:p>
            <a:pPr marL="635000" lvl="1" indent="-635000">
              <a:spcBef>
                <a:spcPts val="600"/>
              </a:spcBef>
              <a:buNone/>
              <a:tabLst>
                <a:tab pos="455613" algn="l"/>
              </a:tabLst>
            </a:pPr>
            <a:r>
              <a:rPr lang="en-US" sz="1600" b="1" dirty="0">
                <a:solidFill>
                  <a:srgbClr val="0432FF"/>
                </a:solidFill>
                <a:latin typeface="Arial Narrow"/>
                <a:cs typeface="Arial Narrow"/>
              </a:rPr>
              <a:t>if</a:t>
            </a:r>
            <a:r>
              <a:rPr lang="en-US" sz="1600" dirty="0">
                <a:cs typeface="Arial Narrow"/>
              </a:rPr>
              <a:t>-</a:t>
            </a:r>
            <a:r>
              <a:rPr lang="en-US" sz="1600" b="1" dirty="0">
                <a:solidFill>
                  <a:srgbClr val="0432FF"/>
                </a:solidFill>
                <a:latin typeface="Arial Narrow"/>
                <a:cs typeface="Arial Narrow"/>
              </a:rPr>
              <a:t>then</a:t>
            </a:r>
            <a:r>
              <a:rPr lang="en-US" sz="1600" dirty="0"/>
              <a:t>, </a:t>
            </a:r>
            <a:r>
              <a:rPr lang="en-US" sz="1600" b="1" dirty="0">
                <a:solidFill>
                  <a:srgbClr val="0432FF"/>
                </a:solidFill>
                <a:latin typeface="Arial Narrow"/>
                <a:cs typeface="Arial Narrow"/>
              </a:rPr>
              <a:t>if</a:t>
            </a:r>
            <a:r>
              <a:rPr lang="en-US" sz="1600" dirty="0">
                <a:cs typeface="Arial Narrow"/>
              </a:rPr>
              <a:t>-</a:t>
            </a:r>
            <a:r>
              <a:rPr lang="en-US" sz="1600" b="1" dirty="0">
                <a:solidFill>
                  <a:srgbClr val="0432FF"/>
                </a:solidFill>
                <a:latin typeface="Arial Narrow"/>
                <a:cs typeface="Arial Narrow"/>
              </a:rPr>
              <a:t>then</a:t>
            </a:r>
            <a:r>
              <a:rPr lang="en-US" sz="1600" dirty="0">
                <a:cs typeface="Arial Narrow"/>
              </a:rPr>
              <a:t>-</a:t>
            </a:r>
            <a:r>
              <a:rPr lang="en-US" sz="1600" b="1" dirty="0">
                <a:solidFill>
                  <a:srgbClr val="0432FF"/>
                </a:solidFill>
                <a:latin typeface="Arial Narrow"/>
                <a:cs typeface="Arial Narrow"/>
              </a:rPr>
              <a:t>else</a:t>
            </a:r>
            <a:r>
              <a:rPr lang="en-US" sz="1600" dirty="0"/>
              <a:t>, </a:t>
            </a:r>
            <a:r>
              <a:rPr lang="en-US" sz="1600" b="1" dirty="0">
                <a:solidFill>
                  <a:srgbClr val="0432FF"/>
                </a:solidFill>
                <a:latin typeface="Arial Narrow"/>
                <a:cs typeface="Arial Narrow"/>
              </a:rPr>
              <a:t>if</a:t>
            </a:r>
            <a:r>
              <a:rPr lang="en-US" sz="1600" dirty="0">
                <a:cs typeface="Arial Narrow"/>
              </a:rPr>
              <a:t>-</a:t>
            </a:r>
            <a:r>
              <a:rPr lang="en-US" sz="1600" b="1" dirty="0">
                <a:solidFill>
                  <a:srgbClr val="0432FF"/>
                </a:solidFill>
                <a:latin typeface="Arial Narrow"/>
                <a:cs typeface="Arial Narrow"/>
              </a:rPr>
              <a:t>then</a:t>
            </a:r>
            <a:r>
              <a:rPr lang="en-US" sz="1600" dirty="0">
                <a:cs typeface="Arial Narrow"/>
              </a:rPr>
              <a:t>-</a:t>
            </a:r>
            <a:r>
              <a:rPr lang="en-US" sz="1600" b="1" dirty="0">
                <a:solidFill>
                  <a:srgbClr val="0432FF"/>
                </a:solidFill>
                <a:latin typeface="Arial Narrow"/>
                <a:cs typeface="Arial Narrow"/>
              </a:rPr>
              <a:t>elsif</a:t>
            </a:r>
            <a:endParaRPr lang="en-US" sz="1600" dirty="0">
              <a:cs typeface="Arial Narrow"/>
            </a:endParaRPr>
          </a:p>
          <a:p>
            <a:pPr marL="274320" lvl="1" indent="-274320">
              <a:spcBef>
                <a:spcPts val="200"/>
              </a:spcBef>
            </a:pPr>
            <a:r>
              <a:rPr lang="en-US" sz="1400" dirty="0">
                <a:cs typeface="Arial Narrow"/>
              </a:rPr>
              <a:t>Conditional processing.</a:t>
            </a:r>
          </a:p>
          <a:p>
            <a:pPr marL="635000" lvl="1" indent="-635000">
              <a:spcBef>
                <a:spcPts val="600"/>
              </a:spcBef>
              <a:buNone/>
              <a:tabLst>
                <a:tab pos="455613" algn="l"/>
              </a:tabLst>
            </a:pPr>
            <a:r>
              <a:rPr lang="en-US" sz="1600" b="1" dirty="0">
                <a:solidFill>
                  <a:srgbClr val="0432FF"/>
                </a:solidFill>
                <a:latin typeface="Arial Narrow"/>
                <a:cs typeface="Arial Narrow"/>
              </a:rPr>
              <a:t>case</a:t>
            </a:r>
            <a:endParaRPr lang="en-US" sz="1600" dirty="0">
              <a:solidFill>
                <a:srgbClr val="CC0000"/>
              </a:solidFill>
            </a:endParaRPr>
          </a:p>
          <a:p>
            <a:pPr marL="274320" lvl="1" indent="-274320">
              <a:spcBef>
                <a:spcPts val="200"/>
              </a:spcBef>
            </a:pPr>
            <a:r>
              <a:rPr lang="en-US" sz="1400" dirty="0"/>
              <a:t>Selects one sequence of statements to execute.</a:t>
            </a:r>
          </a:p>
        </p:txBody>
      </p:sp>
      <p:sp>
        <p:nvSpPr>
          <p:cNvPr id="5" name="TextBox 4"/>
          <p:cNvSpPr txBox="1"/>
          <p:nvPr/>
        </p:nvSpPr>
        <p:spPr>
          <a:xfrm>
            <a:off x="1150706" y="945979"/>
            <a:ext cx="6842588" cy="307777"/>
          </a:xfrm>
          <a:prstGeom prst="rect">
            <a:avLst/>
          </a:prstGeom>
          <a:noFill/>
        </p:spPr>
        <p:txBody>
          <a:bodyPr wrap="none" rtlCol="0">
            <a:spAutoFit/>
          </a:bodyPr>
          <a:lstStyle/>
          <a:p>
            <a:r>
              <a:rPr lang="en-US" sz="1400" i="0" dirty="0">
                <a:solidFill>
                  <a:srgbClr val="800000"/>
                </a:solidFill>
                <a:hlinkClick r:id="rId2"/>
              </a:rPr>
              <a:t>http://docs.oracle.com/cd/A97630_01/appdev.920/a96624/04_struc.htm</a:t>
            </a:r>
            <a:endParaRPr lang="en-US" sz="1400" i="0" dirty="0">
              <a:solidFill>
                <a:srgbClr val="800000"/>
              </a:solidFill>
            </a:endParaRPr>
          </a:p>
        </p:txBody>
      </p:sp>
      <p:sp>
        <p:nvSpPr>
          <p:cNvPr id="7" name="Rectangle 8"/>
          <p:cNvSpPr>
            <a:spLocks noGrp="1" noChangeArrowheads="1"/>
          </p:cNvSpPr>
          <p:nvPr>
            <p:ph type="sldNum" sz="quarter" idx="4"/>
          </p:nvPr>
        </p:nvSpPr>
        <p:spPr bwMode="auto">
          <a:xfrm>
            <a:off x="6705600" y="6492240"/>
            <a:ext cx="1981200"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i="0" smtClean="0">
                <a:solidFill>
                  <a:schemeClr val="tx1"/>
                </a:solidFill>
              </a:defRPr>
            </a:lvl1pPr>
          </a:lstStyle>
          <a:p>
            <a:pPr>
              <a:defRPr/>
            </a:pPr>
            <a:fld id="{66FF7134-23C8-A443-8DFE-9E11CF9E71EC}" type="slidenum">
              <a:rPr lang="en-US" smtClean="0"/>
              <a:pPr>
                <a:defRPr/>
              </a:pPr>
              <a:t>8</a:t>
            </a:fld>
            <a:endParaRPr lang="en-US" dirty="0"/>
          </a:p>
        </p:txBody>
      </p:sp>
      <p:sp>
        <p:nvSpPr>
          <p:cNvPr id="6" name="Content Placeholder 2">
            <a:extLst>
              <a:ext uri="{FF2B5EF4-FFF2-40B4-BE49-F238E27FC236}">
                <a16:creationId xmlns:a16="http://schemas.microsoft.com/office/drawing/2014/main" id="{BEFB457F-083E-6740-9DBB-FEB166A366BC}"/>
              </a:ext>
            </a:extLst>
          </p:cNvPr>
          <p:cNvSpPr txBox="1">
            <a:spLocks/>
          </p:cNvSpPr>
          <p:nvPr/>
        </p:nvSpPr>
        <p:spPr bwMode="auto">
          <a:xfrm>
            <a:off x="4572000" y="1463040"/>
            <a:ext cx="4114800" cy="484632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457200" indent="-457200" algn="l" rtl="0" eaLnBrk="0" fontAlgn="base" hangingPunct="0">
              <a:spcBef>
                <a:spcPts val="2400"/>
              </a:spcBef>
              <a:spcAft>
                <a:spcPct val="0"/>
              </a:spcAft>
              <a:buClr>
                <a:schemeClr val="accent2"/>
              </a:buClr>
              <a:buFont typeface="Wingdings" charset="0"/>
              <a:buChar char="o"/>
              <a:defRPr sz="2000">
                <a:solidFill>
                  <a:schemeClr val="tx1"/>
                </a:solidFill>
                <a:latin typeface="+mn-lt"/>
                <a:ea typeface="ＭＳ Ｐゴシック" charset="0"/>
                <a:cs typeface="+mn-cs"/>
              </a:defRPr>
            </a:lvl1pPr>
            <a:lvl2pPr marL="914400" indent="-457200" algn="l" rtl="0" eaLnBrk="0" fontAlgn="base" hangingPunct="0">
              <a:spcBef>
                <a:spcPts val="1200"/>
              </a:spcBef>
              <a:spcAft>
                <a:spcPct val="0"/>
              </a:spcAft>
              <a:buClr>
                <a:schemeClr val="accent2"/>
              </a:buClr>
              <a:buFont typeface="Wingdings" charset="0"/>
              <a:buChar char="n"/>
              <a:defRPr sz="1800">
                <a:solidFill>
                  <a:schemeClr val="tx1"/>
                </a:solidFill>
                <a:latin typeface="+mn-lt"/>
                <a:ea typeface="ＭＳ Ｐゴシック" charset="0"/>
              </a:defRPr>
            </a:lvl2pPr>
            <a:lvl3pPr marL="1371600" indent="-457200" algn="l" rtl="0" eaLnBrk="0" fontAlgn="base" hangingPunct="0">
              <a:spcBef>
                <a:spcPts val="600"/>
              </a:spcBef>
              <a:spcAft>
                <a:spcPct val="0"/>
              </a:spcAft>
              <a:buClr>
                <a:schemeClr val="accent2"/>
              </a:buClr>
              <a:buFont typeface="Wingdings" charset="0"/>
              <a:buChar char="o"/>
              <a:defRPr sz="1600">
                <a:solidFill>
                  <a:schemeClr val="tx1"/>
                </a:solidFill>
                <a:latin typeface="+mn-lt"/>
                <a:ea typeface="ＭＳ Ｐゴシック" charset="0"/>
              </a:defRPr>
            </a:lvl3pPr>
            <a:lvl4pPr marL="1737360" indent="-365760" algn="l" rtl="0" eaLnBrk="0" fontAlgn="base" hangingPunct="0">
              <a:spcBef>
                <a:spcPts val="0"/>
              </a:spcBef>
              <a:spcAft>
                <a:spcPct val="0"/>
              </a:spcAft>
              <a:buClr>
                <a:schemeClr val="accent2"/>
              </a:buClr>
              <a:buFont typeface="Wingdings" charset="0"/>
              <a:buChar char="n"/>
              <a:defRPr sz="1400">
                <a:solidFill>
                  <a:schemeClr val="tx1"/>
                </a:solidFill>
                <a:latin typeface="+mn-lt"/>
                <a:ea typeface="ＭＳ Ｐゴシック" charset="0"/>
              </a:defRPr>
            </a:lvl4pPr>
            <a:lvl5pPr marL="2011680" indent="-274320" algn="l" rtl="0" eaLnBrk="0" fontAlgn="base" hangingPunct="0">
              <a:spcBef>
                <a:spcPts val="0"/>
              </a:spcBef>
              <a:spcAft>
                <a:spcPct val="0"/>
              </a:spcAft>
              <a:buClr>
                <a:schemeClr val="accent2"/>
              </a:buClr>
              <a:buFont typeface="Wingdings" charset="0"/>
              <a:buChar char="§"/>
              <a:defRPr sz="1200">
                <a:solidFill>
                  <a:schemeClr val="tx1"/>
                </a:solidFill>
                <a:latin typeface="+mn-lt"/>
                <a:ea typeface="ＭＳ Ｐゴシック" charset="0"/>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a:lstStyle>
          <a:p>
            <a:pPr marL="0" lvl="1" indent="0">
              <a:buFont typeface="Wingdings" charset="0"/>
              <a:buNone/>
            </a:pPr>
            <a:r>
              <a:rPr lang="en-US" b="1" i="0" u="sng" kern="0" dirty="0">
                <a:solidFill>
                  <a:srgbClr val="C00000"/>
                </a:solidFill>
              </a:rPr>
              <a:t>Iterative control</a:t>
            </a:r>
          </a:p>
          <a:p>
            <a:pPr marL="0" lvl="1" indent="0">
              <a:spcBef>
                <a:spcPts val="600"/>
              </a:spcBef>
              <a:buFont typeface="Wingdings" charset="0"/>
              <a:buNone/>
            </a:pPr>
            <a:r>
              <a:rPr lang="en-US" sz="1600" b="1" i="0" kern="0" dirty="0">
                <a:solidFill>
                  <a:srgbClr val="0432FF"/>
                </a:solidFill>
                <a:latin typeface="Arial Narrow"/>
                <a:cs typeface="Arial Narrow"/>
              </a:rPr>
              <a:t>loop</a:t>
            </a:r>
            <a:r>
              <a:rPr lang="en-US" sz="1600" i="0" kern="0" dirty="0">
                <a:solidFill>
                  <a:srgbClr val="CC0000"/>
                </a:solidFill>
                <a:latin typeface="Arial Narrow"/>
                <a:cs typeface="Arial Narrow"/>
              </a:rPr>
              <a:t> </a:t>
            </a:r>
            <a:r>
              <a:rPr lang="en-US" sz="1600" i="1" kern="0" dirty="0">
                <a:solidFill>
                  <a:srgbClr val="C00000"/>
                </a:solidFill>
                <a:latin typeface="Arial Narrow"/>
                <a:cs typeface="Arial Narrow"/>
              </a:rPr>
              <a:t>statements</a:t>
            </a:r>
            <a:r>
              <a:rPr lang="en-US" sz="1600" i="0" kern="0" dirty="0">
                <a:solidFill>
                  <a:srgbClr val="CC0000"/>
                </a:solidFill>
                <a:latin typeface="Arial Narrow"/>
                <a:cs typeface="Arial Narrow"/>
              </a:rPr>
              <a:t> </a:t>
            </a:r>
            <a:r>
              <a:rPr lang="en-US" sz="1600" b="1" i="0" kern="0" dirty="0">
                <a:solidFill>
                  <a:srgbClr val="0432FF"/>
                </a:solidFill>
                <a:latin typeface="Arial Narrow"/>
                <a:cs typeface="Arial Narrow"/>
              </a:rPr>
              <a:t>end loop</a:t>
            </a:r>
            <a:r>
              <a:rPr lang="en-US" sz="1600" i="0" kern="0" dirty="0">
                <a:latin typeface="Arial Narrow"/>
                <a:cs typeface="Arial Narrow"/>
              </a:rPr>
              <a:t>;</a:t>
            </a:r>
          </a:p>
          <a:p>
            <a:pPr marL="0" lvl="1" indent="0">
              <a:spcBef>
                <a:spcPts val="600"/>
              </a:spcBef>
              <a:buFont typeface="Wingdings" charset="0"/>
              <a:buNone/>
            </a:pPr>
            <a:r>
              <a:rPr lang="en-US" sz="1600" b="1" i="0" kern="0" dirty="0">
                <a:solidFill>
                  <a:srgbClr val="0432FF"/>
                </a:solidFill>
                <a:latin typeface="Arial Narrow"/>
                <a:cs typeface="Arial Narrow"/>
              </a:rPr>
              <a:t>while</a:t>
            </a:r>
            <a:r>
              <a:rPr lang="en-US" sz="1600" i="0" kern="0" dirty="0">
                <a:solidFill>
                  <a:srgbClr val="CC0000"/>
                </a:solidFill>
                <a:latin typeface="Arial Narrow"/>
                <a:cs typeface="Arial Narrow"/>
              </a:rPr>
              <a:t> </a:t>
            </a:r>
            <a:r>
              <a:rPr lang="en-US" sz="1600" i="1" kern="0" dirty="0">
                <a:solidFill>
                  <a:srgbClr val="C00000"/>
                </a:solidFill>
                <a:latin typeface="Arial Narrow"/>
                <a:cs typeface="Arial Narrow"/>
              </a:rPr>
              <a:t>condition</a:t>
            </a:r>
            <a:r>
              <a:rPr lang="en-US" sz="1600" i="1" kern="0" dirty="0">
                <a:latin typeface="Arial Narrow"/>
                <a:cs typeface="Arial Narrow"/>
              </a:rPr>
              <a:t> </a:t>
            </a:r>
            <a:r>
              <a:rPr lang="en-US" sz="1600" b="1" i="0" kern="0" dirty="0">
                <a:solidFill>
                  <a:srgbClr val="0432FF"/>
                </a:solidFill>
                <a:latin typeface="Arial Narrow"/>
                <a:cs typeface="Arial Narrow"/>
              </a:rPr>
              <a:t>loop</a:t>
            </a:r>
            <a:r>
              <a:rPr lang="en-US" sz="1600" i="0" kern="0" dirty="0">
                <a:solidFill>
                  <a:srgbClr val="CC0000"/>
                </a:solidFill>
                <a:latin typeface="Arial Narrow"/>
                <a:cs typeface="Arial Narrow"/>
              </a:rPr>
              <a:t> </a:t>
            </a:r>
            <a:r>
              <a:rPr lang="en-US" sz="1600" i="1" kern="0" dirty="0">
                <a:solidFill>
                  <a:srgbClr val="C00000"/>
                </a:solidFill>
                <a:latin typeface="Arial Narrow"/>
                <a:cs typeface="Arial Narrow"/>
              </a:rPr>
              <a:t>statements</a:t>
            </a:r>
            <a:r>
              <a:rPr lang="en-US" sz="1600" i="0" kern="0" dirty="0">
                <a:latin typeface="Arial Narrow"/>
                <a:cs typeface="Arial Narrow"/>
              </a:rPr>
              <a:t> </a:t>
            </a:r>
            <a:r>
              <a:rPr lang="en-US" sz="1600" b="1" i="0" kern="0" dirty="0">
                <a:solidFill>
                  <a:srgbClr val="0432FF"/>
                </a:solidFill>
                <a:latin typeface="Arial Narrow"/>
                <a:cs typeface="Arial Narrow"/>
              </a:rPr>
              <a:t>end loop</a:t>
            </a:r>
            <a:r>
              <a:rPr lang="en-US" sz="1600" i="0" kern="0" dirty="0">
                <a:latin typeface="Arial Narrow"/>
                <a:cs typeface="Arial Narrow"/>
              </a:rPr>
              <a:t>;</a:t>
            </a:r>
          </a:p>
          <a:p>
            <a:pPr marL="275273" lvl="3" indent="-275273">
              <a:spcBef>
                <a:spcPts val="200"/>
              </a:spcBef>
            </a:pPr>
            <a:r>
              <a:rPr lang="en-US" i="0" kern="0" dirty="0"/>
              <a:t>Executes the loop while </a:t>
            </a:r>
            <a:r>
              <a:rPr lang="en-US" i="1" kern="0" dirty="0">
                <a:solidFill>
                  <a:srgbClr val="C00000"/>
                </a:solidFill>
              </a:rPr>
              <a:t>condition</a:t>
            </a:r>
            <a:r>
              <a:rPr lang="en-US" i="0" kern="0" dirty="0"/>
              <a:t> is true.</a:t>
            </a:r>
            <a:endParaRPr lang="en-US" i="0" kern="0" dirty="0">
              <a:solidFill>
                <a:srgbClr val="CC0000"/>
              </a:solidFill>
              <a:latin typeface="Arial Narrow"/>
              <a:cs typeface="Arial Narrow"/>
            </a:endParaRPr>
          </a:p>
          <a:p>
            <a:pPr marL="274320" lvl="1" indent="-274320">
              <a:spcBef>
                <a:spcPts val="600"/>
              </a:spcBef>
              <a:buFont typeface="Wingdings" charset="0"/>
              <a:buNone/>
            </a:pPr>
            <a:r>
              <a:rPr lang="en-US" sz="1600" b="1" i="0" kern="0" dirty="0">
                <a:solidFill>
                  <a:srgbClr val="0432FF"/>
                </a:solidFill>
                <a:latin typeface="Arial Narrow"/>
                <a:cs typeface="Arial Narrow"/>
              </a:rPr>
              <a:t>for</a:t>
            </a:r>
            <a:r>
              <a:rPr lang="en-US" sz="1600" i="0" kern="0" dirty="0">
                <a:solidFill>
                  <a:srgbClr val="CC0000"/>
                </a:solidFill>
                <a:latin typeface="Arial Narrow"/>
                <a:cs typeface="Arial Narrow"/>
              </a:rPr>
              <a:t> </a:t>
            </a:r>
            <a:r>
              <a:rPr lang="en-US" sz="1600" i="1" kern="0" dirty="0">
                <a:solidFill>
                  <a:srgbClr val="C00000"/>
                </a:solidFill>
                <a:latin typeface="Arial Narrow"/>
                <a:cs typeface="Arial Narrow"/>
              </a:rPr>
              <a:t>index</a:t>
            </a:r>
            <a:r>
              <a:rPr lang="en-US" sz="1600" i="0" kern="0" dirty="0">
                <a:latin typeface="Arial Narrow"/>
                <a:cs typeface="Arial Narrow"/>
              </a:rPr>
              <a:t> </a:t>
            </a:r>
            <a:r>
              <a:rPr lang="en-US" sz="1600" b="1" i="0" kern="0" dirty="0">
                <a:solidFill>
                  <a:srgbClr val="0432FF"/>
                </a:solidFill>
                <a:latin typeface="Arial Narrow"/>
                <a:cs typeface="Arial Narrow"/>
              </a:rPr>
              <a:t>in</a:t>
            </a:r>
            <a:r>
              <a:rPr lang="en-US" sz="1600" i="0" kern="0" dirty="0">
                <a:solidFill>
                  <a:srgbClr val="CC0000"/>
                </a:solidFill>
                <a:latin typeface="Arial Narrow"/>
                <a:cs typeface="Arial Narrow"/>
              </a:rPr>
              <a:t> </a:t>
            </a:r>
            <a:r>
              <a:rPr lang="en-US" sz="1600" i="0" kern="0" dirty="0">
                <a:latin typeface="Arial Narrow"/>
                <a:cs typeface="Arial Narrow"/>
              </a:rPr>
              <a:t>[</a:t>
            </a:r>
            <a:r>
              <a:rPr lang="en-US" sz="1600" b="1" i="0" kern="0" dirty="0">
                <a:solidFill>
                  <a:srgbClr val="0432FF"/>
                </a:solidFill>
                <a:latin typeface="Arial Narrow"/>
                <a:cs typeface="Arial Narrow"/>
              </a:rPr>
              <a:t>reverse</a:t>
            </a:r>
            <a:r>
              <a:rPr lang="en-US" sz="1600" i="0" kern="0" dirty="0">
                <a:latin typeface="Arial Narrow"/>
                <a:cs typeface="Arial Narrow"/>
              </a:rPr>
              <a:t>]</a:t>
            </a:r>
            <a:r>
              <a:rPr lang="en-US" sz="1600" i="0" kern="0" dirty="0">
                <a:solidFill>
                  <a:srgbClr val="CC0000"/>
                </a:solidFill>
                <a:latin typeface="Arial Narrow"/>
                <a:cs typeface="Arial Narrow"/>
              </a:rPr>
              <a:t> </a:t>
            </a:r>
            <a:r>
              <a:rPr lang="en-US" sz="1600" i="1" kern="0" dirty="0">
                <a:solidFill>
                  <a:srgbClr val="C00000"/>
                </a:solidFill>
                <a:latin typeface="Arial Narrow"/>
                <a:cs typeface="Arial Narrow"/>
              </a:rPr>
              <a:t>lower_bound..upper_bound</a:t>
            </a:r>
            <a:r>
              <a:rPr lang="en-US" sz="1600" i="0" kern="0" dirty="0">
                <a:solidFill>
                  <a:srgbClr val="CC0000"/>
                </a:solidFill>
                <a:latin typeface="Arial Narrow"/>
                <a:cs typeface="Arial Narrow"/>
              </a:rPr>
              <a:t> </a:t>
            </a:r>
            <a:r>
              <a:rPr lang="en-US" sz="1600" b="1" i="0" kern="0" dirty="0">
                <a:solidFill>
                  <a:srgbClr val="0432FF"/>
                </a:solidFill>
                <a:latin typeface="Arial Narrow"/>
                <a:cs typeface="Arial Narrow"/>
              </a:rPr>
              <a:t>loop</a:t>
            </a:r>
            <a:r>
              <a:rPr lang="en-US" sz="1600" i="0" kern="0" dirty="0">
                <a:solidFill>
                  <a:srgbClr val="CC0000"/>
                </a:solidFill>
                <a:latin typeface="Arial Narrow"/>
                <a:cs typeface="Arial Narrow"/>
              </a:rPr>
              <a:t> </a:t>
            </a:r>
            <a:r>
              <a:rPr lang="en-US" sz="1600" i="1" kern="0" dirty="0">
                <a:solidFill>
                  <a:srgbClr val="C00000"/>
                </a:solidFill>
                <a:latin typeface="Arial Narrow"/>
                <a:cs typeface="Arial Narrow"/>
              </a:rPr>
              <a:t>statements</a:t>
            </a:r>
            <a:r>
              <a:rPr lang="en-US" sz="1600" i="1" kern="0" dirty="0">
                <a:latin typeface="Arial Narrow"/>
                <a:cs typeface="Arial Narrow"/>
              </a:rPr>
              <a:t> </a:t>
            </a:r>
            <a:r>
              <a:rPr lang="en-US" sz="1600" b="1" i="0" kern="0" dirty="0">
                <a:solidFill>
                  <a:srgbClr val="0432FF"/>
                </a:solidFill>
                <a:latin typeface="Arial Narrow"/>
                <a:cs typeface="Arial Narrow"/>
              </a:rPr>
              <a:t>end loop</a:t>
            </a:r>
            <a:r>
              <a:rPr lang="en-US" sz="1600" i="0" kern="0" dirty="0">
                <a:latin typeface="Arial Narrow"/>
                <a:cs typeface="Arial Narrow"/>
              </a:rPr>
              <a:t>;</a:t>
            </a:r>
            <a:endParaRPr lang="en-US" sz="1600" i="0" kern="0" dirty="0"/>
          </a:p>
          <a:p>
            <a:pPr marL="275273" lvl="3" indent="-275273">
              <a:spcBef>
                <a:spcPts val="200"/>
              </a:spcBef>
            </a:pPr>
            <a:r>
              <a:rPr lang="en-US" i="0" kern="0" dirty="0"/>
              <a:t>Iterates over a range of integers starting either from </a:t>
            </a:r>
            <a:r>
              <a:rPr lang="en-US" i="1" kern="0" dirty="0">
                <a:solidFill>
                  <a:srgbClr val="C00000"/>
                </a:solidFill>
              </a:rPr>
              <a:t>lower_bound</a:t>
            </a:r>
            <a:r>
              <a:rPr lang="en-US" i="0" kern="0" dirty="0"/>
              <a:t> to </a:t>
            </a:r>
            <a:r>
              <a:rPr lang="en-US" i="1" kern="0" dirty="0">
                <a:solidFill>
                  <a:srgbClr val="C00000"/>
                </a:solidFill>
              </a:rPr>
              <a:t>upper_bound</a:t>
            </a:r>
            <a:r>
              <a:rPr lang="en-US" i="0" kern="0" dirty="0"/>
              <a:t> or in </a:t>
            </a:r>
            <a:r>
              <a:rPr lang="en-US" i="1" kern="0" dirty="0"/>
              <a:t>reverse</a:t>
            </a:r>
            <a:r>
              <a:rPr lang="en-US" i="0" kern="0" dirty="0"/>
              <a:t> order.</a:t>
            </a:r>
          </a:p>
          <a:p>
            <a:pPr marL="0" lvl="1" indent="0">
              <a:spcBef>
                <a:spcPts val="600"/>
              </a:spcBef>
              <a:buFont typeface="Wingdings" charset="0"/>
              <a:buNone/>
            </a:pPr>
            <a:r>
              <a:rPr lang="en-US" sz="1600" b="1" i="0" kern="0" dirty="0">
                <a:solidFill>
                  <a:srgbClr val="0432FF"/>
                </a:solidFill>
                <a:latin typeface="Arial Narrow"/>
                <a:cs typeface="Arial Narrow"/>
              </a:rPr>
              <a:t>exit</a:t>
            </a:r>
            <a:r>
              <a:rPr lang="en-US" sz="1600" i="0" kern="0" dirty="0">
                <a:solidFill>
                  <a:srgbClr val="CC0000"/>
                </a:solidFill>
              </a:rPr>
              <a:t> </a:t>
            </a:r>
            <a:r>
              <a:rPr lang="en-US" sz="1600" i="0" kern="0" dirty="0"/>
              <a:t>/ </a:t>
            </a:r>
            <a:r>
              <a:rPr lang="en-US" sz="1600" b="1" i="0" kern="0" dirty="0">
                <a:solidFill>
                  <a:srgbClr val="0432FF"/>
                </a:solidFill>
                <a:latin typeface="Arial Narrow"/>
                <a:cs typeface="Arial Narrow"/>
              </a:rPr>
              <a:t>exit when</a:t>
            </a:r>
            <a:r>
              <a:rPr lang="en-US" sz="1600" i="0" kern="0" dirty="0">
                <a:solidFill>
                  <a:srgbClr val="CC0000"/>
                </a:solidFill>
                <a:latin typeface="Arial Narrow"/>
                <a:cs typeface="Arial Narrow"/>
              </a:rPr>
              <a:t> </a:t>
            </a:r>
            <a:r>
              <a:rPr lang="en-US" sz="1600" i="1" kern="0" dirty="0">
                <a:solidFill>
                  <a:srgbClr val="C00000"/>
                </a:solidFill>
                <a:latin typeface="Arial Narrow"/>
                <a:cs typeface="Arial Narrow"/>
              </a:rPr>
              <a:t>condition</a:t>
            </a:r>
            <a:endParaRPr lang="en-US" sz="1600" i="1" kern="0" dirty="0">
              <a:solidFill>
                <a:srgbClr val="C00000"/>
              </a:solidFill>
            </a:endParaRPr>
          </a:p>
          <a:p>
            <a:pPr marL="275273" lvl="3" indent="-275273">
              <a:spcBef>
                <a:spcPts val="200"/>
              </a:spcBef>
            </a:pPr>
            <a:r>
              <a:rPr lang="en-US" i="0" kern="0" dirty="0"/>
              <a:t>Exits </a:t>
            </a:r>
            <a:r>
              <a:rPr lang="en-US" i="0" u="sng" kern="0" dirty="0">
                <a:solidFill>
                  <a:srgbClr val="C00000"/>
                </a:solidFill>
              </a:rPr>
              <a:t>current loop</a:t>
            </a:r>
            <a:r>
              <a:rPr lang="en-US" i="0" kern="0" dirty="0"/>
              <a:t> completely either unconditionally or when </a:t>
            </a:r>
            <a:r>
              <a:rPr lang="en-US" i="1" kern="0" dirty="0">
                <a:solidFill>
                  <a:srgbClr val="C00000"/>
                </a:solidFill>
              </a:rPr>
              <a:t>condition</a:t>
            </a:r>
            <a:r>
              <a:rPr lang="en-US" i="0" kern="0" dirty="0"/>
              <a:t> is true.</a:t>
            </a:r>
          </a:p>
          <a:p>
            <a:pPr marL="0" lvl="1" indent="0">
              <a:spcBef>
                <a:spcPts val="600"/>
              </a:spcBef>
              <a:buFont typeface="Wingdings" charset="0"/>
              <a:buNone/>
            </a:pPr>
            <a:r>
              <a:rPr lang="en-US" sz="1600" b="1" i="0" kern="0" dirty="0">
                <a:solidFill>
                  <a:srgbClr val="0432FF"/>
                </a:solidFill>
                <a:latin typeface="Arial Narrow" charset="0"/>
                <a:ea typeface="Arial Narrow" charset="0"/>
                <a:cs typeface="Arial Narrow" charset="0"/>
              </a:rPr>
              <a:t>continue</a:t>
            </a:r>
            <a:r>
              <a:rPr lang="en-US" sz="1600" i="0" kern="0" dirty="0">
                <a:latin typeface="Arial Narrow" charset="0"/>
                <a:ea typeface="Arial Narrow" charset="0"/>
                <a:cs typeface="Arial Narrow" charset="0"/>
              </a:rPr>
              <a:t> </a:t>
            </a:r>
            <a:r>
              <a:rPr lang="en-US" sz="1600" i="0" kern="0" dirty="0"/>
              <a:t>/ </a:t>
            </a:r>
            <a:r>
              <a:rPr lang="en-US" sz="1600" b="1" i="0" kern="0" dirty="0">
                <a:solidFill>
                  <a:srgbClr val="0432FF"/>
                </a:solidFill>
                <a:latin typeface="Arial Narrow" charset="0"/>
                <a:ea typeface="Arial Narrow" charset="0"/>
                <a:cs typeface="Arial Narrow" charset="0"/>
              </a:rPr>
              <a:t>continue when</a:t>
            </a:r>
            <a:r>
              <a:rPr lang="en-US" sz="1600" i="0" kern="0" dirty="0">
                <a:solidFill>
                  <a:srgbClr val="CC0000"/>
                </a:solidFill>
                <a:latin typeface="Arial Narrow" charset="0"/>
                <a:ea typeface="Arial Narrow" charset="0"/>
                <a:cs typeface="Arial Narrow" charset="0"/>
              </a:rPr>
              <a:t> </a:t>
            </a:r>
            <a:r>
              <a:rPr lang="en-US" sz="1600" i="1" kern="0" dirty="0">
                <a:solidFill>
                  <a:srgbClr val="C00000"/>
                </a:solidFill>
                <a:latin typeface="Arial Narrow" charset="0"/>
                <a:ea typeface="Arial Narrow" charset="0"/>
                <a:cs typeface="Arial Narrow" charset="0"/>
              </a:rPr>
              <a:t>condition</a:t>
            </a:r>
            <a:endParaRPr lang="en-US" sz="1600" i="1" kern="0" dirty="0">
              <a:solidFill>
                <a:srgbClr val="C00000"/>
              </a:solidFill>
              <a:cs typeface="Arial Narrow" charset="0"/>
            </a:endParaRPr>
          </a:p>
          <a:p>
            <a:pPr marL="275273" lvl="3" indent="-275273">
              <a:spcBef>
                <a:spcPts val="200"/>
              </a:spcBef>
            </a:pPr>
            <a:r>
              <a:rPr lang="en-US" i="0" kern="0" dirty="0"/>
              <a:t>Exits </a:t>
            </a:r>
            <a:r>
              <a:rPr lang="en-US" i="0" u="sng" kern="0" dirty="0">
                <a:solidFill>
                  <a:srgbClr val="C00000"/>
                </a:solidFill>
              </a:rPr>
              <a:t>current loop iteration</a:t>
            </a:r>
            <a:r>
              <a:rPr lang="en-US" i="0" kern="0" dirty="0"/>
              <a:t> and continues with the next iteration either unconditionally or when </a:t>
            </a:r>
            <a:r>
              <a:rPr lang="en-US" i="1" kern="0" dirty="0">
                <a:solidFill>
                  <a:srgbClr val="C00000"/>
                </a:solidFill>
              </a:rPr>
              <a:t>condition</a:t>
            </a:r>
            <a:r>
              <a:rPr lang="en-US" i="0" kern="0" dirty="0"/>
              <a:t> is true.</a:t>
            </a:r>
          </a:p>
        </p:txBody>
      </p:sp>
    </p:spTree>
    <p:extLst>
      <p:ext uri="{BB962C8B-B14F-4D97-AF65-F5344CB8AC3E}">
        <p14:creationId xmlns:p14="http://schemas.microsoft.com/office/powerpoint/2010/main" val="1916106585"/>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13552</TotalTime>
  <Words>3012</Words>
  <Application>Microsoft Macintosh PowerPoint</Application>
  <PresentationFormat>全屏显示(4:3)</PresentationFormat>
  <Paragraphs>316</Paragraphs>
  <Slides>31</Slides>
  <Notes>2</Notes>
  <HiddenSlides>21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Arial</vt:lpstr>
      <vt:lpstr>Arial Narrow</vt:lpstr>
      <vt:lpstr>Helvetica</vt:lpstr>
      <vt:lpstr>Times New Roman</vt:lpstr>
      <vt:lpstr>Verdana</vt:lpstr>
      <vt:lpstr>Wingdings</vt:lpstr>
      <vt:lpstr>Profile</vt:lpstr>
      <vt:lpstr>Lab Instructions for TA</vt:lpstr>
      <vt:lpstr> Database Management Systems</vt:lpstr>
      <vt:lpstr>Lab Topics</vt:lpstr>
      <vt:lpstr>Oracle PL/SQL (1)</vt:lpstr>
      <vt:lpstr>Oracle PL/SQL (2)</vt:lpstr>
      <vt:lpstr>Oracle PL/SQL Basic Structure</vt:lpstr>
      <vt:lpstr>Declaring Variables</vt:lpstr>
      <vt:lpstr>Select-Into Statement</vt:lpstr>
      <vt:lpstr>Flow of Control Statements</vt:lpstr>
      <vt:lpstr>If-Then-Else Example (1)</vt:lpstr>
      <vt:lpstr>If-Then-Else Example (2)</vt:lpstr>
      <vt:lpstr>Loop Example </vt:lpstr>
      <vt:lpstr>Loop Label Example</vt:lpstr>
      <vt:lpstr>For-Loop Example</vt:lpstr>
      <vt:lpstr>Cursors(光标)</vt:lpstr>
      <vt:lpstr>How to Use Cursors</vt:lpstr>
      <vt:lpstr>Cursor Status</vt:lpstr>
      <vt:lpstr>Explicit Cursor Example</vt:lpstr>
      <vt:lpstr>Implicit (For-Loop) Cursor Example (1)</vt:lpstr>
      <vt:lpstr>Implicit (For-Loop) Cursor Example (2)</vt:lpstr>
      <vt:lpstr>Creating A Procedure/Function (1)</vt:lpstr>
      <vt:lpstr>Creating A Procedure/Function (2)</vt:lpstr>
      <vt:lpstr>Creating A Procedure/Function (3)</vt:lpstr>
      <vt:lpstr>Creating A Procedure/Function (4)</vt:lpstr>
      <vt:lpstr>Code Editor Toolbar</vt:lpstr>
      <vt:lpstr>Running A Procedure/Function</vt:lpstr>
      <vt:lpstr>Enabling Debugging</vt:lpstr>
      <vt:lpstr>Debugging With Breakpoints (1)</vt:lpstr>
      <vt:lpstr>Debugging With Breakpoints (2)</vt:lpstr>
      <vt:lpstr>Debugging With Breakpoints (3)</vt:lpstr>
      <vt:lpstr>Debugging With Breakpoints (4)</vt:lpstr>
    </vt:vector>
  </TitlesOfParts>
  <Company>HKUST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lamngok</dc:creator>
  <cp:lastModifiedBy>Libin Zheng</cp:lastModifiedBy>
  <cp:revision>1014</cp:revision>
  <cp:lastPrinted>2016-07-07T05:31:11Z</cp:lastPrinted>
  <dcterms:created xsi:type="dcterms:W3CDTF">2010-02-04T06:50:26Z</dcterms:created>
  <dcterms:modified xsi:type="dcterms:W3CDTF">2021-11-07T13:55:16Z</dcterms:modified>
</cp:coreProperties>
</file>