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1" r:id="rId1"/>
  </p:sldMasterIdLst>
  <p:notesMasterIdLst>
    <p:notesMasterId r:id="rId12"/>
  </p:notesMasterIdLst>
  <p:sldIdLst>
    <p:sldId id="356" r:id="rId2"/>
    <p:sldId id="256" r:id="rId3"/>
    <p:sldId id="319" r:id="rId4"/>
    <p:sldId id="322" r:id="rId5"/>
    <p:sldId id="350" r:id="rId6"/>
    <p:sldId id="338" r:id="rId7"/>
    <p:sldId id="343" r:id="rId8"/>
    <p:sldId id="353" r:id="rId9"/>
    <p:sldId id="354" r:id="rId10"/>
    <p:sldId id="357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mngok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000090"/>
    <a:srgbClr val="FFFDEA"/>
    <a:srgbClr val="CC0000"/>
    <a:srgbClr val="800000"/>
    <a:srgbClr val="FFFFE5"/>
    <a:srgbClr val="008000"/>
    <a:srgbClr val="66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2504" autoAdjust="0"/>
  </p:normalViewPr>
  <p:slideViewPr>
    <p:cSldViewPr>
      <p:cViewPr varScale="1">
        <p:scale>
          <a:sx n="162" d="100"/>
          <a:sy n="162" d="100"/>
        </p:scale>
        <p:origin x="2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fld id="{9931E50B-CB9B-4548-A35D-6EC449331E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2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E50B-CB9B-4548-A35D-6EC449331E5D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70172-3AAF-9D43-8187-31B676F2FCA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4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40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29000"/>
            <a:ext cx="8686800" cy="1828800"/>
          </a:xfrm>
        </p:spPr>
        <p:txBody>
          <a:bodyPr anchor="ctr"/>
          <a:lstStyle>
            <a:lvl1pPr marL="0" indent="0" algn="ctr">
              <a:spcBef>
                <a:spcPts val="1200"/>
              </a:spcBef>
              <a:buFont typeface="Wingdings" charset="0"/>
              <a:buNone/>
              <a:defRPr sz="3600">
                <a:solidFill>
                  <a:srgbClr val="800000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228600" y="2393950"/>
            <a:ext cx="86868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 i="0" dirty="0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224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/>
            </a:lvl1pPr>
          </a:lstStyle>
          <a:p>
            <a:pPr>
              <a:defRPr/>
            </a:pPr>
            <a:r>
              <a:rPr lang="en-US" dirty="0"/>
              <a:t>COMP 3311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224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/>
            </a:lvl1pPr>
          </a:lstStyle>
          <a:p>
            <a:pPr>
              <a:defRPr/>
            </a:pPr>
            <a:r>
              <a:rPr lang="en-US" dirty="0"/>
              <a:t>COMP 3311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457200" y="1280160"/>
            <a:ext cx="8229600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 i="0" dirty="0">
              <a:latin typeface="Times New Roman" charset="0"/>
            </a:endParaRP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224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/>
            </a:lvl1pPr>
          </a:lstStyle>
          <a:p>
            <a:pPr>
              <a:defRPr/>
            </a:pPr>
            <a:r>
              <a:rPr lang="en-US" dirty="0"/>
              <a:t>COMP 3311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8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57200" indent="-457200" algn="l" rtl="0" fontAlgn="base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737360" indent="-365760" algn="l" rtl="0" fontAlgn="base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11680" indent="-274320" algn="l" rtl="0" fontAlgn="base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B10501_01/appdev.920/a96624/07_errs.htm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Instructions for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CA" sz="1800" dirty="0"/>
              <a:t>Use slides </a:t>
            </a:r>
            <a:r>
              <a:rPr lang="en-CA" sz="1800" dirty="0">
                <a:solidFill>
                  <a:srgbClr val="0000FF"/>
                </a:solidFill>
              </a:rPr>
              <a:t>3-5</a:t>
            </a:r>
            <a:r>
              <a:rPr lang="en-CA" sz="1800" dirty="0"/>
              <a:t> to explain when an index is used in </a:t>
            </a:r>
            <a:r>
              <a:rPr lang="en-CA" sz="1800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CA" sz="1800" dirty="0"/>
              <a:t> and how to manage it.</a:t>
            </a:r>
          </a:p>
          <a:p>
            <a:pPr>
              <a:spcBef>
                <a:spcPts val="1200"/>
              </a:spcBef>
            </a:pPr>
            <a:r>
              <a:rPr lang="en-CA" sz="1800" dirty="0"/>
              <a:t>Use slides </a:t>
            </a:r>
            <a:r>
              <a:rPr lang="en-CA" sz="1800" dirty="0">
                <a:solidFill>
                  <a:srgbClr val="0000FF"/>
                </a:solidFill>
              </a:rPr>
              <a:t>6-10</a:t>
            </a:r>
            <a:r>
              <a:rPr lang="en-CA" sz="1800" dirty="0"/>
              <a:t> to explain how to use exceptions in </a:t>
            </a:r>
            <a:r>
              <a:rPr lang="en-CA" sz="1800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PL/SQL</a:t>
            </a:r>
            <a:r>
              <a:rPr lang="en-CA" sz="1800" dirty="0"/>
              <a:t>.</a:t>
            </a:r>
          </a:p>
          <a:p>
            <a:pPr>
              <a:spcBef>
                <a:spcPts val="1200"/>
              </a:spcBef>
            </a:pPr>
            <a:r>
              <a:rPr lang="en-CA" sz="1800" dirty="0"/>
              <a:t>Before the lab, create the procedure </a:t>
            </a:r>
            <a:r>
              <a:rPr lang="en-CA" sz="18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OverallAverageGradeReport</a:t>
            </a:r>
            <a:r>
              <a:rPr lang="en-CA" sz="1800" dirty="0"/>
              <a:t> and demonstrate how to use the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Exception</a:t>
            </a:r>
            <a:r>
              <a:rPr lang="en-CA" sz="1800" dirty="0"/>
              <a:t> section to handle a divide by zero exception and a user-defined exception.</a:t>
            </a:r>
          </a:p>
          <a:p>
            <a:pPr>
              <a:spcBef>
                <a:spcPts val="1200"/>
              </a:spcBef>
            </a:pPr>
            <a:r>
              <a:rPr lang="en-HK" sz="1800" dirty="0"/>
              <a:t>Answer any questions students might have about the lab notes</a:t>
            </a:r>
            <a:r>
              <a:rPr lang="en-CA" sz="1800" dirty="0"/>
              <a:t>.</a:t>
            </a:r>
          </a:p>
          <a:p>
            <a:pPr>
              <a:spcBef>
                <a:spcPts val="1200"/>
              </a:spcBef>
            </a:pPr>
            <a:r>
              <a:rPr lang="en-HK" sz="1800" dirty="0"/>
              <a:t>Explain what the students need to do in the lab exercise and help any students who are having problems doing the exercise</a:t>
            </a:r>
            <a:r>
              <a:rPr lang="en-CA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03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A0DB972-4CB7-914F-A6ED-8667104D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463040"/>
            <a:ext cx="5616448" cy="4909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558C3-6D05-004B-ACC9-908F9B3D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Exception Handling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6DF6B-DC67-0941-9E91-3EBA7D0B8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3920BE-B8DA-2645-9933-EAC84FA47CD9}"/>
              </a:ext>
            </a:extLst>
          </p:cNvPr>
          <p:cNvGrpSpPr/>
          <p:nvPr/>
        </p:nvGrpSpPr>
        <p:grpSpPr>
          <a:xfrm>
            <a:off x="2819400" y="2474844"/>
            <a:ext cx="5577840" cy="400110"/>
            <a:chOff x="2514600" y="2474844"/>
            <a:chExt cx="5577840" cy="4001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286F1D-6A83-0C49-8738-3DC66D2B972E}"/>
                </a:ext>
              </a:extLst>
            </p:cNvPr>
            <p:cNvSpPr txBox="1"/>
            <p:nvPr/>
          </p:nvSpPr>
          <p:spPr>
            <a:xfrm>
              <a:off x="6720840" y="2474844"/>
              <a:ext cx="1371600" cy="400110"/>
            </a:xfrm>
            <a:prstGeom prst="rect">
              <a:avLst/>
            </a:prstGeom>
            <a:solidFill>
              <a:srgbClr val="FFFFE5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0" dirty="0">
                  <a:solidFill>
                    <a:srgbClr val="00279F"/>
                  </a:solidFill>
                </a:rPr>
                <a:t>Declaring a user-defined exception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3F0B45E-BF48-9245-B809-5A7B27213575}"/>
                </a:ext>
              </a:extLst>
            </p:cNvPr>
            <p:cNvCxnSpPr>
              <a:cxnSpLocks/>
              <a:stCxn id="7" idx="1"/>
            </p:cNvCxnSpPr>
            <p:nvPr/>
          </p:nvCxnSpPr>
          <p:spPr bwMode="auto">
            <a:xfrm flipH="1">
              <a:off x="2514600" y="2674899"/>
              <a:ext cx="420624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1DB936-08CE-634C-8760-F347A388574A}"/>
              </a:ext>
            </a:extLst>
          </p:cNvPr>
          <p:cNvGrpSpPr/>
          <p:nvPr/>
        </p:nvGrpSpPr>
        <p:grpSpPr>
          <a:xfrm>
            <a:off x="2946748" y="5327416"/>
            <a:ext cx="5471160" cy="400110"/>
            <a:chOff x="2667000" y="4876800"/>
            <a:chExt cx="5471160" cy="4001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39142F-9856-314C-8B93-4DE47591CC34}"/>
                </a:ext>
              </a:extLst>
            </p:cNvPr>
            <p:cNvSpPr txBox="1"/>
            <p:nvPr/>
          </p:nvSpPr>
          <p:spPr>
            <a:xfrm>
              <a:off x="6675120" y="4876800"/>
              <a:ext cx="1463040" cy="400110"/>
            </a:xfrm>
            <a:prstGeom prst="rect">
              <a:avLst/>
            </a:prstGeom>
            <a:solidFill>
              <a:srgbClr val="FFFFE5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0" dirty="0">
                  <a:solidFill>
                    <a:srgbClr val="00279F"/>
                  </a:solidFill>
                </a:rPr>
                <a:t>Handling the user-defined exception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D0243A-3FAE-3541-9D6F-50F7F3C588C3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2667000" y="5076855"/>
              <a:ext cx="4008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C62443-010D-8145-B44F-38A21979BAD2}"/>
              </a:ext>
            </a:extLst>
          </p:cNvPr>
          <p:cNvGrpSpPr/>
          <p:nvPr/>
        </p:nvGrpSpPr>
        <p:grpSpPr>
          <a:xfrm>
            <a:off x="4267200" y="4373217"/>
            <a:ext cx="4267200" cy="400110"/>
            <a:chOff x="3962400" y="4373217"/>
            <a:chExt cx="4267200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1058CE-0C52-C748-8234-DBF308C88C79}"/>
                </a:ext>
              </a:extLst>
            </p:cNvPr>
            <p:cNvSpPr txBox="1"/>
            <p:nvPr/>
          </p:nvSpPr>
          <p:spPr>
            <a:xfrm>
              <a:off x="6583680" y="4373217"/>
              <a:ext cx="1645920" cy="400110"/>
            </a:xfrm>
            <a:prstGeom prst="rect">
              <a:avLst/>
            </a:prstGeom>
            <a:solidFill>
              <a:srgbClr val="FFFFE5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0" dirty="0">
                  <a:solidFill>
                    <a:srgbClr val="00279F"/>
                  </a:solidFill>
                </a:rPr>
                <a:t>Checking for the user-defined exception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AE035AB-A88A-8742-B0D9-B5022C157143}"/>
                </a:ext>
              </a:extLst>
            </p:cNvPr>
            <p:cNvCxnSpPr>
              <a:cxnSpLocks/>
              <a:stCxn id="20" idx="1"/>
            </p:cNvCxnSpPr>
            <p:nvPr/>
          </p:nvCxnSpPr>
          <p:spPr bwMode="auto">
            <a:xfrm flipH="1">
              <a:off x="3962400" y="4573272"/>
              <a:ext cx="26212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C277DF-388B-C94F-8A8E-D47D6CA86250}"/>
              </a:ext>
            </a:extLst>
          </p:cNvPr>
          <p:cNvGrpSpPr/>
          <p:nvPr/>
        </p:nvGrpSpPr>
        <p:grpSpPr>
          <a:xfrm>
            <a:off x="2790825" y="4851748"/>
            <a:ext cx="5606415" cy="400110"/>
            <a:chOff x="2486025" y="5277946"/>
            <a:chExt cx="5606415" cy="4001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864DEE-6684-2942-87B1-D3748D125BD0}"/>
                </a:ext>
              </a:extLst>
            </p:cNvPr>
            <p:cNvSpPr txBox="1"/>
            <p:nvPr/>
          </p:nvSpPr>
          <p:spPr>
            <a:xfrm>
              <a:off x="6720840" y="5277946"/>
              <a:ext cx="1371600" cy="400110"/>
            </a:xfrm>
            <a:prstGeom prst="rect">
              <a:avLst/>
            </a:prstGeom>
            <a:solidFill>
              <a:srgbClr val="FFFFE5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0" dirty="0">
                  <a:solidFill>
                    <a:srgbClr val="00279F"/>
                  </a:solidFill>
                </a:rPr>
                <a:t>Handling an implicit exception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126C8CF-554A-EA46-AA8E-575685002D95}"/>
                </a:ext>
              </a:extLst>
            </p:cNvPr>
            <p:cNvCxnSpPr>
              <a:cxnSpLocks/>
              <a:stCxn id="27" idx="1"/>
            </p:cNvCxnSpPr>
            <p:nvPr/>
          </p:nvCxnSpPr>
          <p:spPr bwMode="auto">
            <a:xfrm flipH="1">
              <a:off x="2486025" y="5478001"/>
              <a:ext cx="4234815" cy="504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816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dirty="0"/>
              <a:t>Database Management Systems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u="sng" dirty="0">
                <a:solidFill>
                  <a:srgbClr val="0000FF"/>
                </a:solidFill>
              </a:rPr>
              <a:t>Lab 7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800000"/>
                </a:solidFill>
              </a:rPr>
              <a:t>Oracle Indexing</a:t>
            </a:r>
          </a:p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dirty="0">
                <a:solidFill>
                  <a:srgbClr val="800000"/>
                </a:solidFill>
              </a:rPr>
              <a:t>and Oracle PL/SQL Exceptions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Topics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manage an index for a table in </a:t>
            </a:r>
            <a:r>
              <a:rPr lang="en-US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PL/SQL</a:t>
            </a:r>
            <a:r>
              <a:rPr lang="en-US" dirty="0"/>
              <a:t> exceptions and exception handling.</a:t>
            </a: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C00000"/>
                </a:solidFill>
                <a:latin typeface="Verdana" charset="0"/>
                <a:ea typeface="PMingLiU" charset="0"/>
                <a:cs typeface="PMingLiU" charset="0"/>
              </a:rPr>
              <a:t>在一些</a:t>
            </a:r>
            <a:r>
              <a:rPr lang="en-US" altLang="zh-CN" b="1" dirty="0">
                <a:solidFill>
                  <a:srgbClr val="C00000"/>
                </a:solidFill>
                <a:latin typeface="Verdana" charset="0"/>
                <a:ea typeface="PMingLiU" charset="0"/>
                <a:cs typeface="PMingLiU" charset="0"/>
              </a:rPr>
              <a:t>ppt</a:t>
            </a:r>
            <a:r>
              <a:rPr lang="zh-CN" altLang="en-US" b="1" dirty="0">
                <a:solidFill>
                  <a:srgbClr val="C00000"/>
                </a:solidFill>
                <a:latin typeface="Verdana" charset="0"/>
                <a:ea typeface="PMingLiU" charset="0"/>
                <a:cs typeface="PMingLiU" charset="0"/>
              </a:rPr>
              <a:t>页面上方，我们给出了相关内容详细介绍的网址。</a:t>
            </a:r>
            <a:endParaRPr lang="en-US" altLang="zh-TW" b="1" dirty="0">
              <a:solidFill>
                <a:srgbClr val="C00000"/>
              </a:solidFill>
              <a:latin typeface="Verdana" charset="0"/>
              <a:ea typeface="PMingLiU" charset="0"/>
              <a:cs typeface="PMingLiU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Indexes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321040" cy="4846320"/>
          </a:xfrm>
        </p:spPr>
        <p:txBody>
          <a:bodyPr/>
          <a:lstStyle/>
          <a:p>
            <a:pPr marL="457200" lvl="1"/>
            <a:r>
              <a:rPr lang="en-US" sz="2000" dirty="0"/>
              <a:t>Create index</a:t>
            </a:r>
          </a:p>
          <a:p>
            <a:pPr marL="91440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create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[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unique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]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index</a:t>
            </a:r>
            <a:r>
              <a:rPr lang="en-US" sz="1800" dirty="0">
                <a:latin typeface="Arial Narrow"/>
                <a:cs typeface="Arial Narrow"/>
              </a:rPr>
              <a:t> </a:t>
            </a:r>
            <a:r>
              <a:rPr lang="en-US" sz="1800" i="1" dirty="0">
                <a:latin typeface="Arial Narrow"/>
                <a:cs typeface="Arial Narrow"/>
              </a:rPr>
              <a:t>index_name</a:t>
            </a:r>
            <a:r>
              <a:rPr lang="en-US" sz="1800" dirty="0"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Arial Narrow"/>
                <a:cs typeface="Arial Narrow"/>
              </a:rPr>
              <a:t>table_name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(</a:t>
            </a:r>
            <a:r>
              <a:rPr lang="en-US" sz="1800" i="1" dirty="0">
                <a:solidFill>
                  <a:srgbClr val="000000"/>
                </a:solidFill>
                <a:latin typeface="Arial Narrow"/>
                <a:cs typeface="Arial Narrow"/>
              </a:rPr>
              <a:t>attribute_name1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, </a:t>
            </a:r>
            <a:r>
              <a:rPr lang="en-US" sz="1800" i="1" dirty="0">
                <a:solidFill>
                  <a:srgbClr val="000000"/>
                </a:solidFill>
                <a:latin typeface="Arial Narrow"/>
                <a:cs typeface="Arial Narrow"/>
              </a:rPr>
              <a:t>attribute_name2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, …);</a:t>
            </a:r>
          </a:p>
          <a:p>
            <a:pPr marL="1828800" indent="-137160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CC0000"/>
                </a:solidFill>
              </a:rPr>
              <a:t>Example:	</a:t>
            </a:r>
            <a:r>
              <a:rPr lang="en-US" sz="1800" dirty="0"/>
              <a:t>Create an index on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admissionYear</a:t>
            </a:r>
            <a:r>
              <a:rPr lang="en-US" sz="1800" dirty="0"/>
              <a:t> of the </a:t>
            </a:r>
            <a:r>
              <a:rPr lang="en-US" sz="1800" dirty="0">
                <a:solidFill>
                  <a:srgbClr val="C00000"/>
                </a:solidFill>
                <a:latin typeface="Arial Narrow"/>
                <a:cs typeface="Arial Narrow"/>
              </a:rPr>
              <a:t>Student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table.</a:t>
            </a:r>
          </a:p>
          <a:p>
            <a:pPr marL="18288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create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index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AdmissionYearIndex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Student (admissionYear);</a:t>
            </a:r>
          </a:p>
          <a:p>
            <a:pPr marL="1828800" indent="-137160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CC0000"/>
                </a:solidFill>
              </a:rPr>
              <a:t>Example:	</a:t>
            </a:r>
            <a:r>
              <a:rPr lang="en-US" sz="1800" dirty="0"/>
              <a:t>Create an index on </a:t>
            </a:r>
            <a:r>
              <a:rPr lang="en-U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courseName</a:t>
            </a:r>
            <a:r>
              <a:rPr lang="en-US" sz="1800" dirty="0"/>
              <a:t> of the </a:t>
            </a:r>
            <a:r>
              <a:rPr lang="en-US" sz="1800" dirty="0">
                <a:solidFill>
                  <a:srgbClr val="C00000"/>
                </a:solidFill>
                <a:latin typeface="Arial Narrow"/>
                <a:cs typeface="Arial Narrow"/>
              </a:rPr>
              <a:t>Course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table.</a:t>
            </a:r>
          </a:p>
          <a:p>
            <a:pPr marL="18288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create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unique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index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CourseNameIndex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Course (courseName);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unique</a:t>
            </a:r>
            <a:r>
              <a:rPr lang="en-US" dirty="0">
                <a:solidFill>
                  <a:srgbClr val="C00000"/>
                </a:solidFill>
              </a:rPr>
              <a:t> keyword specifies that the attribute </a:t>
            </a:r>
            <a:r>
              <a:rPr lang="en-US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courseName</a:t>
            </a:r>
            <a:r>
              <a:rPr lang="en-US" dirty="0">
                <a:solidFill>
                  <a:srgbClr val="C00000"/>
                </a:solidFill>
              </a:rPr>
              <a:t> must have unique values.</a:t>
            </a:r>
          </a:p>
          <a:p>
            <a:pPr marL="457200" lvl="1"/>
            <a:r>
              <a:rPr lang="en-US" sz="2000" dirty="0"/>
              <a:t>Drop index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drop index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Arial Narrow"/>
                <a:cs typeface="Arial Narrow"/>
              </a:rPr>
              <a:t>index_name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;</a:t>
            </a:r>
          </a:p>
          <a:p>
            <a:pPr marL="457200" lvl="1"/>
            <a:r>
              <a:rPr lang="en-US" sz="2000" dirty="0"/>
              <a:t>Display information about an index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Arial Narrow"/>
                <a:cs typeface="Arial Narrow"/>
              </a:rPr>
              <a:t>index_name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user_indexes;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Verdana" charset="0"/>
                <a:ea typeface="PMingLiU" charset="0"/>
                <a:cs typeface="PMingLiU" charset="0"/>
              </a:rPr>
              <a:t>RECALL: </a:t>
            </a:r>
            <a:r>
              <a:rPr lang="en-US" altLang="zh-TW" b="1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Oracle PL/SQL</a:t>
            </a:r>
            <a:r>
              <a:rPr lang="en-US" altLang="zh-TW" dirty="0">
                <a:latin typeface="Verdana" charset="0"/>
                <a:ea typeface="PMingLiU" charset="0"/>
                <a:cs typeface="PMingLiU" charset="0"/>
              </a:rPr>
              <a:t> 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create or replace procedure</a:t>
            </a:r>
            <a:r>
              <a:rPr lang="en-CA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i="1" dirty="0">
                <a:latin typeface="Arial Narrow" panose="020B0604020202020204" pitchFamily="34" charset="0"/>
                <a:cs typeface="Arial Narrow" panose="020B0604020202020204" pitchFamily="34" charset="0"/>
              </a:rPr>
              <a:t>procedure_name</a:t>
            </a:r>
            <a:r>
              <a:rPr lang="en-CA" dirty="0">
                <a:latin typeface="Arial Narrow" panose="020B0604020202020204" pitchFamily="34" charset="0"/>
                <a:cs typeface="Arial Narrow" panose="020B0604020202020204" pitchFamily="34" charset="0"/>
              </a:rPr>
              <a:t> [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as</a:t>
            </a:r>
            <a:r>
              <a:rPr lang="en-CA" dirty="0">
                <a:latin typeface="Arial Narrow" panose="020B0604020202020204" pitchFamily="34" charset="0"/>
                <a:cs typeface="Arial Narrow" panose="020B0604020202020204" pitchFamily="34" charset="0"/>
              </a:rPr>
              <a:t> |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</a:t>
            </a:r>
            <a:r>
              <a:rPr lang="en-CA" dirty="0">
                <a:latin typeface="Arial Narrow" panose="020B0604020202020204" pitchFamily="34" charset="0"/>
                <a:cs typeface="Arial Narrow" panose="020B0604020202020204" pitchFamily="34" charset="0"/>
              </a:rPr>
              <a:t> ]</a:t>
            </a:r>
          </a:p>
          <a:p>
            <a:pPr marL="1143000" indent="0" eaLnBrk="1" hangingPunct="1">
              <a:spcBef>
                <a:spcPts val="600"/>
              </a:spcBef>
              <a:buNone/>
            </a:pPr>
            <a:r>
              <a:rPr lang="en-US" altLang="zh-TW" sz="1800" b="1" dirty="0">
                <a:solidFill>
                  <a:schemeClr val="accent2"/>
                </a:solidFill>
                <a:latin typeface="Verdana" charset="0"/>
                <a:ea typeface="PMingLiU" charset="0"/>
                <a:cs typeface="PMingLiU" charset="0"/>
              </a:rPr>
              <a:t>Declarative section:</a:t>
            </a:r>
            <a:r>
              <a:rPr lang="en-US" altLang="zh-TW" sz="1800" dirty="0">
                <a:solidFill>
                  <a:srgbClr val="800000"/>
                </a:solidFill>
                <a:latin typeface="Verdana" charset="0"/>
                <a:ea typeface="PMingLiU" charset="0"/>
                <a:cs typeface="PMingLiU" charset="0"/>
              </a:rPr>
              <a:t> </a:t>
            </a:r>
            <a:r>
              <a:rPr lang="en-US" altLang="zh-TW" sz="1800" dirty="0">
                <a:solidFill>
                  <a:srgbClr val="000090"/>
                </a:solidFill>
                <a:latin typeface="Verdana" charset="0"/>
                <a:ea typeface="PMingLiU" charset="0"/>
                <a:cs typeface="PMingLiU" charset="0"/>
              </a:rPr>
              <a:t>declaration of variables, types, and local subprograms go here.</a:t>
            </a:r>
          </a:p>
          <a:p>
            <a:pPr marL="1143000" indent="-1143000" eaLnBrk="1" hangingPunct="1">
              <a:spcBef>
                <a:spcPts val="180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Arial Narrow"/>
                <a:ea typeface="PMingLiU" charset="0"/>
                <a:cs typeface="Arial Narrow"/>
              </a:rPr>
              <a:t>begin</a:t>
            </a:r>
            <a:r>
              <a:rPr lang="en-US" altLang="zh-TW" sz="2000" dirty="0">
                <a:solidFill>
                  <a:srgbClr val="0000FF"/>
                </a:solidFill>
                <a:latin typeface="Times New Roman"/>
                <a:ea typeface="PMingLiU" charset="0"/>
                <a:cs typeface="Times New Roman"/>
              </a:rPr>
              <a:t>	</a:t>
            </a:r>
            <a:r>
              <a:rPr lang="en-US" altLang="zh-TW" sz="1800" b="1" dirty="0">
                <a:solidFill>
                  <a:schemeClr val="accent2"/>
                </a:solidFill>
                <a:latin typeface="Verdana" charset="0"/>
                <a:ea typeface="PMingLiU" charset="0"/>
                <a:cs typeface="PMingLiU" charset="0"/>
              </a:rPr>
              <a:t>Executable section:</a:t>
            </a:r>
            <a:r>
              <a:rPr lang="en-US" altLang="zh-TW" sz="1800" dirty="0">
                <a:solidFill>
                  <a:srgbClr val="800000"/>
                </a:solidFill>
                <a:latin typeface="Verdana" charset="0"/>
                <a:ea typeface="PMingLiU" charset="0"/>
                <a:cs typeface="PMingLiU" charset="0"/>
              </a:rPr>
              <a:t> </a:t>
            </a:r>
            <a:r>
              <a:rPr lang="en-US" altLang="zh-TW" sz="1800" dirty="0">
                <a:solidFill>
                  <a:srgbClr val="000090"/>
                </a:solidFill>
                <a:latin typeface="Verdana" charset="0"/>
                <a:ea typeface="PMingLiU" charset="0"/>
                <a:cs typeface="PMingLiU" charset="0"/>
              </a:rPr>
              <a:t>procedural and </a:t>
            </a:r>
            <a:r>
              <a:rPr lang="en-US" altLang="zh-TW" sz="1800" b="1" dirty="0">
                <a:solidFill>
                  <a:srgbClr val="0000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SQL</a:t>
            </a:r>
            <a:r>
              <a:rPr lang="en-US" altLang="zh-TW" sz="1800" dirty="0">
                <a:solidFill>
                  <a:srgbClr val="000090"/>
                </a:solidFill>
                <a:latin typeface="Verdana" charset="0"/>
                <a:ea typeface="PMingLiU" charset="0"/>
                <a:cs typeface="PMingLiU" charset="0"/>
              </a:rPr>
              <a:t> statements go here. This is the only required section of the block.</a:t>
            </a:r>
          </a:p>
          <a:p>
            <a:pPr marL="1143000" indent="-1143000" eaLnBrk="1" hangingPunct="1">
              <a:spcBef>
                <a:spcPts val="180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Arial Narrow"/>
                <a:ea typeface="PMingLiU" charset="0"/>
                <a:cs typeface="Arial Narrow"/>
              </a:rPr>
              <a:t>exception</a:t>
            </a:r>
            <a:r>
              <a:rPr lang="en-US" altLang="zh-TW" sz="2000" dirty="0">
                <a:solidFill>
                  <a:srgbClr val="0000FF"/>
                </a:solidFill>
                <a:latin typeface="Times New Roman"/>
                <a:ea typeface="PMingLiU" charset="0"/>
                <a:cs typeface="Times New Roman"/>
              </a:rPr>
              <a:t>	</a:t>
            </a:r>
            <a:r>
              <a:rPr lang="en-US" altLang="zh-TW" sz="1800" b="1" dirty="0">
                <a:solidFill>
                  <a:srgbClr val="CC0000"/>
                </a:solidFill>
                <a:latin typeface="Verdana" charset="0"/>
                <a:ea typeface="PMingLiU" charset="0"/>
                <a:cs typeface="PMingLiU" charset="0"/>
              </a:rPr>
              <a:t>Exception handling section:</a:t>
            </a:r>
            <a:r>
              <a:rPr lang="en-US" altLang="zh-TW" sz="1800" dirty="0">
                <a:solidFill>
                  <a:srgbClr val="800000"/>
                </a:solidFill>
                <a:latin typeface="Verdana" charset="0"/>
                <a:ea typeface="PMingLiU" charset="0"/>
                <a:cs typeface="PMingLiU" charset="0"/>
              </a:rPr>
              <a:t> </a:t>
            </a:r>
            <a:r>
              <a:rPr lang="en-US" altLang="zh-TW" sz="1800" dirty="0">
                <a:solidFill>
                  <a:srgbClr val="000090"/>
                </a:solidFill>
                <a:latin typeface="Verdana" charset="0"/>
                <a:ea typeface="PMingLiU" charset="0"/>
                <a:cs typeface="PMingLiU" charset="0"/>
              </a:rPr>
              <a:t>error handling statements go here.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Arial Narrow"/>
                <a:ea typeface="PMingLiU" charset="0"/>
                <a:cs typeface="Arial Narrow"/>
              </a:rPr>
              <a:t>end</a:t>
            </a:r>
            <a:r>
              <a:rPr lang="en-US" altLang="zh-TW" sz="2000" dirty="0">
                <a:latin typeface="Arial Narrow"/>
                <a:ea typeface="PMingLiU" charset="0"/>
                <a:cs typeface="Arial Narrow"/>
              </a:rPr>
              <a:t>;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4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PL/SQL</a:t>
            </a:r>
            <a:r>
              <a:rPr lang="en-US" dirty="0"/>
              <a:t> Exceptions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63040"/>
            <a:ext cx="4724400" cy="4846320"/>
          </a:xfrm>
        </p:spPr>
        <p:txBody>
          <a:bodyPr/>
          <a:lstStyle/>
          <a:p>
            <a:r>
              <a:rPr lang="en-US" dirty="0"/>
              <a:t>Predefined exceptions are raised </a:t>
            </a:r>
            <a:r>
              <a:rPr lang="en-US" i="1" u="sng" dirty="0">
                <a:solidFill>
                  <a:srgbClr val="CC0000"/>
                </a:solidFill>
              </a:rPr>
              <a:t>implicitly</a:t>
            </a:r>
            <a:r>
              <a:rPr lang="en-US" dirty="0"/>
              <a:t> by </a:t>
            </a:r>
            <a:r>
              <a:rPr lang="en-US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PL/SQL</a:t>
            </a:r>
            <a:r>
              <a:rPr lang="en-US" dirty="0"/>
              <a:t> if the exception occurs.</a:t>
            </a:r>
            <a:r>
              <a:rPr lang="zh-CN" altLang="en-US" dirty="0"/>
              <a:t> 系统定义的异常类型，用户不需要指定异常触发条件，会自动报错。</a:t>
            </a:r>
            <a:endParaRPr lang="en-US" dirty="0"/>
          </a:p>
          <a:p>
            <a:r>
              <a:rPr lang="en-US" dirty="0"/>
              <a:t>User-defined exceptions are raised </a:t>
            </a:r>
            <a:r>
              <a:rPr lang="en-US" i="1" u="sng" dirty="0">
                <a:solidFill>
                  <a:srgbClr val="CC0000"/>
                </a:solidFill>
              </a:rPr>
              <a:t>explicitly</a:t>
            </a:r>
            <a:r>
              <a:rPr lang="en-US" dirty="0"/>
              <a:t> by the command. </a:t>
            </a:r>
            <a:r>
              <a:rPr lang="en-US" dirty="0" err="1"/>
              <a:t>用户自定义异常类型</a:t>
            </a:r>
            <a:r>
              <a:rPr lang="zh-CN" altLang="en-US" dirty="0"/>
              <a:t>，需要用户自己指定异常出发条件，并且手动触发异常如下：</a:t>
            </a:r>
            <a:endParaRPr lang="en-US" dirty="0"/>
          </a:p>
          <a:p>
            <a:pPr marL="457200" lvl="1" indent="0"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raise</a:t>
            </a:r>
            <a:r>
              <a:rPr lang="en-US" dirty="0">
                <a:solidFill>
                  <a:schemeClr val="accent2"/>
                </a:solidFill>
                <a:latin typeface="Arial Narrow"/>
                <a:cs typeface="Arial Narrow"/>
              </a:rPr>
              <a:t> </a:t>
            </a:r>
            <a:r>
              <a:rPr lang="en-US" i="1" dirty="0">
                <a:latin typeface="Arial Narrow"/>
                <a:cs typeface="Arial Narrow"/>
              </a:rPr>
              <a:t>exception_name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694" y="945979"/>
            <a:ext cx="674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0" dirty="0">
                <a:solidFill>
                  <a:srgbClr val="800000"/>
                </a:solidFill>
                <a:hlinkClick r:id="rId2"/>
              </a:rPr>
              <a:t>http://docs.oracle.com/cd/B10501_01/appdev.920/a96624/07_errs.htm</a:t>
            </a:r>
            <a:endParaRPr lang="en-US" sz="1400" i="0" dirty="0">
              <a:solidFill>
                <a:srgbClr val="8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81600" y="1547113"/>
            <a:ext cx="3505200" cy="4701287"/>
          </a:xfrm>
          <a:prstGeom prst="rect">
            <a:avLst/>
          </a:prstGeom>
          <a:solidFill>
            <a:srgbClr val="FFFFE5"/>
          </a:solidFill>
          <a:ln>
            <a:solidFill>
              <a:srgbClr val="80000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fontAlgn="base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457200" algn="l" rtl="0" fontAlgn="base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737360" indent="-365760" algn="l" rtl="0" fontAlgn="base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11680" indent="-274320" algn="l" rtl="0" fontAlgn="base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97125" indent="-2397125" algn="ctr">
              <a:spcBef>
                <a:spcPts val="300"/>
              </a:spcBef>
              <a:buFont typeface="Wingdings" charset="0"/>
              <a:buNone/>
            </a:pPr>
            <a:r>
              <a:rPr lang="en-US" sz="1600" b="1" i="0" u="sng" dirty="0">
                <a:solidFill>
                  <a:srgbClr val="000090"/>
                </a:solidFill>
              </a:rPr>
              <a:t>Predefined Exceptions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ACCESS_INTO_NULL	ORA-06530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CASE_NOT_FOUND	ORA-06592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COLLECTION_IS_NULL	ORA-06531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CURSOR_ALREADY_OPEN	ORA-06511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DUP_VAL_ON_INDEX	ORA-00001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INVALID_CURSOR	ORA-01001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INVALID_NUMBER	ORA-01722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LOGIN_DENIED	ORA-01017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NO_DATA_FOUND	ORA-01403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NOT_LOGGED_ON	ORA-01012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PROGRAM_ERROR	ORA-06501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ROWTYPE_MISMATCH	ORA-06504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SELF_IS_NULL	ORA-30625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STORAGE_ERROR	ORA-06500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SUBSCRIPT_BEYOND_COUNT	ORA-06533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SUBSCRIPT_OUTSIDE_LIMIT	ORA-06532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SYS_INVALID_ROWID	ORA-01410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TIMEOUT_ON_RESOURCE	ORA-00051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TOO_MANY_ROWS	ORA-01422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VALUE_ERROR	ORA-06502</a:t>
            </a:r>
          </a:p>
          <a:p>
            <a:pPr marL="2397125" indent="-2397125">
              <a:spcBef>
                <a:spcPts val="300"/>
              </a:spcBef>
              <a:buFont typeface="Wingdings" charset="0"/>
              <a:buNone/>
            </a:pPr>
            <a:r>
              <a:rPr lang="en-US" sz="1100" i="0" dirty="0">
                <a:solidFill>
                  <a:schemeClr val="accent2"/>
                </a:solidFill>
              </a:rPr>
              <a:t>ZERO_DIVIDE	ORA-01476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5410200" cy="4846320"/>
          </a:xfrm>
        </p:spPr>
        <p:txBody>
          <a:bodyPr/>
          <a:lstStyle/>
          <a:p>
            <a:r>
              <a:rPr lang="en-US" sz="2000" dirty="0"/>
              <a:t>Declare the exception in the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declaration</a:t>
            </a:r>
            <a:r>
              <a:rPr lang="en-US" sz="2000" dirty="0"/>
              <a:t> section.</a:t>
            </a:r>
          </a:p>
          <a:p>
            <a:pPr marL="457200" lvl="1" indent="0">
              <a:buNone/>
            </a:pPr>
            <a:r>
              <a:rPr lang="en-US" sz="1800" i="1" dirty="0">
                <a:latin typeface="Arial Narrow"/>
                <a:cs typeface="Arial Narrow"/>
              </a:rPr>
              <a:t>myException</a:t>
            </a:r>
            <a:r>
              <a:rPr lang="en-US" sz="1800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exception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  <a:p>
            <a:r>
              <a:rPr lang="en-US" sz="2000" dirty="0"/>
              <a:t>Raise it </a:t>
            </a:r>
            <a:r>
              <a:rPr lang="en-US" sz="2000" u="sng" dirty="0">
                <a:solidFill>
                  <a:srgbClr val="CC0000"/>
                </a:solidFill>
              </a:rPr>
              <a:t>within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begin</a:t>
            </a:r>
            <a:r>
              <a:rPr lang="en-US" sz="2000" dirty="0"/>
              <a:t>…</a:t>
            </a:r>
            <a:r>
              <a:rPr lang="en-US" sz="2000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end</a:t>
            </a:r>
            <a:r>
              <a:rPr lang="en-US" sz="2000" dirty="0"/>
              <a:t> block.</a:t>
            </a:r>
          </a:p>
          <a:p>
            <a:pPr indent="0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if</a:t>
            </a:r>
            <a:r>
              <a:rPr lang="en-US" sz="1800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i="1" dirty="0">
                <a:latin typeface="Arial Narrow"/>
                <a:cs typeface="Arial Narrow"/>
              </a:rPr>
              <a:t>condition</a:t>
            </a:r>
            <a:r>
              <a:rPr lang="en-US" sz="1800" dirty="0"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then</a:t>
            </a:r>
          </a:p>
          <a:p>
            <a:pPr marL="7315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raise</a:t>
            </a:r>
            <a:r>
              <a:rPr lang="en-US" sz="1800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i="1" dirty="0">
                <a:latin typeface="Arial Narrow"/>
                <a:cs typeface="Arial Narrow"/>
              </a:rPr>
              <a:t>myException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end if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  <a:p>
            <a:r>
              <a:rPr lang="en-US" sz="2000" dirty="0"/>
              <a:t>Define the exception-handling code in the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exception</a:t>
            </a:r>
            <a:r>
              <a:rPr lang="en-US" sz="2000" dirty="0"/>
              <a:t> section </a:t>
            </a:r>
            <a:r>
              <a:rPr lang="en-US" sz="2000" u="sng" dirty="0">
                <a:solidFill>
                  <a:srgbClr val="CC0000"/>
                </a:solidFill>
              </a:rPr>
              <a:t>within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begin</a:t>
            </a:r>
            <a:r>
              <a:rPr lang="en-US" sz="2000" dirty="0"/>
              <a:t>…</a:t>
            </a:r>
            <a:r>
              <a:rPr lang="en-US" sz="2000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end</a:t>
            </a:r>
            <a:r>
              <a:rPr lang="en-US" sz="2000" dirty="0"/>
              <a:t> block.</a:t>
            </a:r>
          </a:p>
          <a:p>
            <a:pPr marL="914400" indent="0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exception</a:t>
            </a:r>
            <a:r>
              <a:rPr lang="en-US" sz="1800" b="1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</a:p>
          <a:p>
            <a:pPr marL="11887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when</a:t>
            </a:r>
            <a:r>
              <a:rPr lang="en-US" sz="1800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i="1" dirty="0">
                <a:latin typeface="Arial Narrow"/>
                <a:cs typeface="Arial Narrow"/>
              </a:rPr>
              <a:t>myException</a:t>
            </a:r>
            <a:r>
              <a:rPr lang="en-US" sz="1800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then</a:t>
            </a:r>
          </a:p>
          <a:p>
            <a:pPr marL="1828800" indent="0">
              <a:lnSpc>
                <a:spcPct val="3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.</a:t>
            </a:r>
          </a:p>
          <a:p>
            <a:pPr marL="1828800" indent="0">
              <a:lnSpc>
                <a:spcPct val="3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.</a:t>
            </a:r>
          </a:p>
          <a:p>
            <a:pPr marL="1828800" indent="0">
              <a:lnSpc>
                <a:spcPct val="3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1D02B0-5AB5-3548-AD09-9B13734214AE}"/>
              </a:ext>
            </a:extLst>
          </p:cNvPr>
          <p:cNvSpPr txBox="1">
            <a:spLocks/>
          </p:cNvSpPr>
          <p:nvPr/>
        </p:nvSpPr>
        <p:spPr bwMode="auto">
          <a:xfrm>
            <a:off x="5943600" y="1645920"/>
            <a:ext cx="2743200" cy="4315027"/>
          </a:xfrm>
          <a:prstGeom prst="rect">
            <a:avLst/>
          </a:prstGeom>
          <a:solidFill>
            <a:srgbClr val="FFFFE5"/>
          </a:solidFill>
          <a:ln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fontAlgn="base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457200" algn="l" rtl="0" fontAlgn="base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737360" indent="-365760" algn="l" rtl="0" fontAlgn="base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11680" indent="-274320" algn="l" rtl="0" fontAlgn="base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400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/* DECLARATION SECTION */</a:t>
            </a:r>
          </a:p>
          <a:p>
            <a:pPr marL="17780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myException</a:t>
            </a:r>
            <a:r>
              <a:rPr lang="en-CA" sz="1600" b="1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exception</a:t>
            </a: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;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begin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27432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begin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54864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if</a:t>
            </a: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 condition </a:t>
            </a: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then</a:t>
            </a:r>
          </a:p>
          <a:p>
            <a:pPr marL="82296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raise</a:t>
            </a:r>
            <a:r>
              <a:rPr lang="en-CA" sz="1600" b="1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sz="16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myException</a:t>
            </a: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;</a:t>
            </a:r>
          </a:p>
          <a:p>
            <a:pPr marL="54864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endif</a:t>
            </a: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;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27432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exception</a:t>
            </a:r>
          </a:p>
          <a:p>
            <a:pPr marL="54864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when</a:t>
            </a:r>
            <a:r>
              <a:rPr lang="en-CA" sz="1600" b="1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sz="16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myException</a:t>
            </a:r>
            <a:r>
              <a:rPr lang="en-CA" sz="1600" b="1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then</a:t>
            </a:r>
          </a:p>
          <a:p>
            <a:pPr marL="82296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200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/* Code to handle exception */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27432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end</a:t>
            </a: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;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6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end</a:t>
            </a:r>
            <a:r>
              <a:rPr lang="en-CA" sz="16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349C0D-B440-FB49-B96D-73EB9A6DA832}"/>
              </a:ext>
            </a:extLst>
          </p:cNvPr>
          <p:cNvCxnSpPr/>
          <p:nvPr/>
        </p:nvCxnSpPr>
        <p:spPr bwMode="auto">
          <a:xfrm flipV="1">
            <a:off x="3124200" y="2057400"/>
            <a:ext cx="30480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1EE8B4-E00D-404A-A2F1-0E4AE0326DCE}"/>
              </a:ext>
            </a:extLst>
          </p:cNvPr>
          <p:cNvCxnSpPr/>
          <p:nvPr/>
        </p:nvCxnSpPr>
        <p:spPr bwMode="auto">
          <a:xfrm flipV="1">
            <a:off x="3048000" y="3458817"/>
            <a:ext cx="3452191" cy="274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AED7A-523D-034E-A84B-195C8E28ECA9}"/>
              </a:ext>
            </a:extLst>
          </p:cNvPr>
          <p:cNvCxnSpPr/>
          <p:nvPr/>
        </p:nvCxnSpPr>
        <p:spPr bwMode="auto">
          <a:xfrm flipV="1">
            <a:off x="3886200" y="4724400"/>
            <a:ext cx="2613991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Left Bracket 9">
            <a:extLst>
              <a:ext uri="{FF2B5EF4-FFF2-40B4-BE49-F238E27FC236}">
                <a16:creationId xmlns:a16="http://schemas.microsoft.com/office/drawing/2014/main" id="{395DF805-9B4C-AB46-9639-5C3705E9F92B}"/>
              </a:ext>
            </a:extLst>
          </p:cNvPr>
          <p:cNvSpPr/>
          <p:nvPr/>
        </p:nvSpPr>
        <p:spPr bwMode="auto">
          <a:xfrm>
            <a:off x="6096000" y="2971800"/>
            <a:ext cx="121919" cy="2331720"/>
          </a:xfrm>
          <a:prstGeom prst="leftBracke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Verdana" charset="0"/>
              <a:ea typeface="ＭＳ Ｐゴシック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6FA68D-E175-174F-B7B0-94FA47112900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018100"/>
            <a:ext cx="8796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After An Exception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074015"/>
            <a:ext cx="3886200" cy="709970"/>
          </a:xfrm>
        </p:spPr>
        <p:txBody>
          <a:bodyPr/>
          <a:lstStyle/>
          <a:p>
            <a:r>
              <a:rPr lang="en-US" dirty="0" err="1"/>
              <a:t>如果程序发生异常</a:t>
            </a:r>
            <a:r>
              <a:rPr lang="zh-CN" altLang="en-US" dirty="0"/>
              <a:t>，则程序运行跳转到异常处理语句。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0" kern="120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BE3881-A879-3541-9004-3A3D7D9EE070}"/>
              </a:ext>
            </a:extLst>
          </p:cNvPr>
          <p:cNvSpPr txBox="1">
            <a:spLocks/>
          </p:cNvSpPr>
          <p:nvPr/>
        </p:nvSpPr>
        <p:spPr bwMode="auto">
          <a:xfrm>
            <a:off x="457200" y="1543340"/>
            <a:ext cx="2743200" cy="4912114"/>
          </a:xfrm>
          <a:prstGeom prst="rect">
            <a:avLst/>
          </a:prstGeom>
          <a:solidFill>
            <a:srgbClr val="FFFFE5"/>
          </a:solidFill>
          <a:ln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fontAlgn="base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457200" algn="l" rtl="0" fontAlgn="base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737360" indent="-365760" algn="l" rtl="0" fontAlgn="base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11680" indent="-274320" algn="l" rtl="0" fontAlgn="base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600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/* DECLARATION SECTION */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begin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27432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begin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91440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27432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exception</a:t>
            </a:r>
          </a:p>
          <a:p>
            <a:pPr marL="54864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when</a:t>
            </a:r>
            <a:r>
              <a:rPr lang="en-CA" sz="1800" b="1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invalid_cursor</a:t>
            </a:r>
            <a:r>
              <a:rPr lang="en-CA" sz="1800" b="1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then</a:t>
            </a:r>
          </a:p>
          <a:p>
            <a:pPr marL="82296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400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/* Code to handle exception */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54864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when</a:t>
            </a:r>
            <a:r>
              <a:rPr lang="en-CA" sz="1800" b="1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value_error</a:t>
            </a:r>
            <a:r>
              <a:rPr lang="en-CA" sz="1800" b="1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then</a:t>
            </a:r>
          </a:p>
          <a:p>
            <a:pPr marL="82296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400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/* Code to handle exception */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1463040"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27432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end</a:t>
            </a: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;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indent="0" eaLnBrk="1" hangingPunct="1">
              <a:lnSpc>
                <a:spcPct val="30000"/>
              </a:lnSpc>
              <a:spcBef>
                <a:spcPts val="0"/>
              </a:spcBef>
              <a:buFont typeface="Wingdings" charset="0"/>
              <a:buNone/>
            </a:pP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CA" sz="1800" b="1" i="0" kern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end</a:t>
            </a:r>
            <a:r>
              <a:rPr lang="en-CA" sz="1800" i="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;</a:t>
            </a:r>
            <a:endParaRPr lang="en-CA" sz="1600" i="0" kern="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E06DC9-CA07-BD44-B98C-59D0160D117B}"/>
              </a:ext>
            </a:extLst>
          </p:cNvPr>
          <p:cNvSpPr txBox="1"/>
          <p:nvPr/>
        </p:nvSpPr>
        <p:spPr>
          <a:xfrm>
            <a:off x="3615559" y="4686301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i="0" dirty="0"/>
              <a:t>异常处理完毕后，跳转到</a:t>
            </a:r>
            <a:r>
              <a:rPr lang="en-US" altLang="zh-CN" i="0" dirty="0"/>
              <a:t>exception</a:t>
            </a:r>
            <a:r>
              <a:rPr lang="zh-CN" altLang="en-US" i="0" dirty="0"/>
              <a:t> </a:t>
            </a:r>
            <a:r>
              <a:rPr lang="en-US" altLang="zh-CN" i="0" dirty="0"/>
              <a:t>block</a:t>
            </a:r>
            <a:r>
              <a:rPr lang="zh-CN" altLang="en-US" i="0" dirty="0"/>
              <a:t>后面的语句。</a:t>
            </a:r>
            <a:endParaRPr lang="en-US" altLang="zh-CN" i="0" dirty="0"/>
          </a:p>
          <a:p>
            <a:endParaRPr kumimoji="1" lang="zh-CN" altLang="en-US" dirty="0"/>
          </a:p>
        </p:txBody>
      </p:sp>
      <p:sp>
        <p:nvSpPr>
          <p:cNvPr id="15" name="左弧形箭头 14">
            <a:extLst>
              <a:ext uri="{FF2B5EF4-FFF2-40B4-BE49-F238E27FC236}">
                <a16:creationId xmlns:a16="http://schemas.microsoft.com/office/drawing/2014/main" id="{1343823D-F953-9F4C-921A-4560BBBEBC72}"/>
              </a:ext>
            </a:extLst>
          </p:cNvPr>
          <p:cNvSpPr/>
          <p:nvPr/>
        </p:nvSpPr>
        <p:spPr bwMode="auto">
          <a:xfrm>
            <a:off x="2667000" y="2971800"/>
            <a:ext cx="723900" cy="1323912"/>
          </a:xfrm>
          <a:prstGeom prst="curvedLeftArrow">
            <a:avLst>
              <a:gd name="adj1" fmla="val 20562"/>
              <a:gd name="adj2" fmla="val 50000"/>
              <a:gd name="adj3" fmla="val 216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6" name="左弧形箭头 15">
            <a:extLst>
              <a:ext uri="{FF2B5EF4-FFF2-40B4-BE49-F238E27FC236}">
                <a16:creationId xmlns:a16="http://schemas.microsoft.com/office/drawing/2014/main" id="{C0562C7C-E868-5D42-A221-CBF4DCB3E039}"/>
              </a:ext>
            </a:extLst>
          </p:cNvPr>
          <p:cNvSpPr/>
          <p:nvPr/>
        </p:nvSpPr>
        <p:spPr bwMode="auto">
          <a:xfrm>
            <a:off x="2743200" y="4418553"/>
            <a:ext cx="723900" cy="1771940"/>
          </a:xfrm>
          <a:prstGeom prst="curvedLeftArrow">
            <a:avLst>
              <a:gd name="adj1" fmla="val 20562"/>
              <a:gd name="adj2" fmla="val 50000"/>
              <a:gd name="adj3" fmla="val 205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A3BE96D-679D-D84D-BBD3-CAD579E3D082}"/>
              </a:ext>
            </a:extLst>
          </p:cNvPr>
          <p:cNvSpPr/>
          <p:nvPr/>
        </p:nvSpPr>
        <p:spPr bwMode="auto">
          <a:xfrm>
            <a:off x="285092" y="3276600"/>
            <a:ext cx="476908" cy="2438400"/>
          </a:xfrm>
          <a:prstGeom prst="leftBrace">
            <a:avLst>
              <a:gd name="adj1" fmla="val 8333"/>
              <a:gd name="adj2" fmla="val 49353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4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33563" indent="-1833563"/>
            <a:r>
              <a:rPr lang="en-US" dirty="0"/>
              <a:t>Continuing After An Exception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declare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Arial Narrow"/>
                <a:cs typeface="Arial Narrow"/>
              </a:rPr>
              <a:t>peRatio</a:t>
            </a:r>
            <a:r>
              <a:rPr lang="en-US" sz="1800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cs typeface="Arial Narrow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,</a:t>
            </a:r>
            <a:r>
              <a:rPr lang="en-US" sz="1800" dirty="0">
                <a:solidFill>
                  <a:srgbClr val="008000"/>
                </a:solidFill>
                <a:latin typeface="Arial Narrow"/>
                <a:cs typeface="Arial Narrow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begin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delete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stats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symbol = </a:t>
            </a:r>
            <a:r>
              <a:rPr lang="en-US" sz="1800" dirty="0">
                <a:solidFill>
                  <a:srgbClr val="FF0000"/>
                </a:solidFill>
                <a:latin typeface="Arial Narrow"/>
                <a:cs typeface="Arial Narrow"/>
              </a:rPr>
              <a:t>'xyz'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begin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Arial Narrow"/>
                <a:cs typeface="Arial Narrow"/>
              </a:rPr>
              <a:t>-- sub-block begins</a:t>
            </a:r>
          </a:p>
          <a:p>
            <a:pPr marL="54864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800000"/>
                </a:solidFill>
                <a:latin typeface="Arial Narrow"/>
                <a:cs typeface="Arial Narrow"/>
              </a:rPr>
              <a:t>-- The select statement will throw an exception if nvl(earnings, 0) is zero</a:t>
            </a:r>
          </a:p>
          <a:p>
            <a:pPr marL="54864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price / nvl(earnings, 0)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into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peRatio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stocks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symbol = </a:t>
            </a:r>
            <a:r>
              <a:rPr lang="en-US" sz="1800" dirty="0">
                <a:solidFill>
                  <a:srgbClr val="FF0000"/>
                </a:solidFill>
                <a:latin typeface="Arial Narrow"/>
                <a:cs typeface="Arial Narrow"/>
              </a:rPr>
              <a:t>'xyz'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exception</a:t>
            </a:r>
          </a:p>
          <a:p>
            <a:pPr marL="54864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when</a:t>
            </a:r>
            <a:r>
              <a:rPr lang="en-US" sz="1800" b="1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zero_divide</a:t>
            </a:r>
            <a:r>
              <a:rPr lang="en-US" sz="1800" b="1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then</a:t>
            </a:r>
          </a:p>
          <a:p>
            <a:pPr marL="82296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peRatio := </a:t>
            </a:r>
            <a:r>
              <a:rPr lang="en-US" sz="1800" dirty="0">
                <a:solidFill>
                  <a:srgbClr val="008000"/>
                </a:solidFill>
                <a:latin typeface="Arial Narrow"/>
                <a:cs typeface="Arial Narrow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; </a:t>
            </a:r>
            <a:r>
              <a:rPr lang="en-US" sz="1800" dirty="0">
                <a:solidFill>
                  <a:srgbClr val="800000"/>
                </a:solidFill>
                <a:latin typeface="Arial Narrow"/>
                <a:cs typeface="Arial Narrow"/>
              </a:rPr>
              <a:t>-- sub-block ends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insert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stats (symbol, ratio)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values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Arial Narrow"/>
                <a:cs typeface="Arial Narrow"/>
              </a:rPr>
              <a:t>'xyz'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, peRatio);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exception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when</a:t>
            </a:r>
            <a:r>
              <a:rPr lang="en-US" sz="1800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others</a:t>
            </a:r>
            <a:r>
              <a:rPr lang="en-US" sz="1800" dirty="0">
                <a:solidFill>
                  <a:srgbClr val="CC00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then</a:t>
            </a:r>
          </a:p>
          <a:p>
            <a:pPr marL="1090613" indent="0">
              <a:lnSpc>
                <a:spcPct val="2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.</a:t>
            </a:r>
          </a:p>
          <a:p>
            <a:pPr marL="1090613" indent="0">
              <a:lnSpc>
                <a:spcPct val="2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.</a:t>
            </a:r>
          </a:p>
          <a:p>
            <a:pPr marL="1090613" indent="0">
              <a:lnSpc>
                <a:spcPct val="2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3551500"/>
            <a:ext cx="4953000" cy="830997"/>
          </a:xfrm>
          <a:prstGeom prst="rect">
            <a:avLst/>
          </a:prstGeom>
          <a:solidFill>
            <a:srgbClr val="FFFFE5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solidFill>
                  <a:srgbClr val="800000"/>
                </a:solidFill>
              </a:rPr>
              <a:t>After the </a:t>
            </a:r>
            <a:r>
              <a:rPr lang="en-US" sz="1600" i="0" dirty="0">
                <a:solidFill>
                  <a:srgbClr val="CC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zero_divide</a:t>
            </a:r>
            <a:r>
              <a:rPr lang="en-US" sz="1600" i="0" dirty="0">
                <a:solidFill>
                  <a:srgbClr val="800000"/>
                </a:solidFill>
              </a:rPr>
              <a:t> exception is handled, execution continues with the </a:t>
            </a:r>
            <a:r>
              <a:rPr lang="en-US" sz="1600" b="1" i="0" dirty="0">
                <a:solidFill>
                  <a:srgbClr val="0000FF"/>
                </a:solidFill>
                <a:latin typeface="Arial Narrow"/>
                <a:cs typeface="Arial Narrow"/>
              </a:rPr>
              <a:t>insert</a:t>
            </a:r>
            <a:r>
              <a:rPr lang="en-US" sz="1600" i="0" dirty="0">
                <a:solidFill>
                  <a:srgbClr val="0000FF"/>
                </a:solidFill>
              </a:rPr>
              <a:t> </a:t>
            </a:r>
            <a:r>
              <a:rPr lang="en-US" sz="1600" i="0" dirty="0">
                <a:solidFill>
                  <a:srgbClr val="800000"/>
                </a:solidFill>
              </a:rPr>
              <a:t>statement, which is </a:t>
            </a:r>
            <a:r>
              <a:rPr lang="en-US" sz="1600" i="0" u="sng" dirty="0">
                <a:solidFill>
                  <a:srgbClr val="800000"/>
                </a:solidFill>
              </a:rPr>
              <a:t>outside</a:t>
            </a:r>
            <a:r>
              <a:rPr lang="en-US" sz="1600" i="0" dirty="0">
                <a:solidFill>
                  <a:srgbClr val="800000"/>
                </a:solidFill>
              </a:rPr>
              <a:t> the inner </a:t>
            </a:r>
            <a:r>
              <a:rPr lang="en-US" sz="1600" b="1" i="0" dirty="0">
                <a:solidFill>
                  <a:srgbClr val="0000FF"/>
                </a:solidFill>
                <a:latin typeface="Arial Narrow"/>
                <a:cs typeface="Arial Narrow"/>
              </a:rPr>
              <a:t>begin</a:t>
            </a:r>
            <a:r>
              <a:rPr lang="en-US" sz="1600" i="0" dirty="0">
                <a:solidFill>
                  <a:srgbClr val="800000"/>
                </a:solidFill>
              </a:rPr>
              <a:t>...</a:t>
            </a:r>
            <a:r>
              <a:rPr lang="en-US" sz="1600" b="1" i="0" dirty="0">
                <a:solidFill>
                  <a:srgbClr val="0000FF"/>
                </a:solidFill>
                <a:latin typeface="Arial Narrow"/>
                <a:cs typeface="Arial Narrow"/>
              </a:rPr>
              <a:t>end</a:t>
            </a:r>
            <a:r>
              <a:rPr lang="en-US" sz="1600" i="0" dirty="0">
                <a:solidFill>
                  <a:srgbClr val="CC0000"/>
                </a:solidFill>
              </a:rPr>
              <a:t> </a:t>
            </a:r>
            <a:r>
              <a:rPr lang="en-US" sz="1600" i="0" dirty="0">
                <a:solidFill>
                  <a:srgbClr val="800000"/>
                </a:solidFill>
              </a:rPr>
              <a:t>block.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130224"/>
            <a:ext cx="5181600" cy="338554"/>
          </a:xfrm>
          <a:prstGeom prst="rect">
            <a:avLst/>
          </a:prstGeom>
          <a:solidFill>
            <a:srgbClr val="FFFFE5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747713" indent="-747713"/>
            <a:r>
              <a:rPr lang="en-US" sz="1600" b="1" i="0" dirty="0">
                <a:solidFill>
                  <a:srgbClr val="FF0000"/>
                </a:solidFill>
              </a:rPr>
              <a:t>Note:</a:t>
            </a:r>
            <a:r>
              <a:rPr lang="en-US" sz="1600" i="0" dirty="0">
                <a:solidFill>
                  <a:srgbClr val="800000"/>
                </a:solidFill>
              </a:rPr>
              <a:t>	</a:t>
            </a:r>
            <a:r>
              <a:rPr lang="en-US" sz="1600" b="1" i="0" dirty="0" err="1">
                <a:solidFill>
                  <a:srgbClr val="0000FF"/>
                </a:solidFill>
                <a:latin typeface="Arial Narrow"/>
                <a:cs typeface="Arial Narrow"/>
              </a:rPr>
              <a:t>others</a:t>
            </a:r>
            <a:r>
              <a:rPr lang="en-US" sz="1600" i="0" dirty="0" err="1">
                <a:latin typeface="Arial Narrow"/>
                <a:cs typeface="Arial Narrow"/>
              </a:rPr>
              <a:t>指代其他异常类型</a:t>
            </a:r>
            <a:endParaRPr lang="en-US" sz="1600" i="0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0" kern="120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i="1"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6FF7134-23C8-A443-8DFE-9E11CF9E71E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CC09B0-C3B0-6147-AC8F-0587B05CC025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5440101" y="4382497"/>
            <a:ext cx="770199" cy="235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C1C400E-AFF0-EE4C-BCC3-389E11E6BA62}"/>
              </a:ext>
            </a:extLst>
          </p:cNvPr>
          <p:cNvSpPr/>
          <p:nvPr/>
        </p:nvSpPr>
        <p:spPr bwMode="auto">
          <a:xfrm>
            <a:off x="609600" y="2768756"/>
            <a:ext cx="121919" cy="1645920"/>
          </a:xfrm>
          <a:prstGeom prst="leftBracke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932539-2842-E842-A700-D0EB1B8BC984}"/>
              </a:ext>
            </a:extLst>
          </p:cNvPr>
          <p:cNvSpPr txBox="1"/>
          <p:nvPr/>
        </p:nvSpPr>
        <p:spPr>
          <a:xfrm>
            <a:off x="3486150" y="1496497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0" dirty="0" err="1"/>
              <a:t>nvl</a:t>
            </a:r>
            <a:r>
              <a:rPr lang="zh-CN" altLang="en-US" sz="1400" i="0" dirty="0"/>
              <a:t>（表达式</a:t>
            </a:r>
            <a:r>
              <a:rPr lang="en-US" altLang="zh-CN" sz="1400" i="0" dirty="0"/>
              <a:t>1</a:t>
            </a:r>
            <a:r>
              <a:rPr lang="zh-CN" altLang="en-US" sz="1400" i="0" dirty="0"/>
              <a:t>，表达式</a:t>
            </a:r>
            <a:r>
              <a:rPr lang="en-US" altLang="zh-CN" sz="1400" i="0" dirty="0"/>
              <a:t>2</a:t>
            </a:r>
            <a:r>
              <a:rPr lang="zh-CN" altLang="en-US" sz="1400" i="0" dirty="0"/>
              <a:t>）</a:t>
            </a:r>
            <a:r>
              <a:rPr lang="en-US" altLang="zh-CN" sz="1400" i="0" dirty="0"/>
              <a:t>:</a:t>
            </a:r>
            <a:r>
              <a:rPr lang="zh-CN" altLang="en-US" sz="1400" i="0" dirty="0"/>
              <a:t>如果表达式</a:t>
            </a:r>
            <a:r>
              <a:rPr lang="en-US" altLang="zh-CN" sz="1400" i="0" dirty="0"/>
              <a:t>1</a:t>
            </a:r>
            <a:r>
              <a:rPr lang="zh-CN" altLang="en-US" sz="1400" i="0" dirty="0"/>
              <a:t>为空值，</a:t>
            </a:r>
            <a:r>
              <a:rPr lang="en-US" altLang="zh-CN" sz="1400" i="0" dirty="0" err="1"/>
              <a:t>nvl</a:t>
            </a:r>
            <a:r>
              <a:rPr lang="zh-CN" altLang="en-US" sz="1400" i="0" dirty="0"/>
              <a:t>返回值为表达式</a:t>
            </a:r>
            <a:r>
              <a:rPr lang="en-US" altLang="zh-CN" sz="1400" i="0" dirty="0"/>
              <a:t>2</a:t>
            </a:r>
            <a:r>
              <a:rPr lang="zh-CN" altLang="en-US" sz="1400" i="0" dirty="0"/>
              <a:t>的值，否则返回表达式</a:t>
            </a:r>
            <a:r>
              <a:rPr lang="en-US" altLang="zh-CN" sz="1400" i="0" dirty="0"/>
              <a:t>1</a:t>
            </a:r>
            <a:r>
              <a:rPr lang="zh-CN" altLang="en-US" sz="1400" i="0" dirty="0"/>
              <a:t>的值。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43497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17041</TotalTime>
  <Words>932</Words>
  <Application>Microsoft Macintosh PowerPoint</Application>
  <PresentationFormat>全屏显示(4:3)</PresentationFormat>
  <Paragraphs>172</Paragraphs>
  <Slides>10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Times New Roman</vt:lpstr>
      <vt:lpstr>Verdana</vt:lpstr>
      <vt:lpstr>Wingdings</vt:lpstr>
      <vt:lpstr>Profile</vt:lpstr>
      <vt:lpstr>Lab Instructions for TA</vt:lpstr>
      <vt:lpstr> Database Management Systems</vt:lpstr>
      <vt:lpstr>Lab Topics</vt:lpstr>
      <vt:lpstr>Managing Indexes</vt:lpstr>
      <vt:lpstr>RECALL: Oracle PL/SQL Basic Structure</vt:lpstr>
      <vt:lpstr>Oracle PL/SQL Exceptions</vt:lpstr>
      <vt:lpstr>User-defined Exceptions</vt:lpstr>
      <vt:lpstr>Continuing After An Exception (1)</vt:lpstr>
      <vt:lpstr>Continuing After An Exception (2)</vt:lpstr>
      <vt:lpstr>Exception Handling Examples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lamngok</dc:creator>
  <cp:lastModifiedBy>Libin Zheng</cp:lastModifiedBy>
  <cp:revision>1262</cp:revision>
  <dcterms:created xsi:type="dcterms:W3CDTF">2010-02-04T06:50:26Z</dcterms:created>
  <dcterms:modified xsi:type="dcterms:W3CDTF">2021-12-20T09:23:12Z</dcterms:modified>
</cp:coreProperties>
</file>