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33"/>
  </p:notesMasterIdLst>
  <p:sldIdLst>
    <p:sldId id="299" r:id="rId2"/>
    <p:sldId id="256" r:id="rId3"/>
    <p:sldId id="257" r:id="rId4"/>
    <p:sldId id="264" r:id="rId5"/>
    <p:sldId id="293" r:id="rId6"/>
    <p:sldId id="302" r:id="rId7"/>
    <p:sldId id="322" r:id="rId8"/>
    <p:sldId id="305" r:id="rId9"/>
    <p:sldId id="310" r:id="rId10"/>
    <p:sldId id="297" r:id="rId11"/>
    <p:sldId id="306" r:id="rId12"/>
    <p:sldId id="307" r:id="rId13"/>
    <p:sldId id="308" r:id="rId14"/>
    <p:sldId id="327" r:id="rId15"/>
    <p:sldId id="309" r:id="rId16"/>
    <p:sldId id="311" r:id="rId17"/>
    <p:sldId id="312" r:id="rId18"/>
    <p:sldId id="313" r:id="rId19"/>
    <p:sldId id="314" r:id="rId20"/>
    <p:sldId id="315" r:id="rId21"/>
    <p:sldId id="316" r:id="rId22"/>
    <p:sldId id="328" r:id="rId23"/>
    <p:sldId id="318" r:id="rId24"/>
    <p:sldId id="319" r:id="rId25"/>
    <p:sldId id="320" r:id="rId26"/>
    <p:sldId id="326" r:id="rId27"/>
    <p:sldId id="321" r:id="rId28"/>
    <p:sldId id="323" r:id="rId29"/>
    <p:sldId id="324" r:id="rId30"/>
    <p:sldId id="317" r:id="rId31"/>
    <p:sldId id="325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19FF"/>
    <a:srgbClr val="0432FF"/>
    <a:srgbClr val="00279F"/>
    <a:srgbClr val="F6FFC9"/>
    <a:srgbClr val="33CC33"/>
    <a:srgbClr val="008000"/>
    <a:srgbClr val="0000FF"/>
    <a:srgbClr val="66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/>
    <p:restoredTop sz="99340" autoAdjust="0"/>
  </p:normalViewPr>
  <p:slideViewPr>
    <p:cSldViewPr>
      <p:cViewPr varScale="1">
        <p:scale>
          <a:sx n="110" d="100"/>
          <a:sy n="110" d="100"/>
        </p:scale>
        <p:origin x="24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pPr>
              <a:defRPr/>
            </a:pPr>
            <a:fld id="{406F874B-8D91-4F4A-B76E-03DE34A9D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4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C166A-82E0-8941-BE59-5753E1CB0E7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6FDF89B9-48D7-004A-AEAD-3B6D06F5F953}" type="slidenum">
              <a:rPr lang="en-US" i="0" smtClean="0">
                <a:latin typeface="Arial" charset="0"/>
              </a:rPr>
              <a:pPr>
                <a:defRPr/>
              </a:pPr>
              <a:t>1</a:t>
            </a:fld>
            <a:endParaRPr lang="en-US" i="0" dirty="0">
              <a:latin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2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239395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36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228600"/>
          </a:xfrm>
        </p:spPr>
        <p:txBody>
          <a:bodyPr anchor="ctr"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COMP 3311: Lab 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228600"/>
          </a:xfrm>
        </p:spPr>
        <p:txBody>
          <a:bodyPr anchor="ctr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228600"/>
          </a:xfrm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83C321A2-3A20-FF4F-8224-25CD8EBDD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6999"/>
            <a:ext cx="19812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 3311: Lab 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6999"/>
            <a:ext cx="28956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476999"/>
            <a:ext cx="1981200" cy="2286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C0F5D2F-E73C-D848-97C6-F547A591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 dirty="0"/>
            </a:lvl1pPr>
          </a:lstStyle>
          <a:p>
            <a:pPr>
              <a:defRPr/>
            </a:pPr>
            <a:r>
              <a:rPr lang="en-US" dirty="0"/>
              <a:t>COMP 3311: Lab 1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6999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B94986B0-742A-9D48-A6D4-57353FC03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6725" indent="-36512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363" indent="-2730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ools/downloads/sqldev-download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Instructions for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CA" sz="1800" dirty="0"/>
              <a:t>Use slides 2 and 3 to explain the objective of the lab and what is </a:t>
            </a:r>
            <a:r>
              <a:rPr lang="en-CA" sz="1800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sz="1800" dirty="0"/>
              <a:t>.</a:t>
            </a:r>
          </a:p>
          <a:p>
            <a:pPr>
              <a:spcBef>
                <a:spcPts val="1800"/>
              </a:spcBef>
            </a:pPr>
            <a:r>
              <a:rPr lang="en-CA" sz="1800" dirty="0"/>
              <a:t>Start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 and illustrate how to access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sz="1800" dirty="0"/>
              <a:t> from within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.</a:t>
            </a:r>
          </a:p>
          <a:p>
            <a:pPr>
              <a:spcBef>
                <a:spcPts val="1800"/>
              </a:spcBef>
            </a:pPr>
            <a:r>
              <a:rPr lang="en-CA" sz="1800" dirty="0"/>
              <a:t>Demonstrate how to create the entity types—Person, Patient and Doctor—and how to relate them.</a:t>
            </a:r>
          </a:p>
          <a:p>
            <a:pPr>
              <a:spcBef>
                <a:spcPts val="1800"/>
              </a:spcBef>
            </a:pPr>
            <a:r>
              <a:rPr lang="en-CA" sz="1800" dirty="0"/>
              <a:t>Demonstrate how to add an attribute to one of the entity types.</a:t>
            </a:r>
          </a:p>
          <a:p>
            <a:pPr>
              <a:spcBef>
                <a:spcPts val="1800"/>
              </a:spcBef>
            </a:pPr>
            <a:r>
              <a:rPr lang="en-CA" sz="1800" dirty="0"/>
              <a:t>Let students complete the remainder of the exercise and provide help as needed.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CA" sz="1600" dirty="0">
                <a:solidFill>
                  <a:srgbClr val="FF0000"/>
                </a:solidFill>
              </a:rPr>
              <a:t>Note that slides 4-29 demonstrate how to create entity types, </a:t>
            </a:r>
            <a:br>
              <a:rPr lang="en-CA" sz="1600" dirty="0">
                <a:solidFill>
                  <a:srgbClr val="FF0000"/>
                </a:solidFill>
              </a:rPr>
            </a:br>
            <a:r>
              <a:rPr lang="en-CA" sz="1600" dirty="0">
                <a:solidFill>
                  <a:srgbClr val="FF0000"/>
                </a:solidFill>
              </a:rPr>
              <a:t>add attributes to them and how to relate them; </a:t>
            </a:r>
            <a:br>
              <a:rPr lang="en-CA" sz="1600" dirty="0">
                <a:solidFill>
                  <a:srgbClr val="FF0000"/>
                </a:solidFill>
              </a:rPr>
            </a:br>
            <a:r>
              <a:rPr lang="en-CA" sz="1600" dirty="0">
                <a:solidFill>
                  <a:srgbClr val="FF0000"/>
                </a:solidFill>
              </a:rPr>
              <a:t>these slides are </a:t>
            </a:r>
            <a:r>
              <a:rPr lang="en-CA" sz="1600" dirty="0">
                <a:solidFill>
                  <a:srgbClr val="0432FF"/>
                </a:solidFill>
              </a:rPr>
              <a:t>hidden</a:t>
            </a:r>
            <a:r>
              <a:rPr lang="en-CA" sz="1600" dirty="0">
                <a:solidFill>
                  <a:srgbClr val="FF0000"/>
                </a:solidFill>
              </a:rPr>
              <a:t> in PowerPoint Presentation mode.</a:t>
            </a:r>
          </a:p>
        </p:txBody>
      </p:sp>
    </p:spTree>
    <p:extLst>
      <p:ext uri="{BB962C8B-B14F-4D97-AF65-F5344CB8AC3E}">
        <p14:creationId xmlns:p14="http://schemas.microsoft.com/office/powerpoint/2010/main" val="11381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77812E2-71C5-9245-A45D-D5C33F02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68" y="5555011"/>
            <a:ext cx="274320" cy="292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US" dirty="0"/>
              <a:t>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043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US" dirty="0"/>
              <a:t> toolbar contains buttons for the following operations (among others):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US" sz="1800" dirty="0"/>
              <a:t> allows selection of diagram elements. 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Entity</a:t>
            </a:r>
            <a:r>
              <a:rPr lang="en-US" sz="1800" b="1" dirty="0"/>
              <a:t> </a:t>
            </a:r>
            <a:r>
              <a:rPr lang="en-US" sz="1800" dirty="0"/>
              <a:t>creates a new entity type.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N:M Relation</a:t>
            </a:r>
            <a:r>
              <a:rPr lang="en-US" sz="1800" b="1" dirty="0"/>
              <a:t> </a:t>
            </a:r>
            <a:r>
              <a:rPr lang="en-US" sz="1800" dirty="0"/>
              <a:t>creates a new N:M relationship type.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1:N Relation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creates a new 1:N relationship type.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1:N Relation Identifyin</a:t>
            </a:r>
            <a:r>
              <a:rPr lang="en-US" sz="1800" b="1" dirty="0">
                <a:solidFill>
                  <a:srgbClr val="C00000"/>
                </a:solidFill>
              </a:rPr>
              <a:t>g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creates a new 1:N relationship type for a weak entity.</a:t>
            </a:r>
          </a:p>
          <a:p>
            <a:pPr marL="803275" lvl="1" indent="-346075">
              <a:buNone/>
            </a:pPr>
            <a:r>
              <a:rPr lang="en-US" sz="1800" b="1" dirty="0">
                <a:solidFill>
                  <a:srgbClr val="C00000"/>
                </a:solidFill>
              </a:rPr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1:1 Relatio</a:t>
            </a:r>
            <a:r>
              <a:rPr lang="en-US" sz="1800" b="1" dirty="0">
                <a:solidFill>
                  <a:srgbClr val="C00000"/>
                </a:solidFill>
              </a:rPr>
              <a:t>n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creates a new 1:1 relationship type.</a:t>
            </a:r>
          </a:p>
          <a:p>
            <a:pPr marL="803275" lvl="1" indent="-346075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Arc</a:t>
            </a:r>
            <a:r>
              <a:rPr lang="en-US" sz="1800" dirty="0"/>
              <a:t> creates an XOR (exclusive or) constraint.</a:t>
            </a:r>
          </a:p>
          <a:p>
            <a:pPr marL="803275" lvl="1" indent="-346075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Note</a:t>
            </a:r>
            <a:r>
              <a:rPr lang="en-US" sz="1800" dirty="0"/>
              <a:t> creates a new note.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F8EA9-F97F-074B-83ED-1B29928D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68" y="2709040"/>
            <a:ext cx="274320" cy="335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297CCC-B2A3-0A40-99F7-0C4BD97B7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68" y="3149411"/>
            <a:ext cx="274320" cy="301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22BF0D-73D9-174E-A521-55E5030E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68" y="3573745"/>
            <a:ext cx="274320" cy="3017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B7312D-61C3-7E48-B147-06395A39F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68" y="3991189"/>
            <a:ext cx="274320" cy="301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C24C84-AC70-674F-A94A-DF63ECABB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68" y="4438450"/>
            <a:ext cx="274320" cy="3017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951652-E6FD-1446-B181-0218D0D9F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268" y="5112984"/>
            <a:ext cx="274320" cy="301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E436C5-08D3-7C42-B386-20B18DD17C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268" y="5995312"/>
            <a:ext cx="274320" cy="301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68A82-AD35-FA4D-8931-03766B225B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163" y="1463040"/>
            <a:ext cx="5019675" cy="34544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990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B0D-B539-0247-9B34-E07BC729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Entity Type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C719-6CDA-1B44-AD07-9E1CA623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>
              <a:tabLst>
                <a:tab pos="4281488" algn="l"/>
              </a:tabLst>
            </a:pPr>
            <a:r>
              <a:rPr lang="en-CA" dirty="0"/>
              <a:t>Select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Entity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CA" dirty="0"/>
              <a:t>button	and click anywhere in the design surface.</a:t>
            </a:r>
          </a:p>
          <a:p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Entity Properties</a:t>
            </a:r>
            <a:r>
              <a:rPr lang="en-CA" dirty="0"/>
              <a:t> dialog, shown on the next slide:</a:t>
            </a:r>
          </a:p>
          <a:p>
            <a:pPr lvl="1"/>
            <a:r>
              <a:rPr lang="en-CA" dirty="0"/>
              <a:t>Enter a name for the entity type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Click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 button.</a:t>
            </a:r>
          </a:p>
          <a:p>
            <a:r>
              <a:rPr lang="en-CA" dirty="0"/>
              <a:t>An entity appears on the design surface like those shown on slide 12.</a:t>
            </a:r>
          </a:p>
          <a:p>
            <a:pPr marL="1150938" lvl="1" indent="-693738">
              <a:buNone/>
            </a:pPr>
            <a:r>
              <a:rPr lang="en-CA" sz="1600" b="1" u="sng" dirty="0">
                <a:solidFill>
                  <a:srgbClr val="C00000"/>
                </a:solidFill>
              </a:rPr>
              <a:t>Note</a:t>
            </a:r>
            <a:r>
              <a:rPr lang="en-CA" sz="1600" b="1" dirty="0">
                <a:solidFill>
                  <a:srgbClr val="C00000"/>
                </a:solidFill>
              </a:rPr>
              <a:t>:	</a:t>
            </a:r>
            <a:r>
              <a:rPr lang="en-CA" sz="1600" dirty="0"/>
              <a:t>Until another toolbar button is selected, several entities can be created sequentially by simply clicking in the design surface.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37488-8245-E246-9206-82FE1E8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B14D6-3D4A-D140-8FD0-44F44152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92871"/>
            <a:ext cx="2857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EF25-3220-2A41-BB08-8A758631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Entity Type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34CE6-2AE5-114B-BA1C-A393C451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1520C-050E-B94A-B387-3B204499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1554480"/>
            <a:ext cx="7187184" cy="4570689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93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39F4-0863-6D43-A18E-C667CAB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Create An Entity Type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8BC6-E9D3-7241-8FD7-57B207C0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651B4-7098-2A4D-82D7-680B14FE9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554480"/>
            <a:ext cx="5872480" cy="462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6A48A2-C2F3-DC43-95B5-06AE4C10A1CF}"/>
              </a:ext>
            </a:extLst>
          </p:cNvPr>
          <p:cNvSpPr txBox="1"/>
          <p:nvPr/>
        </p:nvSpPr>
        <p:spPr>
          <a:xfrm>
            <a:off x="457200" y="1463040"/>
            <a:ext cx="23571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i="0" dirty="0"/>
              <a:t>Reposition an entity type by selecting it and dragging it to the desired position.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Resize an entity type by selecting it and dragging one of its handles.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To better help align entities you can select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Layout→Snap to Grid</a:t>
            </a:r>
            <a:r>
              <a:rPr lang="en-CA" i="0" dirty="0"/>
              <a:t> in the design surface.</a:t>
            </a:r>
          </a:p>
        </p:txBody>
      </p:sp>
    </p:spTree>
    <p:extLst>
      <p:ext uri="{BB962C8B-B14F-4D97-AF65-F5344CB8AC3E}">
        <p14:creationId xmlns:p14="http://schemas.microsoft.com/office/powerpoint/2010/main" val="319080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2D57-C97D-354D-8F31-5429E616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Weak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FFC2-B73A-E042-B2B6-5B3B978C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cs typeface="Arial Narrow" panose="020B0604020202020204" pitchFamily="34" charset="0"/>
              </a:rPr>
              <a:t>On the previous slide,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Task</a:t>
            </a:r>
            <a:r>
              <a:rPr lang="en-CA" dirty="0">
                <a:cs typeface="Arial Narrow" panose="020B0604020202020204" pitchFamily="34" charset="0"/>
              </a:rPr>
              <a:t> is a weak entity.</a:t>
            </a:r>
          </a:p>
          <a:p>
            <a:r>
              <a:rPr lang="en-CA" dirty="0">
                <a:cs typeface="Arial Narrow" panose="020B0604020202020204" pitchFamily="34" charset="0"/>
              </a:rPr>
              <a:t>However, </a:t>
            </a:r>
            <a:r>
              <a:rPr lang="en-CA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 </a:t>
            </a:r>
            <a:r>
              <a:rPr lang="en-CA" u="sng" dirty="0">
                <a:solidFill>
                  <a:srgbClr val="FF0000"/>
                </a:solidFill>
              </a:rPr>
              <a:t>cannot</a:t>
            </a:r>
            <a:r>
              <a:rPr lang="en-CA" dirty="0"/>
              <a:t> draw a double line around a weak entity.</a:t>
            </a:r>
          </a:p>
          <a:p>
            <a:r>
              <a:rPr lang="en-CA" dirty="0">
                <a:cs typeface="Arial Narrow" panose="020B0604020202020204" pitchFamily="34" charset="0"/>
              </a:rPr>
              <a:t>Instead, </a:t>
            </a:r>
            <a:r>
              <a:rPr lang="en-CA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 indicates that an entity is weak by using only </a:t>
            </a:r>
            <a:r>
              <a:rPr lang="en-CA" dirty="0">
                <a:solidFill>
                  <a:srgbClr val="C00000"/>
                </a:solidFill>
              </a:rPr>
              <a:t>identifying relationships</a:t>
            </a:r>
            <a:r>
              <a:rPr lang="en-CA" dirty="0"/>
              <a:t> (solid relationship lines) as shown for the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Has</a:t>
            </a:r>
            <a:r>
              <a:rPr lang="en-CA" dirty="0"/>
              <a:t> relationship on slide 16.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EBD51-439A-EA45-AD99-C30950E4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B525-A1D9-2B43-82C2-CBCFF581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Relationship Type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81A3-8489-A84C-9A3C-C2D9F525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321040" cy="4846320"/>
          </a:xfrm>
        </p:spPr>
        <p:txBody>
          <a:bodyPr/>
          <a:lstStyle/>
          <a:p>
            <a:pPr>
              <a:tabLst>
                <a:tab pos="5765800" algn="l"/>
              </a:tabLst>
            </a:pPr>
            <a:r>
              <a:rPr lang="en-CA" dirty="0"/>
              <a:t>Select one of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Relation</a:t>
            </a:r>
            <a:r>
              <a:rPr lang="en-CA" dirty="0"/>
              <a:t> buttons	and click inside one entity and then inside the other entity.</a:t>
            </a:r>
          </a:p>
          <a:p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Relation Properties</a:t>
            </a:r>
            <a:r>
              <a:rPr lang="en-CA" dirty="0"/>
              <a:t> dialog shown on the next slide:</a:t>
            </a:r>
          </a:p>
          <a:p>
            <a:pPr lvl="1"/>
            <a:r>
              <a:rPr lang="en-CA" dirty="0"/>
              <a:t>Enter a name for the relationship type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Edit the cardinality and participation constraints, if necessary.</a:t>
            </a:r>
          </a:p>
          <a:p>
            <a:pPr lvl="1"/>
            <a:r>
              <a:rPr lang="en-CA" dirty="0"/>
              <a:t>Click the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 button.</a:t>
            </a:r>
          </a:p>
          <a:p>
            <a:r>
              <a:rPr lang="en-CA" dirty="0"/>
              <a:t>A relationship appears on the design surface like those shown on slide 15.</a:t>
            </a:r>
          </a:p>
          <a:p>
            <a:pPr marL="1150938" lvl="1" indent="-693738">
              <a:buNone/>
            </a:pPr>
            <a:r>
              <a:rPr lang="en-CA" sz="1600" b="1" u="sng" dirty="0">
                <a:solidFill>
                  <a:srgbClr val="C00000"/>
                </a:solidFill>
              </a:rPr>
              <a:t>Note</a:t>
            </a:r>
            <a:r>
              <a:rPr lang="en-CA" sz="1600" b="1" dirty="0">
                <a:solidFill>
                  <a:srgbClr val="C00000"/>
                </a:solidFill>
              </a:rPr>
              <a:t>:	</a:t>
            </a:r>
            <a:r>
              <a:rPr lang="en-CA" sz="1600" dirty="0"/>
              <a:t>Until another toolbar button is selected, several relationships can be created sequentially by selecting the source and target entities.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DF35-4B3D-454E-8F6C-5B90EC85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A3C56-26FE-6447-8470-D2062788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524000"/>
            <a:ext cx="933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2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82B2-23D9-BD41-9741-5B64934F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Relationship Type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E9E73-DD34-744D-BB47-8DC83B9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1D3F5-75CC-764A-B138-49E16B97B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" y="1554480"/>
            <a:ext cx="7805420" cy="463169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5198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EFBE-D2A6-6C4D-91B9-3E92CD62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Create A Relationship Type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4F186-EA87-C244-92F9-7989F6C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C4FEF-EE94-0E47-9D47-3599568B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554480"/>
            <a:ext cx="5872480" cy="4582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64245-DF8B-E342-9302-D990E2455EE6}"/>
              </a:ext>
            </a:extLst>
          </p:cNvPr>
          <p:cNvSpPr txBox="1"/>
          <p:nvPr/>
        </p:nvSpPr>
        <p:spPr>
          <a:xfrm>
            <a:off x="457200" y="1463040"/>
            <a:ext cx="228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i="0" dirty="0"/>
              <a:t>Reposition a relationship type by selecting it and dragging its endpoints to the desired positions.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Add elbows to a relationship type by right-clicking on it, selecting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Add Elbow</a:t>
            </a:r>
            <a:r>
              <a:rPr lang="en-CA" i="0" dirty="0"/>
              <a:t> from the popup menu and dragging the elbow to the desired position.</a:t>
            </a:r>
          </a:p>
        </p:txBody>
      </p:sp>
    </p:spTree>
    <p:extLst>
      <p:ext uri="{BB962C8B-B14F-4D97-AF65-F5344CB8AC3E}">
        <p14:creationId xmlns:p14="http://schemas.microsoft.com/office/powerpoint/2010/main" val="403045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68E-6C03-F94B-B240-D9B04A18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Relationship Type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87FC-D91C-2541-9861-82250152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321040" cy="4846320"/>
          </a:xfrm>
        </p:spPr>
        <p:txBody>
          <a:bodyPr/>
          <a:lstStyle/>
          <a:p>
            <a:r>
              <a:rPr lang="en-CA" dirty="0"/>
              <a:t>Due to a bug in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, </a:t>
            </a:r>
            <a:r>
              <a:rPr lang="en-CA" dirty="0">
                <a:solidFill>
                  <a:srgbClr val="C00000"/>
                </a:solidFill>
              </a:rPr>
              <a:t>relationship names do not display</a:t>
            </a:r>
            <a:r>
              <a:rPr lang="en-CA" dirty="0"/>
              <a:t>.</a:t>
            </a:r>
          </a:p>
          <a:p>
            <a:r>
              <a:rPr lang="en-CA" dirty="0"/>
              <a:t>A work around is to add relationship names manually via a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Note</a:t>
            </a:r>
            <a:r>
              <a:rPr lang="en-CA" dirty="0"/>
              <a:t> element as shown in slide 15.</a:t>
            </a:r>
          </a:p>
          <a:p>
            <a:r>
              <a:rPr lang="en-CA" dirty="0"/>
              <a:t>To remove the background colour and border of a note, right-click it, select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Format</a:t>
            </a:r>
            <a:r>
              <a:rPr lang="en-CA" dirty="0"/>
              <a:t> from the popup menu and</a:t>
            </a:r>
          </a:p>
          <a:p>
            <a:pPr lvl="1"/>
            <a:r>
              <a:rPr lang="en-CA" dirty="0"/>
              <a:t>unselect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Use Default Format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set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Background Color</a:t>
            </a:r>
            <a:r>
              <a:rPr lang="en-CA" dirty="0"/>
              <a:t> and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Border Color</a:t>
            </a:r>
            <a:r>
              <a:rPr lang="en-CA" dirty="0"/>
              <a:t> to white.</a:t>
            </a:r>
          </a:p>
          <a:p>
            <a:pPr marL="1150938" lvl="1" indent="-693738">
              <a:buNone/>
            </a:pPr>
            <a:r>
              <a:rPr lang="en-CA" sz="1600" b="1" u="sng" dirty="0">
                <a:solidFill>
                  <a:srgbClr val="C00000"/>
                </a:solidFill>
              </a:rPr>
              <a:t>Note</a:t>
            </a:r>
            <a:r>
              <a:rPr lang="en-CA" sz="1600" b="1" dirty="0">
                <a:solidFill>
                  <a:srgbClr val="C00000"/>
                </a:solidFill>
              </a:rPr>
              <a:t>:	</a:t>
            </a:r>
            <a:r>
              <a:rPr lang="en-CA" sz="1600" dirty="0"/>
              <a:t>It is advisable to add relationship names only after completing the diagram to avoid having to move them as relationships are moved.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29D68-4A50-5145-A0C5-2BC937C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5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C305-3043-CB43-BEC9-6CD65F4C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Entity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439D-A433-E84E-A6D4-A3DD15454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 for an entity (shown on the next slide) either by double clicking it or right-clicking it and selecting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from the popup menu and do the following.</a:t>
            </a:r>
          </a:p>
          <a:p>
            <a:pPr lvl="1"/>
            <a:r>
              <a:rPr lang="en-CA" dirty="0"/>
              <a:t>Select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  <a:r>
              <a:rPr lang="en-CA" dirty="0"/>
              <a:t> tab in the left column.</a:t>
            </a:r>
          </a:p>
          <a:p>
            <a:pPr lvl="1"/>
            <a:r>
              <a:rPr lang="en-CA" dirty="0"/>
              <a:t>Select </a:t>
            </a:r>
            <a:r>
              <a:rPr lang="en-CA" b="1" dirty="0">
                <a:ln>
                  <a:solidFill>
                    <a:schemeClr val="tx1"/>
                  </a:solidFill>
                </a:ln>
                <a:solidFill>
                  <a:srgbClr val="33CC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</a:t>
            </a:r>
            <a:r>
              <a:rPr lang="en-CA" dirty="0"/>
              <a:t> to add a new attribute.</a:t>
            </a:r>
          </a:p>
          <a:p>
            <a:pPr lvl="1"/>
            <a:r>
              <a:rPr lang="en-CA" dirty="0"/>
              <a:t>Enter a name for the attribute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Check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Primary UID</a:t>
            </a:r>
            <a:r>
              <a:rPr lang="en-CA" dirty="0"/>
              <a:t> checkbox if the attribute is a primary key.</a:t>
            </a:r>
          </a:p>
          <a:p>
            <a:r>
              <a:rPr lang="en-CA" dirty="0"/>
              <a:t>The attributes that have been defined for an entity can be displayed inside the entity box as shown on slide 20.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FD593-1167-3B42-AF5D-C72A2A0F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u="sng" dirty="0">
                <a:solidFill>
                  <a:srgbClr val="0000CC"/>
                </a:solidFill>
                <a:ea typeface="MS PGothic" charset="0"/>
              </a:rPr>
              <a:t>Lab 1</a:t>
            </a:r>
          </a:p>
          <a:p>
            <a:pPr algn="ctr" eaLnBrk="1" hangingPunct="1">
              <a:defRPr/>
            </a:pPr>
            <a:r>
              <a:rPr lang="en-US" sz="3600" dirty="0">
                <a:solidFill>
                  <a:srgbClr val="660033"/>
                </a:solidFill>
                <a:ea typeface="MS PGothic" charset="0"/>
              </a:rPr>
              <a:t>Oracle Data Modeler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/>
          <a:p>
            <a:pPr algn="ctr">
              <a:defRPr/>
            </a:pPr>
            <a:br>
              <a:rPr lang="en-US" b="1" dirty="0">
                <a:solidFill>
                  <a:srgbClr val="0000FF"/>
                </a:solidFill>
                <a:cs typeface="ＭＳ Ｐゴシック" charset="0"/>
              </a:rPr>
            </a:br>
            <a:r>
              <a:rPr lang="en-US" b="1" dirty="0">
                <a:solidFill>
                  <a:srgbClr val="0000FF"/>
                </a:solidFill>
                <a:cs typeface="ＭＳ Ｐゴシック" charset="0"/>
              </a:rPr>
              <a:t>Database Management Systems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55B-CD6E-C647-A623-2D94FE5D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Entity Attributes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304F2-7E01-D246-878E-01736330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4D706-D4CE-3840-AF9E-873772F3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554480"/>
            <a:ext cx="7264400" cy="46228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202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64DD-DEB2-1E4B-A7F4-CB1A0FC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Entity Attributes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8901-D545-AF4A-B45A-6E05E65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70F80D-19C6-8042-A40A-4C0FB226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1554480"/>
            <a:ext cx="587248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6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3199-0CB5-8247-BF32-2798E355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Specify Unique </a:t>
            </a:r>
            <a:r>
              <a:rPr lang="en-CA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2B2D-4EA2-E94C-931D-BF1F133A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indicate that an attribute's values are unique, but not a primary key, do the following in the entity's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dialog.</a:t>
            </a:r>
          </a:p>
          <a:p>
            <a:pPr lvl="1"/>
            <a:r>
              <a:rPr lang="en-CA" dirty="0"/>
              <a:t>Select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Unique Identifiers</a:t>
            </a:r>
            <a:r>
              <a:rPr lang="en-CA" dirty="0"/>
              <a:t> tab.</a:t>
            </a:r>
          </a:p>
          <a:p>
            <a:pPr lvl="1"/>
            <a:r>
              <a:rPr lang="en-CA" dirty="0"/>
              <a:t>Select </a:t>
            </a:r>
            <a:r>
              <a:rPr lang="en-CA" b="1" dirty="0">
                <a:ln>
                  <a:solidFill>
                    <a:schemeClr val="tx1"/>
                  </a:solidFill>
                </a:ln>
                <a:solidFill>
                  <a:srgbClr val="33CC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</a:t>
            </a:r>
            <a:r>
              <a:rPr lang="en-CA" dirty="0"/>
              <a:t> to add a new attribute.</a:t>
            </a:r>
          </a:p>
          <a:p>
            <a:pPr lvl="1"/>
            <a:r>
              <a:rPr lang="en-CA" dirty="0"/>
              <a:t>Double-click the newly added attribute.</a:t>
            </a:r>
          </a:p>
          <a:p>
            <a:pPr lvl="1"/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General</a:t>
            </a:r>
            <a:r>
              <a:rPr lang="en-CA" dirty="0"/>
              <a:t> tab of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Key Properties </a:t>
            </a:r>
            <a:r>
              <a:rPr lang="en-CA" dirty="0"/>
              <a:t>dialog, edit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 to that of the unique attribute.</a:t>
            </a:r>
          </a:p>
          <a:p>
            <a:pPr lvl="1"/>
            <a:r>
              <a:rPr lang="en-CA" dirty="0"/>
              <a:t>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 and Relations</a:t>
            </a:r>
            <a:r>
              <a:rPr lang="en-CA" dirty="0"/>
              <a:t> tab of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Key Properties </a:t>
            </a:r>
            <a:r>
              <a:rPr lang="en-CA" dirty="0"/>
              <a:t>dialog, select the unique attribute in the left pane and move it to the right pane.</a:t>
            </a:r>
          </a:p>
          <a:p>
            <a:pPr lvl="1"/>
            <a:r>
              <a:rPr lang="en-CA" dirty="0"/>
              <a:t>Select the OK button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Key Properties </a:t>
            </a:r>
            <a:r>
              <a:rPr lang="en-CA" dirty="0"/>
              <a:t>dialog and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dialog.</a:t>
            </a:r>
          </a:p>
          <a:p>
            <a:pPr>
              <a:spcBef>
                <a:spcPts val="1200"/>
              </a:spcBef>
            </a:pPr>
            <a:r>
              <a:rPr lang="en-CA" dirty="0"/>
              <a:t>The attribute is displayed with a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</a:t>
            </a:r>
            <a:r>
              <a:rPr lang="en-CA" dirty="0"/>
              <a:t> as shown in the figure.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6E69-7EAD-174B-A729-1B939532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74B877A-AE82-5840-B685-64B3A08A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286000"/>
            <a:ext cx="1447800" cy="947964"/>
          </a:xfrm>
          <a:prstGeom prst="rect">
            <a:avLst/>
          </a:prstGeom>
          <a:ln w="12700">
            <a:solidFill>
              <a:srgbClr val="3319FF"/>
            </a:solidFill>
          </a:ln>
        </p:spPr>
      </p:pic>
    </p:spTree>
    <p:extLst>
      <p:ext uri="{BB962C8B-B14F-4D97-AF65-F5344CB8AC3E}">
        <p14:creationId xmlns:p14="http://schemas.microsoft.com/office/powerpoint/2010/main" val="132944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5A6E-F096-9649-87F4-800997A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Relationship Attributes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DCCA-33F7-1442-A8DD-53421636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 for a relationship (see slide 14) either by double clicking it or right-clicking it and selecting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from the popup menu and:</a:t>
            </a:r>
          </a:p>
          <a:p>
            <a:pPr lvl="1"/>
            <a:r>
              <a:rPr lang="en-CA" dirty="0"/>
              <a:t>Select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  <a:r>
              <a:rPr lang="en-CA" dirty="0"/>
              <a:t> tab in the left column.</a:t>
            </a:r>
          </a:p>
          <a:p>
            <a:pPr lvl="1"/>
            <a:r>
              <a:rPr lang="en-CA" dirty="0"/>
              <a:t>Click </a:t>
            </a:r>
            <a:r>
              <a:rPr lang="en-CA" b="1" dirty="0">
                <a:ln>
                  <a:solidFill>
                    <a:schemeClr val="tx1"/>
                  </a:solidFill>
                </a:ln>
                <a:solidFill>
                  <a:srgbClr val="33CC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+</a:t>
            </a:r>
            <a:r>
              <a:rPr lang="en-CA" dirty="0"/>
              <a:t> to add a new attribute.</a:t>
            </a:r>
          </a:p>
          <a:p>
            <a:pPr lvl="1"/>
            <a:r>
              <a:rPr lang="en-CA" dirty="0"/>
              <a:t>Enter a name for the attribute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Name</a:t>
            </a:r>
            <a:r>
              <a:rPr lang="en-CA" dirty="0"/>
              <a:t> field.</a:t>
            </a:r>
          </a:p>
          <a:p>
            <a:pPr lvl="1"/>
            <a:r>
              <a:rPr lang="en-CA" dirty="0"/>
              <a:t>Click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Resize the attribute box as desired.</a:t>
            </a:r>
          </a:p>
          <a:p>
            <a:r>
              <a:rPr lang="en-CA" dirty="0"/>
              <a:t>The next slide shows an attribute defined for the </a:t>
            </a: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WorksOn</a:t>
            </a:r>
            <a:r>
              <a:rPr lang="en-CA" dirty="0"/>
              <a:t> relationship.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79948-62D9-7F4F-9438-F56D23D9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7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CE4-10E7-6048-A59B-D49C7842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Relationship Attributes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AD20B-9BE0-4A4A-AD0F-65E69BD4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574A8-E7E0-3E48-A05E-8DC6539A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1554480"/>
            <a:ext cx="5872480" cy="45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91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0A7D-97C7-3147-89EF-6E8EB356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CA" dirty="0"/>
              <a:t>Create A Generalization Relationship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087D-B829-FF42-87AA-701270A8B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r>
              <a:rPr lang="en-CA" dirty="0"/>
              <a:t>Open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Properties</a:t>
            </a:r>
            <a:r>
              <a:rPr lang="en-CA" dirty="0"/>
              <a:t> dialog for the subclass entity (e.g., </a:t>
            </a:r>
            <a:r>
              <a:rPr lang="en-CA" dirty="0">
                <a:solidFill>
                  <a:srgbClr val="0432FF"/>
                </a:solidFill>
                <a:latin typeface="Arial Narrow" panose="020B0606020202030204" pitchFamily="34" charset="0"/>
              </a:rPr>
              <a:t>Manager</a:t>
            </a:r>
            <a:r>
              <a:rPr lang="en-CA" dirty="0"/>
              <a:t>) and do the following.</a:t>
            </a:r>
          </a:p>
          <a:p>
            <a:pPr lvl="1"/>
            <a:r>
              <a:rPr lang="en-CA" dirty="0"/>
              <a:t>Select the superclass in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Super Type</a:t>
            </a:r>
            <a:r>
              <a:rPr lang="en-CA" dirty="0"/>
              <a:t> dropdown list (e.g., </a:t>
            </a:r>
            <a:r>
              <a:rPr lang="en-CA" dirty="0">
                <a:solidFill>
                  <a:srgbClr val="0432FF"/>
                </a:solidFill>
                <a:latin typeface="Arial Narrow" panose="020B0606020202030204" pitchFamily="34" charset="0"/>
              </a:rPr>
              <a:t>Employee</a:t>
            </a:r>
            <a:r>
              <a:rPr lang="en-CA" dirty="0"/>
              <a:t> as shown on the next slide).</a:t>
            </a:r>
          </a:p>
          <a:p>
            <a:pPr lvl="1"/>
            <a:r>
              <a:rPr lang="en-CA" dirty="0"/>
              <a:t>Click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.</a:t>
            </a:r>
          </a:p>
          <a:p>
            <a:pPr marL="1374775" lvl="1" indent="-917575">
              <a:buNone/>
            </a:pPr>
            <a:r>
              <a:rPr lang="en-CA" b="1" dirty="0">
                <a:solidFill>
                  <a:srgbClr val="C00000"/>
                </a:solidFill>
              </a:rPr>
              <a:t>Note:</a:t>
            </a:r>
            <a:r>
              <a:rPr lang="en-CA" dirty="0"/>
              <a:t>	If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Box-In-Box Presentation</a:t>
            </a:r>
            <a:r>
              <a:rPr lang="en-CA" dirty="0"/>
              <a:t> has not been unchecked </a:t>
            </a:r>
            <a:br>
              <a:rPr lang="en-CA" dirty="0"/>
            </a:br>
            <a:r>
              <a:rPr lang="en-CA" dirty="0"/>
              <a:t>in the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Notation</a:t>
            </a:r>
            <a:r>
              <a:rPr lang="en-CA" dirty="0"/>
              <a:t> setting (see slide 8), then the supertype/subtype relationship will display as </a:t>
            </a:r>
            <a:br>
              <a:rPr lang="en-CA" dirty="0"/>
            </a:br>
            <a:r>
              <a:rPr lang="en-CA" dirty="0"/>
              <a:t>shown in the figure on the right. To display it </a:t>
            </a:r>
            <a:br>
              <a:rPr lang="en-CA" dirty="0"/>
            </a:br>
            <a:r>
              <a:rPr lang="en-CA" dirty="0"/>
              <a:t>as shown in slide 26, uncheck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Box-In-Box Presentation</a:t>
            </a:r>
            <a:r>
              <a:rPr lang="en-CA" dirty="0"/>
              <a:t> in the </a:t>
            </a:r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Notation</a:t>
            </a:r>
            <a:r>
              <a:rPr lang="en-CA" dirty="0"/>
              <a:t> setting.</a:t>
            </a:r>
          </a:p>
          <a:p>
            <a:r>
              <a:rPr lang="en-CA" dirty="0"/>
              <a:t>Slide 26 shows a generalization relationship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3F7E-753D-9447-BCFF-0E16A0F9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DE345F-91E2-E546-AFAD-3D074797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0" y="3450020"/>
            <a:ext cx="13106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5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A59E-BB37-A54E-82DA-E1D871E9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CA" dirty="0"/>
              <a:t>Create A Generalization Relationship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22B0-33C3-E14D-9C50-CAC56734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B82FE-871F-394B-904E-6E784BD9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554480"/>
            <a:ext cx="7264400" cy="4622800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71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D99B-BBAC-044F-87EA-4AC811DA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CA" dirty="0"/>
              <a:t>Create A Generalization Relationship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60A7-D709-4241-8681-47EE960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6121A-6B3B-D847-BB50-C318EC6C1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554480"/>
            <a:ext cx="5872480" cy="4582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6F07C-2818-1B41-B2BB-CCEA919A841E}"/>
              </a:ext>
            </a:extLst>
          </p:cNvPr>
          <p:cNvSpPr txBox="1"/>
          <p:nvPr/>
        </p:nvSpPr>
        <p:spPr>
          <a:xfrm>
            <a:off x="457200" y="1463040"/>
            <a:ext cx="23571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CA" i="0" dirty="0"/>
              <a:t>Reposition a generalization relationship by selecting it and dragging its endpoints to the desired positions.</a:t>
            </a:r>
          </a:p>
          <a:p>
            <a:pPr>
              <a:spcBef>
                <a:spcPts val="1200"/>
              </a:spcBef>
            </a:pPr>
            <a:r>
              <a:rPr lang="en-CA" i="0" dirty="0"/>
              <a:t>Add elbows to a generalization relationship by right-clicking on it, selecting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Add Elbow</a:t>
            </a:r>
            <a:r>
              <a:rPr lang="en-CA" i="0" dirty="0"/>
              <a:t> from the popup menu and dragging the elbow to the desired position.</a:t>
            </a:r>
          </a:p>
        </p:txBody>
      </p:sp>
    </p:spTree>
    <p:extLst>
      <p:ext uri="{BB962C8B-B14F-4D97-AF65-F5344CB8AC3E}">
        <p14:creationId xmlns:p14="http://schemas.microsoft.com/office/powerpoint/2010/main" val="397365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2254-6AF7-F44F-8DB1-9DF780D0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XOR Constraint </a:t>
            </a:r>
            <a:br>
              <a:rPr lang="en-CA" dirty="0"/>
            </a:br>
            <a:r>
              <a:rPr lang="en-CA" dirty="0"/>
              <a:t>(Arc Relationship)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8064-4270-2246-BF4B-7253D8E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an XOR constraint (Arc relationship):</a:t>
            </a:r>
          </a:p>
          <a:p>
            <a:pPr lvl="1"/>
            <a:r>
              <a:rPr lang="en-HK" dirty="0"/>
              <a:t>Select the entity type that should participate in only one of the relationship types (e.g., Task).</a:t>
            </a:r>
          </a:p>
          <a:p>
            <a:pPr lvl="1"/>
            <a:r>
              <a:rPr lang="en-HK" dirty="0"/>
              <a:t>Select all relationships to be included (hold down the Shift key and click each relationship).</a:t>
            </a:r>
          </a:p>
          <a:p>
            <a:pPr lvl="1"/>
            <a:r>
              <a:rPr lang="en-HK" dirty="0"/>
              <a:t>Click the </a:t>
            </a:r>
            <a:r>
              <a:rPr lang="en-HK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 Arc</a:t>
            </a:r>
            <a:r>
              <a:rPr lang="en-HK" dirty="0"/>
              <a:t> button in the toolbar.</a:t>
            </a:r>
          </a:p>
          <a:p>
            <a:r>
              <a:rPr lang="en-CA" dirty="0"/>
              <a:t>An example of an XOR constraint (Arc relationship) is shown on the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142EA-812D-644C-AE41-75165E25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5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90DB-F8E7-9343-ABA4-3E7749EE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An XOR Constraint </a:t>
            </a:r>
            <a:br>
              <a:rPr lang="en-CA" dirty="0"/>
            </a:br>
            <a:r>
              <a:rPr lang="en-CA" dirty="0"/>
              <a:t>(Arc Relationship)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4FE5C-B0E6-4B40-B890-89EAE846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A5C2A-14DB-3341-901A-AE2004B0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554480"/>
            <a:ext cx="850392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1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737C24F2-DD9E-6049-A637-44A2833CE68C}" type="slidenum">
              <a:rPr lang="en-US" i="0" smtClean="0"/>
              <a:pPr>
                <a:defRPr/>
              </a:pPr>
              <a:t>2</a:t>
            </a:fld>
            <a:endParaRPr lang="en-US" i="0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Lab Topics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83099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How to construct an E-R diagram using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 Modeler</a:t>
            </a:r>
            <a:r>
              <a:rPr lang="en-US" dirty="0">
                <a:ea typeface="MS PGothic" charset="0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5897-442F-474B-97A2-F4D2D359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Showing/Hiding Design Elements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268D-C0F5-C04B-ABE2-A7C0DFCE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r>
              <a:rPr lang="en-CA" dirty="0"/>
              <a:t>To hide elements, such as </a:t>
            </a:r>
            <a:br>
              <a:rPr lang="en-CA" dirty="0"/>
            </a:br>
            <a:r>
              <a:rPr lang="en-CA" dirty="0"/>
              <a:t>foreign keys, within an entity:</a:t>
            </a:r>
          </a:p>
          <a:p>
            <a:pPr lvl="1"/>
            <a:r>
              <a:rPr lang="en-CA" dirty="0"/>
              <a:t>right-click on the entity and </a:t>
            </a:r>
            <a:br>
              <a:rPr lang="en-CA" dirty="0"/>
            </a:br>
            <a:r>
              <a:rPr lang="en-CA" dirty="0"/>
              <a:t>select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Show / Hide Elements</a:t>
            </a:r>
            <a:r>
              <a:rPr lang="en-CA" dirty="0"/>
              <a:t> from </a:t>
            </a:r>
            <a:br>
              <a:rPr lang="en-CA" dirty="0"/>
            </a:br>
            <a:r>
              <a:rPr lang="en-CA" dirty="0"/>
              <a:t>the popup menu.</a:t>
            </a:r>
          </a:p>
          <a:p>
            <a:pPr lvl="1"/>
            <a:r>
              <a:rPr lang="en-CA" dirty="0"/>
              <a:t>Select the elements to hide </a:t>
            </a:r>
            <a:br>
              <a:rPr lang="en-CA" dirty="0"/>
            </a:br>
            <a:r>
              <a:rPr lang="en-CA" dirty="0"/>
              <a:t>and select </a:t>
            </a:r>
            <a:r>
              <a:rPr lang="en-CA" b="1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OK</a:t>
            </a:r>
            <a:r>
              <a:rPr lang="en-CA" dirty="0"/>
              <a:t>.</a:t>
            </a:r>
          </a:p>
          <a:p>
            <a:r>
              <a:rPr lang="en-CA" dirty="0"/>
              <a:t>Slide 30 shows an example of hiding some entity</a:t>
            </a:r>
            <a:br>
              <a:rPr lang="en-CA" dirty="0"/>
            </a:br>
            <a:r>
              <a:rPr lang="en-CA" dirty="0"/>
              <a:t>elements (compare with the previous slide).</a:t>
            </a:r>
          </a:p>
          <a:p>
            <a:r>
              <a:rPr lang="en-CA" dirty="0"/>
              <a:t>When entity elements are hidden, a triangle appears in the upper right corner as shown on slide 29.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CB30-2B53-2144-BAA6-B0AB5246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CA4355-FEB8-F74B-8398-66675A37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554480"/>
            <a:ext cx="3213100" cy="1920875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128DB-7068-AF4F-91AE-421FF5C7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464884"/>
            <a:ext cx="190500" cy="1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4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FCD6-B32A-BB42-B7BD-39643127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Showing/Hiding Design Elements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EE3AB-F233-3D41-85A2-F2342A40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2E0B9-16C5-9343-A034-0F056AFC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54480"/>
            <a:ext cx="8534400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3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US" dirty="0"/>
              <a:t> is a database design tool that allows you to:</a:t>
            </a:r>
          </a:p>
          <a:p>
            <a:pPr lvl="1"/>
            <a:r>
              <a:rPr lang="en-US" dirty="0"/>
              <a:t>create, browse and edit E-R diagrams;</a:t>
            </a:r>
          </a:p>
          <a:p>
            <a:pPr lvl="1"/>
            <a:r>
              <a:rPr lang="en-US" dirty="0"/>
              <a:t>reduce an E-R diagram to a relational schema.</a:t>
            </a:r>
          </a:p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Data Modeler</a:t>
            </a:r>
            <a:r>
              <a:rPr lang="en-US" dirty="0">
                <a:ea typeface="MS PGothic" charset="0"/>
              </a:rPr>
              <a:t> is included with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Oracle SQL Developer</a:t>
            </a:r>
            <a:r>
              <a:rPr lang="en-US" dirty="0">
                <a:ea typeface="MS PGothic" charset="0"/>
              </a:rPr>
              <a:t>, which can be downloaded from</a:t>
            </a:r>
          </a:p>
          <a:p>
            <a:pPr marL="454025" indent="0">
              <a:spcBef>
                <a:spcPts val="1200"/>
              </a:spcBef>
              <a:buNone/>
            </a:pPr>
            <a:r>
              <a:rPr lang="en-US" sz="1600" dirty="0">
                <a:ea typeface="MS PGothic" charset="0"/>
                <a:hlinkClick r:id="rId2"/>
              </a:rPr>
              <a:t>https://www.oracle.com/tools/downloads/sqldev-downloads.html</a:t>
            </a:r>
            <a:endParaRPr lang="en-US" sz="1600" dirty="0">
              <a:ea typeface="MS PGothic" charset="0"/>
            </a:endParaRPr>
          </a:p>
          <a:p>
            <a:pPr lvl="1"/>
            <a:r>
              <a:rPr lang="en-US" sz="1800" dirty="0">
                <a:ea typeface="MS PGothic" charset="0"/>
              </a:rPr>
              <a:t>Requires registration/login; Windows, Mac, Linux available. Latest version is 20.2 (requires JDK 8 or 11).</a:t>
            </a:r>
          </a:p>
          <a:p>
            <a:pPr marL="922338" lvl="1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(There is also a standalone version of Oracle Data Modeler</a:t>
            </a:r>
            <a:r>
              <a:rPr lang="en-US" sz="1600" dirty="0">
                <a:solidFill>
                  <a:srgbClr val="C00000"/>
                </a:solidFill>
                <a:ea typeface="MS PGothic" charset="0"/>
              </a:rPr>
              <a:t>.)</a:t>
            </a:r>
          </a:p>
          <a:p>
            <a:pPr lvl="1"/>
            <a:r>
              <a:rPr lang="en-US" sz="1800" dirty="0">
                <a:ea typeface="MS PGothic" charset="0"/>
              </a:rPr>
              <a:t>For Windows you should download the 64-bit version that includes JDK 8.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4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78536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Run the program “</a:t>
            </a:r>
            <a:r>
              <a:rPr lang="en-US" dirty="0">
                <a:solidFill>
                  <a:srgbClr val="0000CC"/>
                </a:solidFill>
                <a:ea typeface="MS PGothic" charset="0"/>
              </a:rPr>
              <a:t>sqldeveloper</a:t>
            </a:r>
            <a:r>
              <a:rPr lang="en-US" dirty="0">
                <a:ea typeface="MS PGothic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ea typeface="MS PGothic" charset="0"/>
              </a:rPr>
              <a:t>.</a:t>
            </a:r>
          </a:p>
          <a:p>
            <a:pPr marL="455613" indent="0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altLang="ja-JP" sz="2000" dirty="0">
                <a:solidFill>
                  <a:srgbClr val="000000"/>
                </a:solidFill>
                <a:ea typeface="MS PGothic" charset="0"/>
              </a:rPr>
              <a:t>Double click the app.</a:t>
            </a:r>
          </a:p>
          <a:p>
            <a:pPr marL="455613" lvl="1" indent="0" eaLnBrk="1" hangingPunct="1">
              <a:buNone/>
              <a:defRPr/>
            </a:pPr>
            <a:r>
              <a:rPr lang="en-US" dirty="0"/>
              <a:t>SQL Developer opens in the </a:t>
            </a:r>
            <a:r>
              <a:rPr lang="en-US" dirty="0">
                <a:solidFill>
                  <a:srgbClr val="0000CC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Start Page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as shown on the next slide.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401151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1A978BC3-9D9E-F846-B612-FC6F5BF51A5A}" type="slidenum">
              <a:rPr lang="en-US" i="0" smtClean="0"/>
              <a:pPr>
                <a:defRPr/>
              </a:pPr>
              <a:t>5</a:t>
            </a:fld>
            <a:endParaRPr lang="en-US" i="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830997"/>
          </a:xfr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ea typeface="MS PGothic" charset="0"/>
              </a:rPr>
              <a:t>Close the </a:t>
            </a:r>
            <a:r>
              <a:rPr lang="en-US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Connections</a:t>
            </a:r>
            <a:r>
              <a:rPr lang="en-US" dirty="0">
                <a:ea typeface="MS PGothic" charset="0"/>
              </a:rPr>
              <a:t> and the </a:t>
            </a:r>
            <a:r>
              <a:rPr lang="en-US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Start Page</a:t>
            </a:r>
            <a:r>
              <a:rPr lang="en-US" dirty="0">
                <a:ea typeface="MS PGothic" charset="0"/>
              </a:rPr>
              <a:t> tabs; you will use the </a:t>
            </a:r>
            <a:r>
              <a:rPr lang="en-US" dirty="0">
                <a:solidFill>
                  <a:srgbClr val="0432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Connections</a:t>
            </a:r>
            <a:r>
              <a:rPr lang="en-US" dirty="0">
                <a:ea typeface="MS PGothic" charset="0"/>
              </a:rPr>
              <a:t> tab in the next lab.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SQL Developer</a:t>
            </a:r>
            <a:r>
              <a:rPr lang="en-US" dirty="0"/>
              <a:t>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2" y="2377440"/>
            <a:ext cx="758791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5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9D25-C682-664D-BB6B-52295F99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C5E1-DD55-5945-B002-4B40EBC7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a database design:</a:t>
            </a:r>
          </a:p>
          <a:p>
            <a:pPr lvl="1"/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View</a:t>
            </a:r>
            <a:r>
              <a:rPr lang="en-CA" sz="1800" dirty="0"/>
              <a:t> in the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 menu </a:t>
            </a:r>
            <a:br>
              <a:rPr lang="en-CA" sz="1800" dirty="0"/>
            </a:br>
            <a:r>
              <a:rPr lang="en-CA" sz="1800" dirty="0"/>
              <a:t>and then 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Modeler→Browser</a:t>
            </a:r>
            <a:r>
              <a:rPr lang="en-CA" sz="1800" dirty="0"/>
              <a:t> as shown in the figure;</a:t>
            </a:r>
          </a:p>
          <a:p>
            <a:pPr lvl="1"/>
            <a:r>
              <a:rPr lang="en-CA" sz="1800" dirty="0"/>
              <a:t>right-click on the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Logical Model</a:t>
            </a:r>
            <a:r>
              <a:rPr lang="en-CA" sz="1800" dirty="0"/>
              <a:t> node in the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Browser</a:t>
            </a:r>
            <a:r>
              <a:rPr lang="en-CA" sz="1800" dirty="0"/>
              <a:t> tab and 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Show</a:t>
            </a:r>
            <a:r>
              <a:rPr lang="en-CA" sz="1800" dirty="0"/>
              <a:t> from the popup menu to open the design surface.</a:t>
            </a:r>
          </a:p>
          <a:p>
            <a:r>
              <a:rPr lang="en-CA" dirty="0"/>
              <a:t>As shown in the figure on the right, </a:t>
            </a:r>
            <a:br>
              <a:rPr lang="en-CA" dirty="0"/>
            </a:br>
            <a:r>
              <a:rPr lang="en-CA" dirty="0"/>
              <a:t>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Browser</a:t>
            </a:r>
            <a:r>
              <a:rPr lang="en-CA" dirty="0"/>
              <a:t> tab contains a default </a:t>
            </a:r>
            <a:br>
              <a:rPr lang="en-CA" dirty="0"/>
            </a:br>
            <a:r>
              <a:rPr lang="en-CA" dirty="0"/>
              <a:t>template called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Unititled_1</a:t>
            </a:r>
            <a:r>
              <a:rPr lang="en-CA" dirty="0"/>
              <a:t> for creating </a:t>
            </a:r>
            <a:br>
              <a:rPr lang="en-CA" dirty="0"/>
            </a:br>
            <a:r>
              <a:rPr lang="en-CA" dirty="0"/>
              <a:t>a database design.</a:t>
            </a:r>
          </a:p>
          <a:p>
            <a:r>
              <a:rPr lang="en-CA" dirty="0"/>
              <a:t>This template will be renamed when you save your design as explained on the next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AF71-E23D-6043-84DC-3B598980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F6BF2-A868-BA48-86A6-6AB3E5A2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0" y="1492827"/>
            <a:ext cx="2388870" cy="680085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AEF339-A5BB-C344-9D4E-AFCA1827C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531749"/>
            <a:ext cx="1371600" cy="1421251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68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0BA4-16B4-3B42-8FD7-6DDC2932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dirty="0"/>
              <a:t>Save, Open, Print A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FFDB-8D70-AC47-9090-B4196506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5943600" cy="4846320"/>
          </a:xfrm>
        </p:spPr>
        <p:txBody>
          <a:bodyPr/>
          <a:lstStyle/>
          <a:p>
            <a:r>
              <a:rPr lang="en-CA" dirty="0"/>
              <a:t>To save a design </a:t>
            </a:r>
            <a:r>
              <a:rPr lang="en-CA" sz="1600" dirty="0"/>
              <a:t>(see figure)</a:t>
            </a:r>
            <a:r>
              <a:rPr lang="en-CA" dirty="0"/>
              <a:t>: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File</a:t>
            </a:r>
            <a:r>
              <a:rPr lang="en-CA" sz="1800" dirty="0"/>
              <a:t> in the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 menu;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Modeler→Save</a:t>
            </a:r>
            <a:r>
              <a:rPr lang="en-CA" sz="1800" dirty="0"/>
              <a:t> or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Modeler→Save As…</a:t>
            </a:r>
            <a:r>
              <a:rPr lang="en-CA" sz="1800" dirty="0"/>
              <a:t>.</a:t>
            </a:r>
          </a:p>
          <a:p>
            <a:r>
              <a:rPr lang="en-CA" dirty="0"/>
              <a:t>To open a saved design </a:t>
            </a:r>
            <a:r>
              <a:rPr lang="en-CA" sz="1600" dirty="0"/>
              <a:t>(see figure)</a:t>
            </a:r>
            <a:r>
              <a:rPr lang="en-CA" dirty="0"/>
              <a:t>: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File</a:t>
            </a:r>
            <a:r>
              <a:rPr lang="en-CA" sz="1800" dirty="0"/>
              <a:t> in the </a:t>
            </a:r>
            <a:r>
              <a:rPr lang="en-CA" sz="1800" b="1" dirty="0">
                <a:solidFill>
                  <a:srgbClr val="0432FF"/>
                </a:solidFill>
                <a:latin typeface="Arial Narrow" panose="020B0606020202030204" pitchFamily="34" charset="0"/>
              </a:rPr>
              <a:t>Oracle </a:t>
            </a:r>
            <a:r>
              <a:rPr lang="en-CA" sz="1800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Developer</a:t>
            </a:r>
            <a:r>
              <a:rPr lang="en-CA" sz="1800" dirty="0"/>
              <a:t> menu;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select </a:t>
            </a: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Data Modeler→Open</a:t>
            </a:r>
            <a:r>
              <a:rPr lang="en-CA" sz="1800" dirty="0"/>
              <a:t>;</a:t>
            </a:r>
          </a:p>
          <a:p>
            <a:pPr lvl="1">
              <a:spcBef>
                <a:spcPts val="300"/>
              </a:spcBef>
            </a:pPr>
            <a:r>
              <a:rPr lang="en-CA" sz="1800" dirty="0"/>
              <a:t>navigate to the folder containing the design and select its </a:t>
            </a:r>
            <a:r>
              <a:rPr lang="en-CA" sz="1800" dirty="0">
                <a:solidFill>
                  <a:srgbClr val="C00000"/>
                </a:solidFill>
              </a:rPr>
              <a:t>.dmd</a:t>
            </a:r>
            <a:r>
              <a:rPr lang="en-CA" sz="1800" dirty="0"/>
              <a:t>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5BAF-AA4E-5948-A972-3DDF7E6B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751E1-0001-2F41-9751-3FFAB9D9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63041"/>
            <a:ext cx="2286000" cy="3013361"/>
          </a:xfrm>
          <a:prstGeom prst="rect">
            <a:avLst/>
          </a:prstGeom>
          <a:ln w="0">
            <a:solidFill>
              <a:schemeClr val="bg1">
                <a:lumMod val="75000"/>
              </a:schemeClr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6D280-FDD7-3943-8159-D5DB3BE6B2EC}"/>
              </a:ext>
            </a:extLst>
          </p:cNvPr>
          <p:cNvSpPr txBox="1">
            <a:spLocks/>
          </p:cNvSpPr>
          <p:nvPr/>
        </p:nvSpPr>
        <p:spPr bwMode="auto">
          <a:xfrm>
            <a:off x="457200" y="4904510"/>
            <a:ext cx="8229600" cy="140807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CA" i="0" dirty="0"/>
              <a:t>To print a design:</a:t>
            </a:r>
          </a:p>
          <a:p>
            <a:pPr lvl="1">
              <a:spcBef>
                <a:spcPts val="300"/>
              </a:spcBef>
            </a:pPr>
            <a:r>
              <a:rPr lang="en-CA" sz="1800" i="0" dirty="0"/>
              <a:t>right-click in the design surface;</a:t>
            </a:r>
          </a:p>
          <a:p>
            <a:pPr lvl="1">
              <a:spcBef>
                <a:spcPts val="300"/>
              </a:spcBef>
            </a:pPr>
            <a:r>
              <a:rPr lang="en-CA" sz="1800" i="0" dirty="0"/>
              <a:t>select </a:t>
            </a:r>
            <a:r>
              <a:rPr lang="en-CA" sz="1800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Print Diagram</a:t>
            </a:r>
            <a:r>
              <a:rPr lang="en-CA" sz="1800" i="0" dirty="0"/>
              <a:t> from the popup menu.</a:t>
            </a:r>
          </a:p>
          <a:p>
            <a:pPr lvl="1">
              <a:spcBef>
                <a:spcPts val="300"/>
              </a:spcBef>
            </a:pPr>
            <a:r>
              <a:rPr lang="en-CA" sz="1800" i="0" dirty="0"/>
              <a:t>select one of the options shown in the figure.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158E8C-EBF5-CA49-AD97-BEE90523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20" y="4960813"/>
            <a:ext cx="284988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1051-643E-8548-8DEF-FF6B1C3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r>
              <a:rPr lang="en-CA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dirty="0"/>
              <a:t> Design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2FF4-F79E-0B40-A0E2-D1C9A4FE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8280"/>
            <a:ext cx="8229600" cy="4846320"/>
          </a:xfrm>
        </p:spPr>
        <p:txBody>
          <a:bodyPr/>
          <a:lstStyle/>
          <a:p>
            <a:r>
              <a:rPr lang="en-CA" dirty="0"/>
              <a:t>Right-click in the design surface of the </a:t>
            </a:r>
            <a:r>
              <a:rPr lang="en-CA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Logical</a:t>
            </a:r>
            <a:r>
              <a:rPr lang="en-CA" dirty="0"/>
              <a:t> tab and make the following selections from the popup menu.</a:t>
            </a:r>
          </a:p>
          <a:p>
            <a:pPr lvl="1"/>
            <a:r>
              <a:rPr lang="en-CA" sz="180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View Details</a:t>
            </a:r>
            <a:r>
              <a:rPr lang="en-CA" sz="1800" dirty="0"/>
              <a:t>: check only</a:t>
            </a:r>
            <a:br>
              <a:rPr lang="en-CA" sz="1800" dirty="0"/>
            </a:br>
            <a:r>
              <a:rPr lang="en-CA" sz="180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CED23-43D6-8C45-A1E9-2B7E810E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F5D2F-E73C-D848-97C6-F547A5912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E606D3-66E6-384E-B03F-DF5ECF69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151" y="3739794"/>
            <a:ext cx="3467100" cy="678180"/>
          </a:xfrm>
          <a:prstGeom prst="rect">
            <a:avLst/>
          </a:prstGeom>
          <a:ln w="0">
            <a:noFill/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2124C2F-EFDE-3E43-AF7C-EFBD92FE12E8}"/>
              </a:ext>
            </a:extLst>
          </p:cNvPr>
          <p:cNvSpPr txBox="1">
            <a:spLocks/>
          </p:cNvSpPr>
          <p:nvPr/>
        </p:nvSpPr>
        <p:spPr bwMode="auto">
          <a:xfrm>
            <a:off x="4632960" y="2705990"/>
            <a:ext cx="4114800" cy="2708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6725" indent="-365125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363" indent="-2730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92150" lvl="1" indent="-461963"/>
            <a:r>
              <a:rPr lang="en-CA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Notation</a:t>
            </a:r>
            <a:r>
              <a:rPr lang="en-CA" i="0" dirty="0"/>
              <a:t>: check </a:t>
            </a: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Information </a:t>
            </a:r>
            <a:b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Engineering Notation</a:t>
            </a:r>
            <a:r>
              <a:rPr lang="en-CA" i="0" dirty="0"/>
              <a:t>; uncheck </a:t>
            </a:r>
            <a:br>
              <a:rPr lang="en-CA" i="0" dirty="0"/>
            </a:br>
            <a:r>
              <a:rPr lang="en-CA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Box-in-Box Presentation</a:t>
            </a:r>
            <a:endParaRPr lang="en-CA" i="0" kern="0" dirty="0"/>
          </a:p>
          <a:p>
            <a:pPr marL="692150" lvl="1" indent="-461963">
              <a:spcBef>
                <a:spcPts val="8400"/>
              </a:spcBef>
            </a:pPr>
            <a:r>
              <a:rPr lang="en-CA" i="0" kern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Show</a:t>
            </a:r>
            <a:r>
              <a:rPr lang="en-CA" i="0" kern="0" dirty="0"/>
              <a:t>: check </a:t>
            </a:r>
            <a:r>
              <a:rPr lang="en-CA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Labels</a:t>
            </a:r>
            <a:r>
              <a:rPr lang="en-CA" i="0" kern="0" dirty="0"/>
              <a:t>, </a:t>
            </a:r>
            <a:r>
              <a:rPr lang="en-CA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Relationship Attributes</a:t>
            </a:r>
            <a:r>
              <a:rPr lang="en-CA" i="0" kern="0" dirty="0"/>
              <a:t>, </a:t>
            </a:r>
            <a:r>
              <a:rPr lang="en-CA" i="0" kern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E3F7B-2528-4446-A914-E0C340FDDE47}"/>
              </a:ext>
            </a:extLst>
          </p:cNvPr>
          <p:cNvSpPr txBox="1"/>
          <p:nvPr/>
        </p:nvSpPr>
        <p:spPr>
          <a:xfrm>
            <a:off x="1386840" y="4055620"/>
            <a:ext cx="3291840" cy="1600438"/>
          </a:xfrm>
          <a:prstGeom prst="rect">
            <a:avLst/>
          </a:prstGeom>
          <a:solidFill>
            <a:srgbClr val="F6FFC9"/>
          </a:solidFill>
          <a:ln>
            <a:solidFill>
              <a:srgbClr val="00279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i="0" u="sng" dirty="0">
                <a:solidFill>
                  <a:srgbClr val="C00000"/>
                </a:solidFill>
              </a:rPr>
              <a:t>Note</a:t>
            </a:r>
          </a:p>
          <a:p>
            <a:pPr algn="ctr"/>
            <a:r>
              <a:rPr lang="en-CA" sz="1400" i="0" dirty="0"/>
              <a:t>If options other than </a:t>
            </a:r>
            <a:r>
              <a:rPr lang="en-CA" sz="1400" i="0" dirty="0">
                <a:solidFill>
                  <a:srgbClr val="C0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Attributes</a:t>
            </a:r>
            <a:r>
              <a:rPr lang="en-CA" sz="1400" i="0" dirty="0"/>
              <a:t> is selected in </a:t>
            </a:r>
            <a:r>
              <a:rPr lang="en-CA" sz="14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View Details</a:t>
            </a:r>
            <a:r>
              <a:rPr lang="en-CA" sz="1400" i="0" dirty="0"/>
              <a:t>, </a:t>
            </a:r>
            <a:r>
              <a:rPr lang="en-CA" sz="1400" b="1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Oracle Data Modeler</a:t>
            </a:r>
            <a:r>
              <a:rPr lang="en-CA" sz="1400" i="0" dirty="0"/>
              <a:t> will show many additional details about entities that are not relevant for the purpose of constructing only an E-R diagram.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17A1EE-AD2D-6948-BE92-A52F73D9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95600"/>
            <a:ext cx="3162300" cy="10363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D7DF38-CA45-6541-9C02-8E4AAD391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151" y="5387340"/>
            <a:ext cx="305562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115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4447</TotalTime>
  <Words>1917</Words>
  <Application>Microsoft Macintosh PowerPoint</Application>
  <PresentationFormat>全屏显示(4:3)</PresentationFormat>
  <Paragraphs>179</Paragraphs>
  <Slides>31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Arial Narrow</vt:lpstr>
      <vt:lpstr>Verdana</vt:lpstr>
      <vt:lpstr>Wingdings</vt:lpstr>
      <vt:lpstr>Profile</vt:lpstr>
      <vt:lpstr>Lab Instructions for TA</vt:lpstr>
      <vt:lpstr> Database Management Systems</vt:lpstr>
      <vt:lpstr>Lab Topics</vt:lpstr>
      <vt:lpstr>Oracle Data Modeler</vt:lpstr>
      <vt:lpstr>Oracle SQL Developer (1)</vt:lpstr>
      <vt:lpstr>Oracle SQL Developer (2)</vt:lpstr>
      <vt:lpstr>Create A Database Design</vt:lpstr>
      <vt:lpstr>Save, Open, Print A Database Design</vt:lpstr>
      <vt:lpstr>Oracle Data Modeler Design Settings</vt:lpstr>
      <vt:lpstr>Oracle Data Modeler Toolbar</vt:lpstr>
      <vt:lpstr>Create An Entity Type (1)</vt:lpstr>
      <vt:lpstr>Create An Entity Type (2)</vt:lpstr>
      <vt:lpstr>Create An Entity Type (3)</vt:lpstr>
      <vt:lpstr>Create A Weak Entity Type</vt:lpstr>
      <vt:lpstr>Create A Relationship Type (1)</vt:lpstr>
      <vt:lpstr>Create A Relationship Type (2)</vt:lpstr>
      <vt:lpstr>Create A Relationship Type (3)</vt:lpstr>
      <vt:lpstr>Create A Relationship Type (4)</vt:lpstr>
      <vt:lpstr>Add Entity Attributes (1)</vt:lpstr>
      <vt:lpstr>Add Entity Attributes (2)</vt:lpstr>
      <vt:lpstr>Add Entity Attributes (3)</vt:lpstr>
      <vt:lpstr>Specify Unique Attributes</vt:lpstr>
      <vt:lpstr>Add Relationship Attributes (1)</vt:lpstr>
      <vt:lpstr>Add Relationship Attributes (2)</vt:lpstr>
      <vt:lpstr>Create A Generalization Relationship (1)</vt:lpstr>
      <vt:lpstr>Create A Generalization Relationship (2)</vt:lpstr>
      <vt:lpstr>Create A Generalization Relationship (3)</vt:lpstr>
      <vt:lpstr>Create An XOR Constraint  (Arc Relationship) (1)</vt:lpstr>
      <vt:lpstr>Create An XOR Constraint  (Arc Relationship) (2)</vt:lpstr>
      <vt:lpstr>Showing/Hiding Design Elements (1)</vt:lpstr>
      <vt:lpstr>Showing/Hiding Design Elements (2)</vt:lpstr>
    </vt:vector>
  </TitlesOfParts>
  <Manager/>
  <Company>HKUST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lamngok</dc:creator>
  <cp:keywords/>
  <dc:description/>
  <cp:lastModifiedBy>Libin Zheng</cp:lastModifiedBy>
  <cp:revision>686</cp:revision>
  <cp:lastPrinted>2019-09-09T01:07:11Z</cp:lastPrinted>
  <dcterms:created xsi:type="dcterms:W3CDTF">2010-02-04T06:50:26Z</dcterms:created>
  <dcterms:modified xsi:type="dcterms:W3CDTF">2021-11-02T14:35:07Z</dcterms:modified>
  <cp:category/>
</cp:coreProperties>
</file>