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21" r:id="rId1"/>
  </p:sldMasterIdLst>
  <p:notesMasterIdLst>
    <p:notesMasterId r:id="rId33"/>
  </p:notesMasterIdLst>
  <p:sldIdLst>
    <p:sldId id="299" r:id="rId2"/>
    <p:sldId id="256" r:id="rId3"/>
    <p:sldId id="257" r:id="rId4"/>
    <p:sldId id="258" r:id="rId5"/>
    <p:sldId id="260" r:id="rId6"/>
    <p:sldId id="262" r:id="rId7"/>
    <p:sldId id="305" r:id="rId8"/>
    <p:sldId id="313" r:id="rId9"/>
    <p:sldId id="264" r:id="rId10"/>
    <p:sldId id="293" r:id="rId11"/>
    <p:sldId id="302" r:id="rId12"/>
    <p:sldId id="304" r:id="rId13"/>
    <p:sldId id="294" r:id="rId14"/>
    <p:sldId id="295" r:id="rId15"/>
    <p:sldId id="296" r:id="rId16"/>
    <p:sldId id="297" r:id="rId17"/>
    <p:sldId id="270" r:id="rId18"/>
    <p:sldId id="287" r:id="rId19"/>
    <p:sldId id="308" r:id="rId20"/>
    <p:sldId id="271" r:id="rId21"/>
    <p:sldId id="272" r:id="rId22"/>
    <p:sldId id="307" r:id="rId23"/>
    <p:sldId id="300" r:id="rId24"/>
    <p:sldId id="309" r:id="rId25"/>
    <p:sldId id="312" r:id="rId26"/>
    <p:sldId id="314" r:id="rId27"/>
    <p:sldId id="315" r:id="rId28"/>
    <p:sldId id="316" r:id="rId29"/>
    <p:sldId id="286" r:id="rId30"/>
    <p:sldId id="311" r:id="rId31"/>
    <p:sldId id="310" r:id="rId3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Verdana" charset="0"/>
        <a:ea typeface="MS PGothic" charset="0"/>
        <a:cs typeface="MS PGothic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Verdana" charset="0"/>
        <a:ea typeface="MS PGothic" charset="0"/>
        <a:cs typeface="MS PGothic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Verdana" charset="0"/>
        <a:ea typeface="MS PGothic" charset="0"/>
        <a:cs typeface="MS PGothic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Verdana" charset="0"/>
        <a:ea typeface="MS PGothic" charset="0"/>
        <a:cs typeface="MS PGothic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Verdana" charset="0"/>
        <a:ea typeface="MS PGothic" charset="0"/>
        <a:cs typeface="MS PGothic" charset="0"/>
      </a:defRPr>
    </a:lvl5pPr>
    <a:lvl6pPr marL="2286000" algn="l" defTabSz="457200" rtl="0" eaLnBrk="1" latinLnBrk="0" hangingPunct="1">
      <a:defRPr i="1" kern="1200">
        <a:solidFill>
          <a:schemeClr val="tx1"/>
        </a:solidFill>
        <a:latin typeface="Verdana" charset="0"/>
        <a:ea typeface="MS PGothic" charset="0"/>
        <a:cs typeface="MS PGothic" charset="0"/>
      </a:defRPr>
    </a:lvl6pPr>
    <a:lvl7pPr marL="2743200" algn="l" defTabSz="457200" rtl="0" eaLnBrk="1" latinLnBrk="0" hangingPunct="1">
      <a:defRPr i="1" kern="1200">
        <a:solidFill>
          <a:schemeClr val="tx1"/>
        </a:solidFill>
        <a:latin typeface="Verdana" charset="0"/>
        <a:ea typeface="MS PGothic" charset="0"/>
        <a:cs typeface="MS PGothic" charset="0"/>
      </a:defRPr>
    </a:lvl7pPr>
    <a:lvl8pPr marL="3200400" algn="l" defTabSz="457200" rtl="0" eaLnBrk="1" latinLnBrk="0" hangingPunct="1">
      <a:defRPr i="1" kern="1200">
        <a:solidFill>
          <a:schemeClr val="tx1"/>
        </a:solidFill>
        <a:latin typeface="Verdana" charset="0"/>
        <a:ea typeface="MS PGothic" charset="0"/>
        <a:cs typeface="MS PGothic" charset="0"/>
      </a:defRPr>
    </a:lvl8pPr>
    <a:lvl9pPr marL="3657600" algn="l" defTabSz="457200" rtl="0" eaLnBrk="1" latinLnBrk="0" hangingPunct="1">
      <a:defRPr i="1" kern="1200">
        <a:solidFill>
          <a:schemeClr val="tx1"/>
        </a:solidFill>
        <a:latin typeface="Verdana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F6FFC9"/>
    <a:srgbClr val="660033"/>
    <a:srgbClr val="0000FF"/>
    <a:srgbClr val="011893"/>
    <a:srgbClr val="3319FF"/>
    <a:srgbClr val="008000"/>
    <a:srgbClr val="0000CC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18"/>
    <p:restoredTop sz="99340" autoAdjust="0"/>
  </p:normalViewPr>
  <p:slideViewPr>
    <p:cSldViewPr>
      <p:cViewPr varScale="1">
        <p:scale>
          <a:sx n="131" d="100"/>
          <a:sy n="131" d="100"/>
        </p:scale>
        <p:origin x="18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 dirty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 dirty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7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177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 dirty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77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>
                <a:latin typeface="Arial" charset="0"/>
              </a:defRPr>
            </a:lvl1pPr>
          </a:lstStyle>
          <a:p>
            <a:pPr>
              <a:defRPr/>
            </a:pPr>
            <a:fld id="{406F874B-8D91-4F4A-B76E-03DE34A9D8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8345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C166A-82E0-8941-BE59-5753E1CB0E7B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299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6FDF89B9-48D7-004A-AEAD-3B6D06F5F953}" type="slidenum">
              <a:rPr lang="en-US" i="0" smtClean="0">
                <a:latin typeface="Arial" charset="0"/>
              </a:rPr>
              <a:pPr>
                <a:defRPr/>
              </a:pPr>
              <a:t>1</a:t>
            </a:fld>
            <a:endParaRPr lang="en-US" i="0" dirty="0">
              <a:latin typeface="Arial" charset="0"/>
            </a:endParaRPr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828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457200" y="2393950"/>
            <a:ext cx="82296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457200"/>
            <a:ext cx="8686800" cy="1828800"/>
          </a:xfrm>
        </p:spPr>
        <p:txBody>
          <a:bodyPr/>
          <a:lstStyle>
            <a:lvl1pPr algn="ctr">
              <a:defRPr sz="3600" b="1">
                <a:solidFill>
                  <a:srgbClr val="0000FF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429000"/>
            <a:ext cx="8229600" cy="1828800"/>
          </a:xfrm>
        </p:spPr>
        <p:txBody>
          <a:bodyPr/>
          <a:lstStyle>
            <a:lvl1pPr marL="0" indent="0" algn="ctr">
              <a:buFont typeface="Wingdings" charset="0"/>
              <a:buNone/>
              <a:defRPr sz="3600">
                <a:solidFill>
                  <a:srgbClr val="660033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3197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3040"/>
            <a:ext cx="8229600" cy="4846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476999"/>
            <a:ext cx="1981200" cy="2286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C0F5D2F-E73C-D848-97C6-F547A5912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2A54E1-A3A0-D645-B0FC-EFAD9C2190A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92240"/>
            <a:ext cx="1981200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i="0" dirty="0"/>
            </a:lvl1pPr>
          </a:lstStyle>
          <a:p>
            <a:pPr>
              <a:defRPr/>
            </a:pPr>
            <a:r>
              <a:rPr lang="en-US" dirty="0"/>
              <a:t>COMP 3311: Lab 2</a:t>
            </a:r>
          </a:p>
        </p:txBody>
      </p:sp>
    </p:spTree>
    <p:extLst>
      <p:ext uri="{BB962C8B-B14F-4D97-AF65-F5344CB8AC3E}">
        <p14:creationId xmlns:p14="http://schemas.microsoft.com/office/powerpoint/2010/main" val="1172081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32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63040"/>
            <a:ext cx="8229600" cy="484632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457200" y="1280160"/>
            <a:ext cx="82296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9093" name="Line 5"/>
          <p:cNvSpPr>
            <a:spLocks noChangeShapeType="1"/>
          </p:cNvSpPr>
          <p:nvPr/>
        </p:nvSpPr>
        <p:spPr bwMode="auto">
          <a:xfrm flipV="1">
            <a:off x="457200" y="6400800"/>
            <a:ext cx="82296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92240"/>
            <a:ext cx="1981200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i="0" dirty="0"/>
            </a:lvl1pPr>
          </a:lstStyle>
          <a:p>
            <a:pPr>
              <a:defRPr/>
            </a:pPr>
            <a:r>
              <a:rPr lang="en-US" dirty="0"/>
              <a:t>COMP 3311: Lab 2</a:t>
            </a:r>
          </a:p>
        </p:txBody>
      </p:sp>
      <p:sp>
        <p:nvSpPr>
          <p:cNvPr id="8909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476999"/>
            <a:ext cx="1981200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i="0"/>
            </a:lvl1pPr>
          </a:lstStyle>
          <a:p>
            <a:pPr>
              <a:defRPr/>
            </a:pPr>
            <a:fld id="{B94986B0-742A-9D48-A6D4-57353FC035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5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660033"/>
          </a:solidFill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660033"/>
          </a:solidFill>
          <a:latin typeface="Verdana" charset="0"/>
          <a:ea typeface="MS PGothic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660033"/>
          </a:solidFill>
          <a:latin typeface="Verdana" charset="0"/>
          <a:ea typeface="MS PGothic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660033"/>
          </a:solidFill>
          <a:latin typeface="Verdana" charset="0"/>
          <a:ea typeface="MS PGothic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660033"/>
          </a:solidFill>
          <a:latin typeface="Verdana" charset="0"/>
          <a:ea typeface="MS PGothic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charset="0"/>
          <a:ea typeface="ＭＳ Ｐゴシック" charset="0"/>
        </a:defRPr>
      </a:lvl9pPr>
    </p:titleStyle>
    <p:bodyStyle>
      <a:lvl1pPr marL="457200" indent="-457200" algn="l" rtl="0" eaLnBrk="0" fontAlgn="base" hangingPunct="0">
        <a:spcBef>
          <a:spcPts val="2400"/>
        </a:spcBef>
        <a:spcAft>
          <a:spcPct val="0"/>
        </a:spcAft>
        <a:buClr>
          <a:schemeClr val="accent2"/>
        </a:buClr>
        <a:buFont typeface="Wingdings" charset="0"/>
        <a:buChar char="o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914400" indent="-457200" algn="l" rtl="0" eaLnBrk="0" fontAlgn="base" hangingPunct="0">
        <a:spcBef>
          <a:spcPts val="1200"/>
        </a:spcBef>
        <a:spcAft>
          <a:spcPct val="0"/>
        </a:spcAft>
        <a:buClr>
          <a:schemeClr val="accent2"/>
        </a:buClr>
        <a:buFont typeface="Wingdings" charset="0"/>
        <a:buChar char="n"/>
        <a:defRPr sz="18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371600" indent="-457200" algn="l" rtl="0" eaLnBrk="0" fontAlgn="base" hangingPunct="0">
        <a:spcBef>
          <a:spcPts val="600"/>
        </a:spcBef>
        <a:spcAft>
          <a:spcPct val="0"/>
        </a:spcAft>
        <a:buClr>
          <a:schemeClr val="accent2"/>
        </a:buClr>
        <a:buFont typeface="Wingdings" charset="0"/>
        <a:buChar char="o"/>
        <a:defRPr sz="16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736725" indent="-365125" algn="l" rtl="0" eaLnBrk="0" fontAlgn="base" hangingPunct="0">
        <a:spcBef>
          <a:spcPct val="0"/>
        </a:spcBef>
        <a:spcAft>
          <a:spcPct val="0"/>
        </a:spcAft>
        <a:buClr>
          <a:schemeClr val="accent2"/>
        </a:buClr>
        <a:buFont typeface="Wingdings" charset="0"/>
        <a:buChar char="n"/>
        <a:defRPr sz="1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11363" indent="-273050" algn="l" rtl="0" eaLnBrk="0" fontAlgn="base" hangingPunct="0">
        <a:spcBef>
          <a:spcPts val="0"/>
        </a:spcBef>
        <a:spcAft>
          <a:spcPct val="0"/>
        </a:spcAft>
        <a:buClr>
          <a:schemeClr val="accent2"/>
        </a:buClr>
        <a:buFont typeface="Wingdings" charset="0"/>
        <a:buChar char="§"/>
        <a:defRPr sz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21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mailto:&#27599;&#20010;LabDB.sql&#30340;&#26411;&#23614;&#26377;&#19968;&#21477;@insertMyself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yank/p/5088621.html" TargetMode="External"/><Relationship Id="rId2" Type="http://schemas.openxmlformats.org/officeDocument/2006/relationships/hyperlink" Target="https://docs.oracle.com/database/121/SQLRF/statements_8003.htm#SQLRF01503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hyperlink" Target="https://www.oracle.com/database/technologies/xe-download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database/technologies/xe-download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hyperlink" Target="https://baike.baidu.com/item/%E7%A8%8B%E5%BA%8F%E8%AF%AD%E8%A8%80/10696489" TargetMode="External"/><Relationship Id="rId7" Type="http://schemas.openxmlformats.org/officeDocument/2006/relationships/image" Target="../media/image3.wmf"/><Relationship Id="rId2" Type="http://schemas.openxmlformats.org/officeDocument/2006/relationships/hyperlink" Target="https://baike.baidu.com/item/PL%2FSQL/8564979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5" Type="http://schemas.openxmlformats.org/officeDocument/2006/relationships/hyperlink" Target="https://baike.baidu.com/item/Oracle%E6%95%B0%E6%8D%AE%E5%BA%93/3710800" TargetMode="External"/><Relationship Id="rId4" Type="http://schemas.openxmlformats.org/officeDocument/2006/relationships/hyperlink" Target="https://baike.baidu.com/item/SQL%E8%AF%AD%E8%A8%80/4801972" TargetMode="External"/><Relationship Id="rId9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tools/downloads/sqldev-download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Lab Instructions for 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3040"/>
            <a:ext cx="8686800" cy="484632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1600" b="0" i="0" dirty="0">
                <a:solidFill>
                  <a:srgbClr val="1C2127"/>
                </a:solidFill>
                <a:effectLst/>
                <a:latin typeface="-apple-system"/>
              </a:rPr>
              <a:t>在开始实验之前，请检查所有学生是否</a:t>
            </a:r>
            <a:r>
              <a:rPr lang="zh-CN" altLang="en-US" sz="1600" dirty="0">
                <a:solidFill>
                  <a:srgbClr val="1C2127"/>
                </a:solidFill>
                <a:latin typeface="-apple-system"/>
              </a:rPr>
              <a:t>准备好</a:t>
            </a:r>
            <a:r>
              <a:rPr lang="en" altLang="zh-CN" sz="1600" b="0" i="0" dirty="0">
                <a:solidFill>
                  <a:srgbClr val="1C2127"/>
                </a:solidFill>
                <a:effectLst/>
                <a:latin typeface="-apple-system"/>
              </a:rPr>
              <a:t>Oracle </a:t>
            </a:r>
            <a:r>
              <a:rPr lang="zh-CN" altLang="en-US" sz="1600" b="0" i="0" dirty="0">
                <a:solidFill>
                  <a:srgbClr val="1C2127"/>
                </a:solidFill>
                <a:effectLst/>
                <a:latin typeface="-apple-system"/>
              </a:rPr>
              <a:t>登录账户和密码。</a:t>
            </a:r>
            <a:endParaRPr lang="en-CA" sz="1800" dirty="0"/>
          </a:p>
          <a:p>
            <a:pPr algn="l"/>
            <a:r>
              <a:rPr lang="zh-CN" altLang="en-US" sz="1600" b="0" i="0" dirty="0">
                <a:solidFill>
                  <a:srgbClr val="1C2127"/>
                </a:solidFill>
                <a:effectLst/>
                <a:latin typeface="-apple-system"/>
              </a:rPr>
              <a:t>使用幻灯片 </a:t>
            </a:r>
            <a:r>
              <a:rPr lang="en-US" altLang="zh-CN" sz="1600" b="0" i="0" dirty="0">
                <a:solidFill>
                  <a:srgbClr val="1C2127"/>
                </a:solidFill>
                <a:effectLst/>
                <a:latin typeface="-apple-system"/>
              </a:rPr>
              <a:t>1-7 </a:t>
            </a:r>
            <a:r>
              <a:rPr lang="zh-CN" altLang="en-US" sz="1600" b="0" i="0" dirty="0">
                <a:solidFill>
                  <a:srgbClr val="1C2127"/>
                </a:solidFill>
                <a:effectLst/>
                <a:latin typeface="-apple-system"/>
              </a:rPr>
              <a:t>解释什么是 </a:t>
            </a:r>
            <a:r>
              <a:rPr lang="en-CA" altLang="zh-CN" sz="1600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Oracle Database </a:t>
            </a:r>
            <a:r>
              <a:rPr lang="zh-CN" altLang="en" sz="1600" b="0" i="0" dirty="0">
                <a:solidFill>
                  <a:srgbClr val="1C2127"/>
                </a:solidFill>
                <a:effectLst/>
                <a:latin typeface="-apple-system"/>
              </a:rPr>
              <a:t>、</a:t>
            </a:r>
            <a:r>
              <a:rPr lang="en" altLang="zh-CN" sz="1600" b="0" i="0" dirty="0">
                <a:solidFill>
                  <a:srgbClr val="1C2127"/>
                </a:solidFill>
                <a:effectLst/>
                <a:latin typeface="-apple-system"/>
              </a:rPr>
              <a:t>SQL-Plus </a:t>
            </a:r>
            <a:r>
              <a:rPr lang="zh-CN" altLang="en-US" sz="1600" b="0" i="0" dirty="0">
                <a:solidFill>
                  <a:srgbClr val="1C2127"/>
                </a:solidFill>
                <a:effectLst/>
                <a:latin typeface="-apple-system"/>
              </a:rPr>
              <a:t>和 </a:t>
            </a:r>
            <a:r>
              <a:rPr lang="en-CA" altLang="zh-CN" sz="1600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SQL Developer </a:t>
            </a:r>
            <a:r>
              <a:rPr lang="zh-CN" altLang="en" sz="1600" b="0" i="0" dirty="0">
                <a:solidFill>
                  <a:srgbClr val="1C2127"/>
                </a:solidFill>
                <a:effectLst/>
                <a:latin typeface="-apple-system"/>
              </a:rPr>
              <a:t>。</a:t>
            </a:r>
            <a:r>
              <a:rPr lang="zh-CN" altLang="en-US" sz="1600" b="0" i="0" dirty="0">
                <a:solidFill>
                  <a:srgbClr val="1C2127"/>
                </a:solidFill>
                <a:effectLst/>
                <a:latin typeface="-apple-system"/>
              </a:rPr>
              <a:t> （不超过</a:t>
            </a:r>
            <a:r>
              <a:rPr lang="en-US" altLang="zh-CN" sz="1600" b="0" i="0" dirty="0">
                <a:solidFill>
                  <a:srgbClr val="1C2127"/>
                </a:solidFill>
                <a:effectLst/>
                <a:latin typeface="-apple-system"/>
              </a:rPr>
              <a:t>2</a:t>
            </a:r>
            <a:r>
              <a:rPr lang="zh-CN" altLang="en-US" sz="1600" b="0" i="0" dirty="0">
                <a:solidFill>
                  <a:srgbClr val="1C2127"/>
                </a:solidFill>
                <a:effectLst/>
                <a:latin typeface="-apple-system"/>
              </a:rPr>
              <a:t>分钟）</a:t>
            </a:r>
            <a:endParaRPr lang="en-US" altLang="zh-CN" sz="1600" b="0" i="0" dirty="0">
              <a:solidFill>
                <a:srgbClr val="1C2127"/>
              </a:solidFill>
              <a:effectLst/>
              <a:latin typeface="-apple-system"/>
            </a:endParaRPr>
          </a:p>
          <a:p>
            <a:pPr algn="l"/>
            <a:r>
              <a:rPr lang="zh-CN" altLang="en-US" sz="1600" b="0" i="0" dirty="0">
                <a:solidFill>
                  <a:srgbClr val="1C2127"/>
                </a:solidFill>
                <a:effectLst/>
                <a:latin typeface="-apple-system"/>
              </a:rPr>
              <a:t>使用 </a:t>
            </a:r>
            <a:r>
              <a:rPr lang="en-CA" altLang="zh-CN" sz="1600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SQL Developer</a:t>
            </a:r>
            <a:r>
              <a:rPr lang="zh-CN" altLang="en-US" sz="1600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zh-CN" altLang="en-US" sz="1600" b="0" i="0" dirty="0">
                <a:solidFill>
                  <a:srgbClr val="1C2127"/>
                </a:solidFill>
                <a:effectLst/>
                <a:latin typeface="-apple-system"/>
              </a:rPr>
              <a:t>演示如下内容</a:t>
            </a:r>
            <a:r>
              <a:rPr lang="en-CA" sz="1800" dirty="0"/>
              <a:t>:</a:t>
            </a:r>
            <a:r>
              <a:rPr lang="zh-CN" altLang="en-US" sz="1800" dirty="0"/>
              <a:t> </a:t>
            </a:r>
            <a:r>
              <a:rPr lang="zh-CN" altLang="en-US" sz="1600" dirty="0">
                <a:solidFill>
                  <a:srgbClr val="1C2127"/>
                </a:solidFill>
                <a:latin typeface="-apple-system"/>
              </a:rPr>
              <a:t>（</a:t>
            </a:r>
            <a:r>
              <a:rPr lang="en-US" altLang="zh-CN" sz="1600" dirty="0">
                <a:solidFill>
                  <a:srgbClr val="1C2127"/>
                </a:solidFill>
                <a:latin typeface="-apple-system"/>
              </a:rPr>
              <a:t>12</a:t>
            </a:r>
            <a:r>
              <a:rPr lang="zh-CN" altLang="en-US" sz="1600" dirty="0">
                <a:solidFill>
                  <a:srgbClr val="1C2127"/>
                </a:solidFill>
                <a:latin typeface="-apple-system"/>
              </a:rPr>
              <a:t>分钟）</a:t>
            </a:r>
            <a:endParaRPr lang="en-CA" sz="1600" dirty="0">
              <a:solidFill>
                <a:srgbClr val="1C2127"/>
              </a:solidFill>
              <a:latin typeface="-apple-system"/>
            </a:endParaRP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（运行监听配置脚本）</a:t>
            </a:r>
            <a:r>
              <a:rPr lang="en-CA" sz="1600" dirty="0" err="1"/>
              <a:t>创建到</a:t>
            </a:r>
            <a:r>
              <a:rPr lang="zh-CN" altLang="en-US" sz="1600" dirty="0"/>
              <a:t> </a:t>
            </a:r>
            <a:r>
              <a:rPr lang="en-CA" sz="1600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Oracle Database</a:t>
            </a:r>
            <a:r>
              <a:rPr lang="zh-CN" altLang="en-US" sz="1600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1600" dirty="0" err="1"/>
              <a:t>的连接</a:t>
            </a:r>
            <a:r>
              <a:rPr lang="zh-CN" altLang="en-US" sz="1600" dirty="0"/>
              <a:t>； 介绍</a:t>
            </a:r>
            <a:r>
              <a:rPr lang="en-CA" altLang="zh-CN" sz="1600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SQL Developer</a:t>
            </a:r>
            <a:r>
              <a:rPr lang="zh-CN" altLang="en-US" sz="1600" dirty="0"/>
              <a:t>的常用按钮。</a:t>
            </a:r>
            <a:endParaRPr lang="en-CA" sz="1600" dirty="0"/>
          </a:p>
          <a:p>
            <a:pPr lvl="1">
              <a:spcBef>
                <a:spcPts val="600"/>
              </a:spcBef>
            </a:pPr>
            <a:r>
              <a:rPr lang="zh-CN" altLang="en-US" sz="1600" b="0" i="0" dirty="0">
                <a:solidFill>
                  <a:srgbClr val="1C2127"/>
                </a:solidFill>
                <a:effectLst/>
                <a:latin typeface="-apple-system"/>
              </a:rPr>
              <a:t>打开并执行脚本文件（使用 </a:t>
            </a:r>
            <a:r>
              <a:rPr lang="en-CA" altLang="zh-CN" sz="160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Lab2DB.sql</a:t>
            </a:r>
            <a:r>
              <a:rPr lang="zh-CN" altLang="en-US" sz="160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zh-CN" altLang="en-US" sz="1600" b="0" i="0" dirty="0">
                <a:solidFill>
                  <a:srgbClr val="1C2127"/>
                </a:solidFill>
                <a:effectLst/>
                <a:latin typeface="-apple-system"/>
              </a:rPr>
              <a:t>脚本文件）。</a:t>
            </a:r>
            <a:endParaRPr lang="en-CA" sz="1600" dirty="0"/>
          </a:p>
          <a:p>
            <a:pPr lvl="1">
              <a:spcBef>
                <a:spcPts val="600"/>
              </a:spcBef>
            </a:pPr>
            <a:r>
              <a:rPr lang="zh-CN" altLang="en-US" sz="1600" b="0" i="0" dirty="0">
                <a:solidFill>
                  <a:srgbClr val="1C2127"/>
                </a:solidFill>
                <a:effectLst/>
                <a:latin typeface="-apple-system"/>
              </a:rPr>
              <a:t>创建脚本文件（创建脚本文件</a:t>
            </a:r>
            <a:r>
              <a:rPr lang="en-CA" altLang="zh-CN" sz="1600" dirty="0" err="1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InsertMyself.sql</a:t>
            </a:r>
            <a:r>
              <a:rPr lang="en-CA" altLang="zh-CN" sz="160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zh-CN" altLang="en" sz="1600" b="0" i="0" dirty="0">
                <a:solidFill>
                  <a:srgbClr val="1C2127"/>
                </a:solidFill>
                <a:effectLst/>
                <a:latin typeface="-apple-system"/>
              </a:rPr>
              <a:t>）</a:t>
            </a:r>
            <a:r>
              <a:rPr lang="zh-CN" altLang="en-US" sz="1600" b="0" i="0" dirty="0">
                <a:solidFill>
                  <a:srgbClr val="1C2127"/>
                </a:solidFill>
                <a:effectLst/>
                <a:latin typeface="-apple-system"/>
              </a:rPr>
              <a:t>。</a:t>
            </a:r>
            <a:endParaRPr lang="en-US" altLang="zh-CN" sz="1600" b="0" i="0" dirty="0">
              <a:solidFill>
                <a:srgbClr val="1C2127"/>
              </a:solidFill>
              <a:effectLst/>
              <a:latin typeface="-apple-system"/>
            </a:endParaRPr>
          </a:p>
          <a:p>
            <a:pPr lvl="1">
              <a:spcBef>
                <a:spcPts val="600"/>
              </a:spcBef>
            </a:pPr>
            <a:r>
              <a:rPr lang="zh-CN" altLang="en-US" sz="1600" dirty="0">
                <a:solidFill>
                  <a:srgbClr val="1C2127"/>
                </a:solidFill>
                <a:latin typeface="-apple-system"/>
              </a:rPr>
              <a:t>展</a:t>
            </a:r>
            <a:r>
              <a:rPr lang="zh-CN" altLang="en-US" sz="1600" b="0" i="0" dirty="0">
                <a:solidFill>
                  <a:srgbClr val="1C2127"/>
                </a:solidFill>
                <a:effectLst/>
                <a:latin typeface="-apple-system"/>
              </a:rPr>
              <a:t>示 </a:t>
            </a:r>
            <a:r>
              <a:rPr lang="en-CA" altLang="zh-CN" sz="160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Lab2DB.sql</a:t>
            </a:r>
            <a:r>
              <a:rPr lang="zh-CN" altLang="en-US" sz="160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zh-CN" altLang="en-US" sz="1600" b="0" i="0" dirty="0">
                <a:solidFill>
                  <a:srgbClr val="1C2127"/>
                </a:solidFill>
                <a:effectLst/>
                <a:latin typeface="-apple-system"/>
              </a:rPr>
              <a:t>脚本文件创建的 </a:t>
            </a:r>
            <a:r>
              <a:rPr lang="en-CA" altLang="zh-CN" sz="160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Student</a:t>
            </a:r>
            <a:r>
              <a:rPr lang="zh-CN" altLang="en-US" sz="160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zh-CN" altLang="en-US" sz="1600" b="0" i="0" dirty="0">
                <a:solidFill>
                  <a:srgbClr val="1C2127"/>
                </a:solidFill>
                <a:effectLst/>
                <a:latin typeface="-apple-system"/>
              </a:rPr>
              <a:t>表的结构和内容。</a:t>
            </a:r>
            <a:endParaRPr lang="en-CA" sz="1600" dirty="0"/>
          </a:p>
          <a:p>
            <a:r>
              <a:rPr lang="zh-CN" altLang="en-US" sz="1600" b="0" i="0" dirty="0">
                <a:solidFill>
                  <a:srgbClr val="FF0000"/>
                </a:solidFill>
                <a:effectLst/>
                <a:latin typeface="-apple-system"/>
              </a:rPr>
              <a:t>请注意，幻灯片 </a:t>
            </a:r>
            <a:r>
              <a:rPr lang="en-US" altLang="zh-CN" sz="1600" dirty="0">
                <a:solidFill>
                  <a:srgbClr val="FF0000"/>
                </a:solidFill>
                <a:latin typeface="-apple-system"/>
              </a:rPr>
              <a:t>9</a:t>
            </a:r>
            <a:r>
              <a:rPr lang="en-US" altLang="zh-CN" sz="1600" b="0" i="0" dirty="0">
                <a:solidFill>
                  <a:srgbClr val="FF0000"/>
                </a:solidFill>
                <a:effectLst/>
                <a:latin typeface="-apple-system"/>
              </a:rPr>
              <a:t>-23 </a:t>
            </a:r>
            <a:r>
              <a:rPr lang="zh-CN" altLang="en-US" sz="1600" b="0" i="0" dirty="0">
                <a:solidFill>
                  <a:srgbClr val="FF0000"/>
                </a:solidFill>
                <a:effectLst/>
                <a:latin typeface="-apple-system"/>
              </a:rPr>
              <a:t>在 </a:t>
            </a:r>
            <a:r>
              <a:rPr lang="en" altLang="zh-CN" sz="1600" b="0" i="0" dirty="0">
                <a:solidFill>
                  <a:srgbClr val="FF0000"/>
                </a:solidFill>
                <a:effectLst/>
                <a:latin typeface="-apple-system"/>
              </a:rPr>
              <a:t>PowerPoint </a:t>
            </a:r>
            <a:r>
              <a:rPr lang="zh-CN" altLang="en-US" sz="1600" b="0" i="0" dirty="0">
                <a:solidFill>
                  <a:srgbClr val="FF0000"/>
                </a:solidFill>
                <a:effectLst/>
                <a:latin typeface="-apple-system"/>
              </a:rPr>
              <a:t>演示模式下是</a:t>
            </a:r>
            <a:r>
              <a:rPr lang="zh-CN" altLang="en-US" sz="1600" b="0" i="0" dirty="0">
                <a:solidFill>
                  <a:srgbClr val="0432FF"/>
                </a:solidFill>
                <a:effectLst/>
                <a:latin typeface="-apple-system"/>
              </a:rPr>
              <a:t>隐藏</a:t>
            </a:r>
            <a:r>
              <a:rPr lang="zh-CN" altLang="en-US" sz="1600" b="0" i="0" dirty="0">
                <a:solidFill>
                  <a:srgbClr val="FF0000"/>
                </a:solidFill>
                <a:effectLst/>
                <a:latin typeface="-apple-system"/>
              </a:rPr>
              <a:t>的，因为这些内容将同时在助教在</a:t>
            </a:r>
            <a:r>
              <a:rPr lang="zh-CN" altLang="en-US" sz="1600" dirty="0">
                <a:solidFill>
                  <a:srgbClr val="FF0000"/>
                </a:solidFill>
                <a:latin typeface="-apple-system"/>
              </a:rPr>
              <a:t>上面一步的</a:t>
            </a:r>
            <a:r>
              <a:rPr lang="en" altLang="zh-CN" sz="1600" b="0" i="0" dirty="0">
                <a:solidFill>
                  <a:srgbClr val="0432FF"/>
                </a:solidFill>
                <a:effectLst/>
                <a:latin typeface="-apple-system"/>
              </a:rPr>
              <a:t>SQL Developer </a:t>
            </a:r>
            <a:r>
              <a:rPr lang="zh-CN" altLang="en-US" sz="1600" b="0" i="0" dirty="0">
                <a:solidFill>
                  <a:srgbClr val="FF0000"/>
                </a:solidFill>
                <a:effectLst/>
                <a:latin typeface="-apple-system"/>
              </a:rPr>
              <a:t>中的演示进行有选择性地解释。 </a:t>
            </a:r>
            <a:endParaRPr lang="en-US" altLang="zh-CN" sz="1600" b="0" i="0" dirty="0">
              <a:solidFill>
                <a:srgbClr val="FF0000"/>
              </a:solidFill>
              <a:effectLst/>
              <a:latin typeface="-apple-system"/>
            </a:endParaRPr>
          </a:p>
          <a:p>
            <a:r>
              <a:rPr lang="zh-CN" altLang="en-US" sz="1600" dirty="0">
                <a:solidFill>
                  <a:srgbClr val="1C2127"/>
                </a:solidFill>
                <a:latin typeface="-apple-system"/>
              </a:rPr>
              <a:t>最后，回到幻灯片</a:t>
            </a:r>
            <a:r>
              <a:rPr lang="en-US" altLang="zh-CN" sz="1600" dirty="0">
                <a:solidFill>
                  <a:srgbClr val="1C2127"/>
                </a:solidFill>
                <a:latin typeface="-apple-system"/>
              </a:rPr>
              <a:t>24-27</a:t>
            </a:r>
            <a:r>
              <a:rPr lang="zh-CN" altLang="en-US" sz="1600" dirty="0">
                <a:solidFill>
                  <a:srgbClr val="1C2127"/>
                </a:solidFill>
                <a:latin typeface="-apple-system"/>
              </a:rPr>
              <a:t>把常见错误念一遍（</a:t>
            </a:r>
            <a:r>
              <a:rPr lang="en-US" altLang="zh-CN" sz="1600" dirty="0">
                <a:solidFill>
                  <a:srgbClr val="1C2127"/>
                </a:solidFill>
                <a:latin typeface="-apple-system"/>
              </a:rPr>
              <a:t>3</a:t>
            </a:r>
            <a:r>
              <a:rPr lang="zh-CN" altLang="en-US" sz="1600" dirty="0">
                <a:solidFill>
                  <a:srgbClr val="1C2127"/>
                </a:solidFill>
                <a:latin typeface="-apple-system"/>
              </a:rPr>
              <a:t>分钟左右）。</a:t>
            </a:r>
            <a:endParaRPr lang="en-US" altLang="zh-CN" sz="1600" dirty="0">
              <a:solidFill>
                <a:srgbClr val="1C2127"/>
              </a:solidFill>
              <a:latin typeface="-apple-system"/>
            </a:endParaRPr>
          </a:p>
          <a:p>
            <a:r>
              <a:rPr lang="zh-CN" altLang="en-US" sz="1600" dirty="0">
                <a:solidFill>
                  <a:srgbClr val="1C2127"/>
                </a:solidFill>
                <a:latin typeface="-apple-system"/>
              </a:rPr>
              <a:t>打开</a:t>
            </a:r>
            <a:r>
              <a:rPr lang="en-US" altLang="zh-CN" sz="1600" dirty="0">
                <a:solidFill>
                  <a:srgbClr val="1C2127"/>
                </a:solidFill>
                <a:latin typeface="-apple-system"/>
              </a:rPr>
              <a:t>exercise</a:t>
            </a:r>
            <a:r>
              <a:rPr lang="zh-CN" altLang="en-US" sz="1600" dirty="0">
                <a:solidFill>
                  <a:srgbClr val="1C2127"/>
                </a:solidFill>
                <a:latin typeface="-apple-system"/>
              </a:rPr>
              <a:t>文档，简单</a:t>
            </a:r>
            <a:r>
              <a:rPr lang="zh-CN" altLang="en-US" sz="1600" b="0" i="0" dirty="0">
                <a:solidFill>
                  <a:srgbClr val="1C2127"/>
                </a:solidFill>
                <a:effectLst/>
                <a:latin typeface="-apple-system"/>
              </a:rPr>
              <a:t>解释学生在实验练习中需要做的事情。</a:t>
            </a:r>
            <a:r>
              <a:rPr lang="zh-CN" altLang="en-US" sz="1600" dirty="0">
                <a:solidFill>
                  <a:srgbClr val="1C2127"/>
                </a:solidFill>
                <a:latin typeface="-apple-system"/>
              </a:rPr>
              <a:t>（不超过</a:t>
            </a:r>
            <a:r>
              <a:rPr lang="en-US" altLang="zh-CN" sz="1600" dirty="0">
                <a:solidFill>
                  <a:srgbClr val="1C2127"/>
                </a:solidFill>
                <a:latin typeface="-apple-system"/>
              </a:rPr>
              <a:t>4</a:t>
            </a:r>
            <a:r>
              <a:rPr lang="zh-CN" altLang="en-US" sz="1600" dirty="0">
                <a:solidFill>
                  <a:srgbClr val="1C2127"/>
                </a:solidFill>
                <a:latin typeface="-apple-system"/>
              </a:rPr>
              <a:t>分钟）。</a:t>
            </a:r>
            <a:endParaRPr lang="en-US" altLang="zh-CN" sz="1600" dirty="0">
              <a:solidFill>
                <a:srgbClr val="1C2127"/>
              </a:solidFill>
              <a:latin typeface="-apple-system"/>
            </a:endParaRPr>
          </a:p>
          <a:p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13810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1A978BC3-9D9E-F846-B612-FC6F5BF51A5A}" type="slidenum">
              <a:rPr lang="en-US" i="0" smtClean="0"/>
              <a:pPr>
                <a:defRPr/>
              </a:pPr>
              <a:t>9</a:t>
            </a:fld>
            <a:endParaRPr lang="en-US" i="0" dirty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040"/>
            <a:ext cx="8229600" cy="830997"/>
          </a:xfrm>
        </p:spPr>
        <p:txBody>
          <a:bodyPr>
            <a:spAutoFit/>
          </a:bodyPr>
          <a:lstStyle/>
          <a:p>
            <a:pPr eaLnBrk="1" hangingPunct="1">
              <a:buFont typeface="+mj-lt"/>
              <a:buAutoNum type="arabicPeriod"/>
              <a:defRPr/>
            </a:pPr>
            <a:r>
              <a:rPr lang="zh-CN" altLang="en-US" dirty="0">
                <a:ea typeface="MS PGothic" charset="0"/>
              </a:rPr>
              <a:t>运行程序 “</a:t>
            </a:r>
            <a:r>
              <a:rPr lang="en-US" altLang="zh-CN" dirty="0" err="1">
                <a:solidFill>
                  <a:srgbClr val="0432FF"/>
                </a:solidFill>
                <a:ea typeface="MS PGothic" charset="0"/>
              </a:rPr>
              <a:t>sqldeveloper</a:t>
            </a:r>
            <a:r>
              <a:rPr lang="en-US" altLang="zh-CN" dirty="0">
                <a:ea typeface="MS PGothic" charset="0"/>
              </a:rPr>
              <a:t>”</a:t>
            </a:r>
            <a:r>
              <a:rPr lang="zh-CN" altLang="en-US" dirty="0">
                <a:ea typeface="MS PGothic" charset="0"/>
              </a:rPr>
              <a:t>。</a:t>
            </a:r>
          </a:p>
          <a:p>
            <a:pPr marL="457200" lvl="1" indent="0" eaLnBrk="1" hangingPunct="1">
              <a:buNone/>
              <a:defRPr/>
            </a:pPr>
            <a:r>
              <a:rPr lang="zh-CN" altLang="en-US" dirty="0">
                <a:ea typeface="MS PGothic" charset="0"/>
              </a:rPr>
              <a:t>在实验室中，进入桌面上的 </a:t>
            </a:r>
            <a:r>
              <a:rPr lang="en-US" altLang="zh-CN" dirty="0" err="1">
                <a:solidFill>
                  <a:srgbClr val="0432FF"/>
                </a:solidFill>
                <a:ea typeface="MS PGothic" charset="0"/>
              </a:rPr>
              <a:t>sqldeveloper</a:t>
            </a:r>
            <a:r>
              <a:rPr lang="zh-CN" altLang="en-US" dirty="0">
                <a:ea typeface="MS PGothic" charset="0"/>
              </a:rPr>
              <a:t>文件夹，找到并单击 </a:t>
            </a:r>
            <a:r>
              <a:rPr lang="en-US" altLang="zh-CN" dirty="0">
                <a:ea typeface="MS PGothic" charset="0"/>
              </a:rPr>
              <a:t>exe</a:t>
            </a:r>
            <a:r>
              <a:rPr lang="zh-CN" altLang="en-US" dirty="0">
                <a:ea typeface="MS PGothic" charset="0"/>
              </a:rPr>
              <a:t>。</a:t>
            </a:r>
            <a:endParaRPr lang="en-US" altLang="zh-CN" dirty="0">
              <a:ea typeface="MS PGothic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使用 </a:t>
            </a:r>
            <a:r>
              <a:rPr lang="en-US" altLang="zh-CN" sz="2800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Oracle SQL Developer</a:t>
            </a:r>
            <a:r>
              <a:rPr lang="zh-CN" altLang="en-US" sz="2800" dirty="0"/>
              <a:t>连接 </a:t>
            </a:r>
            <a:r>
              <a:rPr lang="en-US" altLang="zh-CN" sz="2800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Oracle Database</a:t>
            </a:r>
            <a:r>
              <a:rPr lang="en-US" altLang="zh-CN" sz="2800" dirty="0"/>
              <a:t> (1)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D58BDB-164D-9C4D-BA72-5C4D55097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571036"/>
            <a:ext cx="6352675" cy="3291840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A1247F5F-D1DB-0F46-8755-181D6F987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909250"/>
            <a:ext cx="8229600" cy="40011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57200" indent="-45720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o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914400" indent="-457200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371600" indent="-4572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o"/>
              <a:defRPr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736725" indent="-36512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11363" indent="-27305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1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5613" lvl="1" indent="0" eaLnBrk="1" hangingPunct="1">
              <a:buFont typeface="Wingdings" charset="0"/>
              <a:buNone/>
              <a:defRPr/>
            </a:pPr>
            <a:r>
              <a:rPr lang="en-US" b="1" i="0" kern="0" dirty="0">
                <a:solidFill>
                  <a:srgbClr val="0432FF"/>
                </a:solidFill>
                <a:latin typeface="Arial Narrow" panose="020B0606020202030204" pitchFamily="34" charset="0"/>
              </a:rPr>
              <a:t>Oracle SQL Developer </a:t>
            </a:r>
            <a:r>
              <a:rPr lang="zh-CN" altLang="en-US" i="0" kern="0" dirty="0"/>
              <a:t>会打开上图所示的 “</a:t>
            </a:r>
            <a:r>
              <a:rPr lang="en-US" altLang="zh-CN" i="0" kern="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Start Page</a:t>
            </a:r>
            <a:r>
              <a:rPr lang="zh-CN" altLang="en-US" i="0" kern="0" dirty="0"/>
              <a:t> ”页面。</a:t>
            </a:r>
            <a:endParaRPr lang="en-US" i="0" kern="0" dirty="0"/>
          </a:p>
        </p:txBody>
      </p:sp>
    </p:spTree>
    <p:extLst>
      <p:ext uri="{BB962C8B-B14F-4D97-AF65-F5344CB8AC3E}">
        <p14:creationId xmlns:p14="http://schemas.microsoft.com/office/powerpoint/2010/main" val="4011517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1A978BC3-9D9E-F846-B612-FC6F5BF51A5A}" type="slidenum">
              <a:rPr lang="en-US" i="0" smtClean="0"/>
              <a:pPr>
                <a:defRPr/>
              </a:pPr>
              <a:t>10</a:t>
            </a:fld>
            <a:endParaRPr lang="en-US" i="0" dirty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040"/>
            <a:ext cx="8229600" cy="400110"/>
          </a:xfrm>
        </p:spPr>
        <p:txBody>
          <a:bodyPr>
            <a:spAutoFit/>
          </a:bodyPr>
          <a:lstStyle/>
          <a:p>
            <a:pPr eaLnBrk="1" hangingPunct="1">
              <a:buFont typeface="+mj-lt"/>
              <a:buAutoNum type="arabicPeriod" startAt="2"/>
              <a:defRPr/>
            </a:pPr>
            <a:r>
              <a:rPr lang="zh-CN" altLang="en-US" dirty="0">
                <a:ea typeface="MS PGothic" charset="0"/>
              </a:rPr>
              <a:t>在 “</a:t>
            </a:r>
            <a:r>
              <a:rPr lang="en-US" altLang="zh-CN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Connections</a:t>
            </a:r>
            <a:r>
              <a:rPr lang="zh-CN" altLang="en-US" dirty="0">
                <a:ea typeface="MS PGothic" charset="0"/>
              </a:rPr>
              <a:t> ”导航器（左侧）窗格中选择绿色 “</a:t>
            </a:r>
            <a:r>
              <a:rPr lang="en-US" altLang="zh-CN" b="1" dirty="0">
                <a:solidFill>
                  <a:srgbClr val="008000"/>
                </a:solidFill>
                <a:ea typeface="MS PGothic" charset="0"/>
              </a:rPr>
              <a:t>+</a:t>
            </a:r>
            <a:r>
              <a:rPr lang="en-US" altLang="zh-CN" dirty="0">
                <a:ea typeface="MS PGothic" charset="0"/>
              </a:rPr>
              <a:t>”</a:t>
            </a:r>
            <a:r>
              <a:rPr lang="zh-CN" altLang="en-US" dirty="0">
                <a:ea typeface="MS PGothic" charset="0"/>
              </a:rPr>
              <a:t>符号。</a:t>
            </a:r>
            <a:endParaRPr lang="en-US" dirty="0">
              <a:ea typeface="MS PGothic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26BF606-9A0C-3944-808A-815C9EB43C66}"/>
              </a:ext>
            </a:extLst>
          </p:cNvPr>
          <p:cNvGrpSpPr/>
          <p:nvPr/>
        </p:nvGrpSpPr>
        <p:grpSpPr>
          <a:xfrm>
            <a:off x="647700" y="2468880"/>
            <a:ext cx="7848601" cy="3291840"/>
            <a:chOff x="457199" y="3017520"/>
            <a:chExt cx="7848601" cy="329184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55E23B9-FB45-1F48-A555-0CDB55242A2A}"/>
                </a:ext>
              </a:extLst>
            </p:cNvPr>
            <p:cNvGrpSpPr/>
            <p:nvPr/>
          </p:nvGrpSpPr>
          <p:grpSpPr>
            <a:xfrm>
              <a:off x="1926046" y="3017520"/>
              <a:ext cx="6379754" cy="3291840"/>
              <a:chOff x="1368584" y="3017520"/>
              <a:chExt cx="6379754" cy="329184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5663" y="3017520"/>
                <a:ext cx="6352675" cy="3291840"/>
              </a:xfrm>
              <a:prstGeom prst="rect">
                <a:avLst/>
              </a:prstGeom>
            </p:spPr>
          </p:pic>
          <p:sp>
            <p:nvSpPr>
              <p:cNvPr id="3" name="Oval 2"/>
              <p:cNvSpPr/>
              <p:nvPr/>
            </p:nvSpPr>
            <p:spPr bwMode="auto">
              <a:xfrm>
                <a:off x="1368584" y="3143241"/>
                <a:ext cx="229437" cy="229437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  <a:ea typeface="ＭＳ Ｐゴシック" charset="0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DF86FF-F485-A842-B31F-72EE0D38EEE8}"/>
                </a:ext>
              </a:extLst>
            </p:cNvPr>
            <p:cNvSpPr txBox="1"/>
            <p:nvPr/>
          </p:nvSpPr>
          <p:spPr>
            <a:xfrm>
              <a:off x="457199" y="3048000"/>
              <a:ext cx="10668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i="0" dirty="0" err="1">
                  <a:solidFill>
                    <a:srgbClr val="C00000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新建连接</a:t>
              </a:r>
              <a:endParaRPr lang="en-CA" sz="1600" i="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AC93C39-C2D7-F04C-9BF1-085F93729FE3}"/>
                </a:ext>
              </a:extLst>
            </p:cNvPr>
            <p:cNvCxnSpPr>
              <a:cxnSpLocks/>
              <a:stCxn id="7" idx="3"/>
              <a:endCxn id="3" idx="2"/>
            </p:cNvCxnSpPr>
            <p:nvPr/>
          </p:nvCxnSpPr>
          <p:spPr bwMode="auto">
            <a:xfrm>
              <a:off x="1524000" y="3217277"/>
              <a:ext cx="402046" cy="406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" name="Rectangle 3">
            <a:extLst>
              <a:ext uri="{FF2B5EF4-FFF2-40B4-BE49-F238E27FC236}">
                <a16:creationId xmlns:a16="http://schemas.microsoft.com/office/drawing/2014/main" id="{156AC4E5-B25D-DA43-93AF-23DDE4DA2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730240"/>
            <a:ext cx="8229600" cy="67056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o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914400" indent="-457200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371600" indent="-4572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o"/>
              <a:defRPr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736725" indent="-36512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11363" indent="-27305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1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 eaLnBrk="1" hangingPunct="1">
              <a:spcBef>
                <a:spcPts val="600"/>
              </a:spcBef>
              <a:buFont typeface="Wingdings" charset="0"/>
              <a:buNone/>
              <a:defRPr/>
            </a:pPr>
            <a:r>
              <a:rPr lang="zh-CN" altLang="en-US" i="0" kern="0" dirty="0">
                <a:ea typeface="MS PGothic" charset="0"/>
              </a:rPr>
              <a:t>将出现“</a:t>
            </a:r>
            <a:r>
              <a:rPr lang="en-US" altLang="zh-CN" i="0" kern="0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New / Select Database Connection</a:t>
            </a:r>
            <a:r>
              <a:rPr lang="zh-CN" altLang="en-US" i="0" kern="0" dirty="0">
                <a:ea typeface="MS PGothic" charset="0"/>
              </a:rPr>
              <a:t>”对话框，如下一张幻灯片所示。</a:t>
            </a:r>
            <a:endParaRPr lang="en-US" i="0" kern="0" dirty="0">
              <a:ea typeface="MS PGothic" charset="0"/>
            </a:endParaRP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98FD09DB-DC78-0885-A4AF-2C361D7E8C22}"/>
              </a:ext>
            </a:extLst>
          </p:cNvPr>
          <p:cNvSpPr txBox="1">
            <a:spLocks/>
          </p:cNvSpPr>
          <p:nvPr/>
        </p:nvSpPr>
        <p:spPr bwMode="auto">
          <a:xfrm>
            <a:off x="477078" y="373797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660033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660033"/>
                </a:solidFill>
                <a:latin typeface="Verdana" charset="0"/>
                <a:ea typeface="MS PGothic" pitchFamily="34" charset="-128"/>
                <a:cs typeface="MS PGothic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660033"/>
                </a:solidFill>
                <a:latin typeface="Verdana" charset="0"/>
                <a:ea typeface="MS PGothic" pitchFamily="34" charset="-128"/>
                <a:cs typeface="MS PGothic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660033"/>
                </a:solidFill>
                <a:latin typeface="Verdana" charset="0"/>
                <a:ea typeface="MS PGothic" pitchFamily="34" charset="-128"/>
                <a:cs typeface="MS PGothic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660033"/>
                </a:solidFill>
                <a:latin typeface="Verdana" charset="0"/>
                <a:ea typeface="MS PGothic" pitchFamily="34" charset="-128"/>
                <a:cs typeface="MS PGothic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zh-CN" altLang="en-US" sz="2800" i="0" kern="0" dirty="0"/>
              <a:t>使用 </a:t>
            </a:r>
            <a:r>
              <a:rPr lang="en-US" altLang="zh-CN" sz="2800" b="1" i="0" kern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Oracle SQL Developer</a:t>
            </a:r>
            <a:r>
              <a:rPr lang="zh-CN" altLang="en-US" sz="2800" i="0" kern="0" dirty="0"/>
              <a:t>连接 </a:t>
            </a:r>
            <a:r>
              <a:rPr lang="en-US" altLang="zh-CN" sz="2800" b="1" i="0" kern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Oracle Database</a:t>
            </a:r>
            <a:r>
              <a:rPr lang="en-US" altLang="zh-CN" sz="2800" i="0" kern="0" dirty="0"/>
              <a:t> (2)</a:t>
            </a:r>
            <a:endParaRPr lang="en-US" sz="2800" i="0" kern="0" dirty="0"/>
          </a:p>
        </p:txBody>
      </p:sp>
    </p:spTree>
    <p:extLst>
      <p:ext uri="{BB962C8B-B14F-4D97-AF65-F5344CB8AC3E}">
        <p14:creationId xmlns:p14="http://schemas.microsoft.com/office/powerpoint/2010/main" val="3606789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1A978BC3-9D9E-F846-B612-FC6F5BF51A5A}" type="slidenum">
              <a:rPr lang="en-US" i="0" smtClean="0"/>
              <a:pPr>
                <a:defRPr/>
              </a:pPr>
              <a:t>11</a:t>
            </a:fld>
            <a:endParaRPr lang="en-US" i="0" dirty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040"/>
            <a:ext cx="8229600" cy="1127760"/>
          </a:xfrm>
        </p:spPr>
        <p:txBody>
          <a:bodyPr/>
          <a:lstStyle/>
          <a:p>
            <a:pPr eaLnBrk="1" hangingPunct="1">
              <a:buFont typeface="+mj-lt"/>
              <a:buAutoNum type="arabicPeriod" startAt="3"/>
              <a:defRPr/>
            </a:pPr>
            <a:r>
              <a:rPr lang="zh-CN" altLang="en-US" dirty="0">
                <a:ea typeface="PMingLiU" charset="0"/>
                <a:cs typeface="PMingLiU" charset="0"/>
              </a:rPr>
              <a:t>在 “</a:t>
            </a:r>
            <a:r>
              <a:rPr lang="en-US" altLang="zh-TW" u="sng" dirty="0">
                <a:solidFill>
                  <a:srgbClr val="0432FF"/>
                </a:solidFill>
                <a:ea typeface="PMingLiU" charset="0"/>
                <a:cs typeface="PMingLiU" charset="0"/>
              </a:rPr>
              <a:t>Oracle username</a:t>
            </a:r>
            <a:r>
              <a:rPr lang="zh-CN" altLang="en-US" dirty="0">
                <a:ea typeface="PMingLiU" charset="0"/>
                <a:cs typeface="PMingLiU" charset="0"/>
              </a:rPr>
              <a:t> ”和 “</a:t>
            </a:r>
            <a:r>
              <a:rPr lang="en-US" altLang="zh-TW" u="sng" dirty="0">
                <a:solidFill>
                  <a:srgbClr val="0432FF"/>
                </a:solidFill>
                <a:ea typeface="PMingLiU" charset="0"/>
                <a:cs typeface="PMingLiU" charset="0"/>
              </a:rPr>
              <a:t>password</a:t>
            </a:r>
            <a:r>
              <a:rPr lang="zh-CN" altLang="en-US" dirty="0">
                <a:ea typeface="PMingLiU" charset="0"/>
                <a:cs typeface="PMingLiU" charset="0"/>
              </a:rPr>
              <a:t> ”字段中分别使用 </a:t>
            </a:r>
            <a:r>
              <a:rPr lang="en-US" altLang="zh-TW" dirty="0">
                <a:ea typeface="PMingLiU" charset="0"/>
                <a:cs typeface="PMingLiU" charset="0"/>
              </a:rPr>
              <a:t>Oracle </a:t>
            </a:r>
            <a:r>
              <a:rPr lang="zh-CN" altLang="en-US" dirty="0">
                <a:ea typeface="PMingLiU" charset="0"/>
                <a:cs typeface="PMingLiU" charset="0"/>
              </a:rPr>
              <a:t>用户名和密码，输入</a:t>
            </a:r>
            <a:r>
              <a:rPr lang="en-US" altLang="zh-CN" dirty="0">
                <a:ea typeface="PMingLiU" charset="0"/>
                <a:cs typeface="PMingLiU" charset="0"/>
              </a:rPr>
              <a:t>/</a:t>
            </a:r>
            <a:r>
              <a:rPr lang="zh-CN" altLang="en-US" dirty="0">
                <a:ea typeface="PMingLiU" charset="0"/>
                <a:cs typeface="PMingLiU" charset="0"/>
              </a:rPr>
              <a:t>选择以下红色字体的信息。</a:t>
            </a:r>
            <a:endParaRPr lang="en-US" altLang="zh-TW" dirty="0">
              <a:ea typeface="PMingLiU" charset="0"/>
              <a:cs typeface="PMingLiU" charset="0"/>
            </a:endParaRPr>
          </a:p>
        </p:txBody>
      </p:sp>
      <p:grpSp>
        <p:nvGrpSpPr>
          <p:cNvPr id="21" name="Group 6">
            <a:extLst>
              <a:ext uri="{FF2B5EF4-FFF2-40B4-BE49-F238E27FC236}">
                <a16:creationId xmlns:a16="http://schemas.microsoft.com/office/drawing/2014/main" id="{2569A36A-ABFE-654F-B7F2-50C0B9610E02}"/>
              </a:ext>
            </a:extLst>
          </p:cNvPr>
          <p:cNvGrpSpPr/>
          <p:nvPr/>
        </p:nvGrpSpPr>
        <p:grpSpPr>
          <a:xfrm>
            <a:off x="2057400" y="2403079"/>
            <a:ext cx="5029200" cy="3873500"/>
            <a:chOff x="2057400" y="2438400"/>
            <a:chExt cx="5029200" cy="3873500"/>
          </a:xfrm>
        </p:grpSpPr>
        <p:pic>
          <p:nvPicPr>
            <p:cNvPr id="22" name="Picture 5">
              <a:extLst>
                <a:ext uri="{FF2B5EF4-FFF2-40B4-BE49-F238E27FC236}">
                  <a16:creationId xmlns:a16="http://schemas.microsoft.com/office/drawing/2014/main" id="{8C51E82E-7BC1-6049-818C-6F2B05F4D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7400" y="2438400"/>
              <a:ext cx="5029200" cy="3873500"/>
            </a:xfrm>
            <a:prstGeom prst="rect">
              <a:avLst/>
            </a:prstGeom>
            <a:ln w="0">
              <a:solidFill>
                <a:schemeClr val="bg1">
                  <a:lumMod val="65000"/>
                </a:schemeClr>
              </a:solidFill>
            </a:ln>
          </p:spPr>
        </p:pic>
        <p:grpSp>
          <p:nvGrpSpPr>
            <p:cNvPr id="23" name="Group 12">
              <a:extLst>
                <a:ext uri="{FF2B5EF4-FFF2-40B4-BE49-F238E27FC236}">
                  <a16:creationId xmlns:a16="http://schemas.microsoft.com/office/drawing/2014/main" id="{5093F7D0-771D-C64A-8BFB-C72E7BAF4CBD}"/>
                </a:ext>
              </a:extLst>
            </p:cNvPr>
            <p:cNvGrpSpPr/>
            <p:nvPr/>
          </p:nvGrpSpPr>
          <p:grpSpPr>
            <a:xfrm>
              <a:off x="2463830" y="2548730"/>
              <a:ext cx="4545209" cy="1647911"/>
              <a:chOff x="2463830" y="2548730"/>
              <a:chExt cx="4545209" cy="1647911"/>
            </a:xfrm>
          </p:grpSpPr>
          <p:sp>
            <p:nvSpPr>
              <p:cNvPr id="24" name="Rounded Rectangle 7">
                <a:extLst>
                  <a:ext uri="{FF2B5EF4-FFF2-40B4-BE49-F238E27FC236}">
                    <a16:creationId xmlns:a16="http://schemas.microsoft.com/office/drawing/2014/main" id="{261C741B-FEA2-DE4A-BD85-59FCA7BC6549}"/>
                  </a:ext>
                </a:extLst>
              </p:cNvPr>
              <p:cNvSpPr/>
              <p:nvPr/>
            </p:nvSpPr>
            <p:spPr bwMode="auto">
              <a:xfrm>
                <a:off x="4700802" y="3369999"/>
                <a:ext cx="1216778" cy="137160"/>
              </a:xfrm>
              <a:prstGeom prst="roundRect">
                <a:avLst/>
              </a:prstGeom>
              <a:noFill/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45720" tIns="0" rIns="45720" bIns="1828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900" i="0" dirty="0">
                    <a:latin typeface="Arial" panose="020B0604020202020204" pitchFamily="34" charset="0"/>
                    <a:cs typeface="Arial" panose="020B0604020202020204" pitchFamily="34" charset="0"/>
                  </a:rPr>
                  <a:t>sys</a:t>
                </a:r>
                <a:endParaRPr kumimoji="0" lang="en-US" sz="9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Rounded Rectangle 8">
                <a:extLst>
                  <a:ext uri="{FF2B5EF4-FFF2-40B4-BE49-F238E27FC236}">
                    <a16:creationId xmlns:a16="http://schemas.microsoft.com/office/drawing/2014/main" id="{0B86E2FC-9121-E742-A5FB-DC862C72889F}"/>
                  </a:ext>
                </a:extLst>
              </p:cNvPr>
              <p:cNvSpPr/>
              <p:nvPr/>
            </p:nvSpPr>
            <p:spPr bwMode="auto">
              <a:xfrm>
                <a:off x="2749453" y="4022976"/>
                <a:ext cx="2394245" cy="173665"/>
              </a:xfrm>
              <a:prstGeom prst="roundRect">
                <a:avLst/>
              </a:prstGeom>
              <a:solidFill>
                <a:srgbClr val="F6FFC9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45720" tIns="0" rIns="45720" bIns="18288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900" i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DBA password created during installation</a:t>
                </a:r>
                <a:endParaRPr kumimoji="0" lang="en-US" sz="9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Rounded Rectangle 10">
                <a:extLst>
                  <a:ext uri="{FF2B5EF4-FFF2-40B4-BE49-F238E27FC236}">
                    <a16:creationId xmlns:a16="http://schemas.microsoft.com/office/drawing/2014/main" id="{6736ADD8-03E2-1346-A764-7A7ED7D3CE87}"/>
                  </a:ext>
                </a:extLst>
              </p:cNvPr>
              <p:cNvSpPr/>
              <p:nvPr/>
            </p:nvSpPr>
            <p:spPr bwMode="auto">
              <a:xfrm>
                <a:off x="2463830" y="2548730"/>
                <a:ext cx="1679362" cy="173665"/>
              </a:xfrm>
              <a:prstGeom prst="roundRect">
                <a:avLst/>
              </a:prstGeom>
              <a:solidFill>
                <a:srgbClr val="F6FFC9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none" lIns="45720" tIns="0" rIns="45720" bIns="18288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9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rPr>
                  <a:t>a meaningful connection name</a:t>
                </a:r>
              </a:p>
            </p:txBody>
          </p:sp>
          <p:sp>
            <p:nvSpPr>
              <p:cNvPr id="27" name="Rounded Rectangle 13">
                <a:extLst>
                  <a:ext uri="{FF2B5EF4-FFF2-40B4-BE49-F238E27FC236}">
                    <a16:creationId xmlns:a16="http://schemas.microsoft.com/office/drawing/2014/main" id="{382DD2E1-106F-B542-A363-7F91EA581708}"/>
                  </a:ext>
                </a:extLst>
              </p:cNvPr>
              <p:cNvSpPr/>
              <p:nvPr/>
            </p:nvSpPr>
            <p:spPr bwMode="auto">
              <a:xfrm>
                <a:off x="6270171" y="3755571"/>
                <a:ext cx="738868" cy="194515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none" lIns="45720" tIns="0" rIns="45720" bIns="1828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9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Rounded Rectangle 14">
                <a:extLst>
                  <a:ext uri="{FF2B5EF4-FFF2-40B4-BE49-F238E27FC236}">
                    <a16:creationId xmlns:a16="http://schemas.microsoft.com/office/drawing/2014/main" id="{30690B7B-B8B6-E841-8CBB-888AEBF97D3F}"/>
                  </a:ext>
                </a:extLst>
              </p:cNvPr>
              <p:cNvSpPr/>
              <p:nvPr/>
            </p:nvSpPr>
            <p:spPr bwMode="auto">
              <a:xfrm>
                <a:off x="2739118" y="3770736"/>
                <a:ext cx="195943" cy="173736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none" lIns="45720" tIns="0" rIns="45720" bIns="1828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9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Rounded Rectangle 16">
                <a:extLst>
                  <a:ext uri="{FF2B5EF4-FFF2-40B4-BE49-F238E27FC236}">
                    <a16:creationId xmlns:a16="http://schemas.microsoft.com/office/drawing/2014/main" id="{CD004853-4324-9E42-A03D-ED4DABB6BDA1}"/>
                  </a:ext>
                </a:extLst>
              </p:cNvPr>
              <p:cNvSpPr/>
              <p:nvPr/>
            </p:nvSpPr>
            <p:spPr bwMode="auto">
              <a:xfrm>
                <a:off x="5992780" y="4039544"/>
                <a:ext cx="137160" cy="137160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none" lIns="45720" tIns="0" rIns="45720" bIns="1828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9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72CE5C73-6518-2349-A890-7E92D8103D31}"/>
              </a:ext>
            </a:extLst>
          </p:cNvPr>
          <p:cNvSpPr txBox="1"/>
          <p:nvPr/>
        </p:nvSpPr>
        <p:spPr>
          <a:xfrm>
            <a:off x="4730498" y="4339829"/>
            <a:ext cx="106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C00000"/>
                </a:solidFill>
              </a:rPr>
              <a:t>123456</a:t>
            </a:r>
            <a:endParaRPr kumimoji="1"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EEC9CE62-895B-241E-391D-DEB35F0060C3}"/>
              </a:ext>
            </a:extLst>
          </p:cNvPr>
          <p:cNvSpPr txBox="1">
            <a:spLocks/>
          </p:cNvSpPr>
          <p:nvPr/>
        </p:nvSpPr>
        <p:spPr bwMode="auto">
          <a:xfrm>
            <a:off x="477078" y="373797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660033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660033"/>
                </a:solidFill>
                <a:latin typeface="Verdana" charset="0"/>
                <a:ea typeface="MS PGothic" pitchFamily="34" charset="-128"/>
                <a:cs typeface="MS PGothic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660033"/>
                </a:solidFill>
                <a:latin typeface="Verdana" charset="0"/>
                <a:ea typeface="MS PGothic" pitchFamily="34" charset="-128"/>
                <a:cs typeface="MS PGothic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660033"/>
                </a:solidFill>
                <a:latin typeface="Verdana" charset="0"/>
                <a:ea typeface="MS PGothic" pitchFamily="34" charset="-128"/>
                <a:cs typeface="MS PGothic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660033"/>
                </a:solidFill>
                <a:latin typeface="Verdana" charset="0"/>
                <a:ea typeface="MS PGothic" pitchFamily="34" charset="-128"/>
                <a:cs typeface="MS PGothic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zh-CN" altLang="en-US" sz="2800" i="0" kern="0" dirty="0"/>
              <a:t>使用 </a:t>
            </a:r>
            <a:r>
              <a:rPr lang="en-US" altLang="zh-CN" sz="2800" b="1" i="0" kern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Oracle SQL Developer</a:t>
            </a:r>
            <a:r>
              <a:rPr lang="zh-CN" altLang="en-US" sz="2800" i="0" kern="0" dirty="0"/>
              <a:t>连接 </a:t>
            </a:r>
            <a:r>
              <a:rPr lang="en-US" altLang="zh-CN" sz="2800" b="1" i="0" kern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Oracle Database</a:t>
            </a:r>
            <a:r>
              <a:rPr lang="en-US" altLang="zh-CN" sz="2800" i="0" kern="0" dirty="0"/>
              <a:t> (3)</a:t>
            </a:r>
            <a:endParaRPr lang="en-US" sz="2800" i="0" kern="0" dirty="0"/>
          </a:p>
        </p:txBody>
      </p:sp>
    </p:spTree>
    <p:extLst>
      <p:ext uri="{BB962C8B-B14F-4D97-AF65-F5344CB8AC3E}">
        <p14:creationId xmlns:p14="http://schemas.microsoft.com/office/powerpoint/2010/main" val="1289197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1A978BC3-9D9E-F846-B612-FC6F5BF51A5A}" type="slidenum">
              <a:rPr lang="en-US" i="0" smtClean="0"/>
              <a:pPr>
                <a:defRPr/>
              </a:pPr>
              <a:t>12</a:t>
            </a:fld>
            <a:endParaRPr lang="en-US" i="0" dirty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+mj-lt"/>
              <a:buAutoNum type="arabicPeriod" startAt="4"/>
              <a:defRPr/>
            </a:pPr>
            <a:r>
              <a:rPr lang="zh-CN" altLang="en-US" dirty="0">
                <a:ea typeface="PMingLiU" charset="0"/>
                <a:cs typeface="PMingLiU" charset="0"/>
              </a:rPr>
              <a:t>选择</a:t>
            </a:r>
            <a:r>
              <a:rPr lang="en-US" altLang="zh-TW" b="1" dirty="0">
                <a:solidFill>
                  <a:srgbClr val="C00000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Test</a:t>
            </a:r>
            <a:r>
              <a:rPr lang="zh-CN" altLang="en-US" b="1" dirty="0">
                <a:solidFill>
                  <a:srgbClr val="C00000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 </a:t>
            </a:r>
            <a:r>
              <a:rPr lang="zh-CN" altLang="en-US" dirty="0">
                <a:ea typeface="PMingLiU" charset="0"/>
                <a:cs typeface="PMingLiU" charset="0"/>
              </a:rPr>
              <a:t>按钮（</a:t>
            </a:r>
            <a:r>
              <a:rPr lang="en-US" altLang="zh-TW" dirty="0">
                <a:solidFill>
                  <a:srgbClr val="C00000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 New / Select Database Connection</a:t>
            </a:r>
            <a:r>
              <a:rPr lang="zh-CN" altLang="en-US" dirty="0">
                <a:solidFill>
                  <a:srgbClr val="C00000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 </a:t>
            </a:r>
            <a:r>
              <a:rPr lang="zh-CN" altLang="en-US" dirty="0">
                <a:ea typeface="PMingLiU" charset="0"/>
                <a:cs typeface="PMingLiU" charset="0"/>
              </a:rPr>
              <a:t>对话框底部中间位置）检查输入的信息是否正确。</a:t>
            </a:r>
            <a:endParaRPr lang="en-US" altLang="zh-CN" dirty="0">
              <a:ea typeface="PMingLiU" charset="0"/>
              <a:cs typeface="PMingLiU" charset="0"/>
            </a:endParaRPr>
          </a:p>
          <a:p>
            <a:pPr eaLnBrk="1" hangingPunct="1">
              <a:buFont typeface="+mj-lt"/>
              <a:buAutoNum type="arabicPeriod" startAt="4"/>
              <a:defRPr/>
            </a:pPr>
            <a:r>
              <a:rPr lang="zh-CN" altLang="en-US" dirty="0">
                <a:ea typeface="PMingLiU" charset="0"/>
                <a:cs typeface="PMingLiU" charset="0"/>
              </a:rPr>
              <a:t>你应该会看到状态消息： 在</a:t>
            </a:r>
            <a:r>
              <a:rPr lang="en-US" altLang="zh-TW" dirty="0">
                <a:solidFill>
                  <a:srgbClr val="C00000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New / Select Database Connection</a:t>
            </a:r>
            <a:r>
              <a:rPr lang="zh-CN" altLang="en-US" dirty="0">
                <a:solidFill>
                  <a:srgbClr val="C00000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 </a:t>
            </a:r>
            <a:r>
              <a:rPr lang="zh-CN" altLang="en-US" dirty="0">
                <a:ea typeface="PMingLiU" charset="0"/>
                <a:cs typeface="PMingLiU" charset="0"/>
              </a:rPr>
              <a:t>对话框左下角 “</a:t>
            </a:r>
            <a:r>
              <a:rPr lang="en-US" altLang="zh-CN" b="1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Help</a:t>
            </a:r>
            <a:r>
              <a:rPr lang="en-US" altLang="zh-CN" dirty="0">
                <a:ea typeface="MS PGothic" charset="0"/>
              </a:rPr>
              <a:t> </a:t>
            </a:r>
            <a:r>
              <a:rPr lang="zh-CN" altLang="en-US" dirty="0">
                <a:ea typeface="PMingLiU" charset="0"/>
                <a:cs typeface="PMingLiU" charset="0"/>
              </a:rPr>
              <a:t>”按钮上方的 “</a:t>
            </a:r>
            <a:r>
              <a:rPr lang="en-US" altLang="zh-TW" dirty="0">
                <a:solidFill>
                  <a:srgbClr val="0432FF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Status</a:t>
            </a:r>
            <a:r>
              <a:rPr lang="zh-CN" altLang="en-US" dirty="0">
                <a:ea typeface="PMingLiU" charset="0"/>
                <a:cs typeface="PMingLiU" charset="0"/>
              </a:rPr>
              <a:t>”字段中显示 “</a:t>
            </a:r>
            <a:r>
              <a:rPr lang="en-US" altLang="zh-TW" dirty="0">
                <a:solidFill>
                  <a:srgbClr val="0432FF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Success</a:t>
            </a:r>
            <a:r>
              <a:rPr lang="en-US" altLang="zh-TW" dirty="0">
                <a:ea typeface="PMingLiU" charset="0"/>
                <a:cs typeface="PMingLiU" charset="0"/>
              </a:rPr>
              <a:t> </a:t>
            </a:r>
            <a:r>
              <a:rPr lang="zh-CN" altLang="en-US" dirty="0">
                <a:ea typeface="PMingLiU" charset="0"/>
                <a:cs typeface="PMingLiU" charset="0"/>
              </a:rPr>
              <a:t>”。</a:t>
            </a:r>
            <a:endParaRPr lang="en-US" altLang="zh-CN" dirty="0">
              <a:ea typeface="PMingLiU" charset="0"/>
              <a:cs typeface="PMingLiU" charset="0"/>
            </a:endParaRPr>
          </a:p>
          <a:p>
            <a:pPr eaLnBrk="1" hangingPunct="1">
              <a:buFont typeface="+mj-lt"/>
              <a:buAutoNum type="arabicPeriod" startAt="4"/>
              <a:defRPr/>
            </a:pPr>
            <a:r>
              <a:rPr lang="zh-CN" altLang="en-US" dirty="0">
                <a:ea typeface="PMingLiU" charset="0"/>
                <a:cs typeface="PMingLiU" charset="0"/>
              </a:rPr>
              <a:t>选择</a:t>
            </a:r>
            <a:r>
              <a:rPr lang="en-US" altLang="zh-CN" b="1" dirty="0">
                <a:solidFill>
                  <a:srgbClr val="C00000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Save</a:t>
            </a:r>
            <a:r>
              <a:rPr lang="zh-CN" altLang="en-US" b="1" dirty="0">
                <a:solidFill>
                  <a:srgbClr val="C00000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 </a:t>
            </a:r>
            <a:r>
              <a:rPr lang="zh-CN" altLang="en-US" dirty="0">
                <a:ea typeface="PMingLiU" charset="0"/>
                <a:cs typeface="PMingLiU" charset="0"/>
              </a:rPr>
              <a:t>按钮保存连接信息，以备将来使用。</a:t>
            </a:r>
            <a:endParaRPr lang="en-US" altLang="zh-CN" dirty="0">
              <a:ea typeface="PMingLiU" charset="0"/>
              <a:cs typeface="PMingLiU" charset="0"/>
            </a:endParaRPr>
          </a:p>
          <a:p>
            <a:pPr eaLnBrk="1" hangingPunct="1">
              <a:buFont typeface="+mj-lt"/>
              <a:buAutoNum type="arabicPeriod" startAt="4"/>
              <a:defRPr/>
            </a:pPr>
            <a:r>
              <a:rPr lang="zh-CN" altLang="en-US" dirty="0">
                <a:ea typeface="PMingLiU" charset="0"/>
                <a:cs typeface="PMingLiU" charset="0"/>
              </a:rPr>
              <a:t>选择</a:t>
            </a:r>
            <a:r>
              <a:rPr lang="en-US" altLang="zh-TW" b="1" dirty="0">
                <a:solidFill>
                  <a:srgbClr val="C00000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Connect</a:t>
            </a:r>
            <a:r>
              <a:rPr lang="zh-CN" altLang="en-US" b="1" dirty="0">
                <a:solidFill>
                  <a:srgbClr val="C00000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 </a:t>
            </a:r>
            <a:r>
              <a:rPr lang="zh-CN" altLang="en-US" dirty="0">
                <a:ea typeface="PMingLiU" charset="0"/>
                <a:cs typeface="PMingLiU" charset="0"/>
              </a:rPr>
              <a:t>按钮。</a:t>
            </a:r>
            <a:endParaRPr lang="en-US" altLang="zh-CN" dirty="0">
              <a:ea typeface="PMingLiU" charset="0"/>
              <a:cs typeface="PMingLiU" charset="0"/>
            </a:endParaRPr>
          </a:p>
          <a:p>
            <a:pPr eaLnBrk="1" hangingPunct="1">
              <a:buFont typeface="+mj-lt"/>
              <a:buAutoNum type="arabicPeriod" startAt="4"/>
              <a:defRPr/>
            </a:pPr>
            <a:r>
              <a:rPr lang="zh-CN" altLang="en-US" dirty="0">
                <a:ea typeface="PMingLiU" charset="0"/>
                <a:cs typeface="PMingLiU" charset="0"/>
              </a:rPr>
              <a:t>你应该会看到下一张幻灯片所示的 </a:t>
            </a:r>
            <a:r>
              <a:rPr lang="en-US" altLang="zh-TW" dirty="0">
                <a:solidFill>
                  <a:srgbClr val="C00000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SQL Worksheet</a:t>
            </a:r>
            <a:r>
              <a:rPr lang="en-US" altLang="zh-TW" dirty="0">
                <a:ea typeface="PMingLiU" charset="0"/>
                <a:cs typeface="PMingLiU" charset="0"/>
              </a:rPr>
              <a:t> </a:t>
            </a:r>
            <a:r>
              <a:rPr lang="zh-CN" altLang="en-US" dirty="0">
                <a:ea typeface="PMingLiU" charset="0"/>
                <a:cs typeface="PMingLiU" charset="0"/>
              </a:rPr>
              <a:t>。</a:t>
            </a:r>
            <a:endParaRPr lang="en-US" altLang="zh-TW" dirty="0">
              <a:ea typeface="PMingLiU" charset="0"/>
              <a:cs typeface="PMingLiU" charset="0"/>
            </a:endParaRP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CF8ECA67-DB49-A76D-B409-6515F9064541}"/>
              </a:ext>
            </a:extLst>
          </p:cNvPr>
          <p:cNvSpPr txBox="1">
            <a:spLocks/>
          </p:cNvSpPr>
          <p:nvPr/>
        </p:nvSpPr>
        <p:spPr bwMode="auto">
          <a:xfrm>
            <a:off x="477078" y="373797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660033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660033"/>
                </a:solidFill>
                <a:latin typeface="Verdana" charset="0"/>
                <a:ea typeface="MS PGothic" pitchFamily="34" charset="-128"/>
                <a:cs typeface="MS PGothic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660033"/>
                </a:solidFill>
                <a:latin typeface="Verdana" charset="0"/>
                <a:ea typeface="MS PGothic" pitchFamily="34" charset="-128"/>
                <a:cs typeface="MS PGothic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660033"/>
                </a:solidFill>
                <a:latin typeface="Verdana" charset="0"/>
                <a:ea typeface="MS PGothic" pitchFamily="34" charset="-128"/>
                <a:cs typeface="MS PGothic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660033"/>
                </a:solidFill>
                <a:latin typeface="Verdana" charset="0"/>
                <a:ea typeface="MS PGothic" pitchFamily="34" charset="-128"/>
                <a:cs typeface="MS PGothic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zh-CN" altLang="en-US" sz="2800" i="0" kern="0" dirty="0"/>
              <a:t>使用 </a:t>
            </a:r>
            <a:r>
              <a:rPr lang="en-US" altLang="zh-CN" sz="2800" b="1" i="0" kern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Oracle SQL Developer</a:t>
            </a:r>
            <a:r>
              <a:rPr lang="zh-CN" altLang="en-US" sz="2800" i="0" kern="0" dirty="0"/>
              <a:t>连接 </a:t>
            </a:r>
            <a:r>
              <a:rPr lang="en-US" altLang="zh-CN" sz="2800" b="1" i="0" kern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Oracle Database</a:t>
            </a:r>
            <a:r>
              <a:rPr lang="en-US" altLang="zh-CN" sz="2800" i="0" kern="0" dirty="0"/>
              <a:t> (4)</a:t>
            </a:r>
            <a:endParaRPr lang="en-US" sz="2800" i="0" kern="0" dirty="0"/>
          </a:p>
        </p:txBody>
      </p:sp>
    </p:spTree>
    <p:extLst>
      <p:ext uri="{BB962C8B-B14F-4D97-AF65-F5344CB8AC3E}">
        <p14:creationId xmlns:p14="http://schemas.microsoft.com/office/powerpoint/2010/main" val="2186057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F3A0665-BBA5-E741-86B6-784F53F4F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737360"/>
            <a:ext cx="7874000" cy="3187700"/>
          </a:xfrm>
          <a:prstGeom prst="rect">
            <a:avLst/>
          </a:prstGeom>
        </p:spPr>
      </p:pic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1A978BC3-9D9E-F846-B612-FC6F5BF51A5A}" type="slidenum">
              <a:rPr lang="en-US" i="0" smtClean="0"/>
              <a:pPr>
                <a:defRPr/>
              </a:pPr>
              <a:t>13</a:t>
            </a:fld>
            <a:endParaRPr lang="en-US" i="0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3124200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Enter SQL Statement</a:t>
            </a:r>
            <a:r>
              <a:rPr lang="en-US" i="0" dirty="0">
                <a:solidFill>
                  <a:srgbClr val="FF0000"/>
                </a:solidFill>
              </a:rPr>
              <a:t> </a:t>
            </a:r>
            <a:r>
              <a:rPr lang="en-US" i="0" dirty="0"/>
              <a:t>box</a:t>
            </a:r>
          </a:p>
        </p:txBody>
      </p:sp>
      <p:cxnSp>
        <p:nvCxnSpPr>
          <p:cNvPr id="7" name="Straight Arrow Connector 6"/>
          <p:cNvCxnSpPr>
            <a:cxnSpLocks/>
            <a:stCxn id="5" idx="3"/>
          </p:cNvCxnSpPr>
          <p:nvPr/>
        </p:nvCxnSpPr>
        <p:spPr bwMode="auto">
          <a:xfrm flipV="1">
            <a:off x="2438400" y="2667000"/>
            <a:ext cx="990600" cy="9188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91442C3-FD23-5D4A-849B-AC45D8ACC660}"/>
              </a:ext>
            </a:extLst>
          </p:cNvPr>
          <p:cNvSpPr txBox="1"/>
          <p:nvPr/>
        </p:nvSpPr>
        <p:spPr>
          <a:xfrm>
            <a:off x="4958480" y="3361841"/>
            <a:ext cx="15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SQL Worksheet</a:t>
            </a:r>
            <a:endParaRPr lang="en-US" i="0" dirty="0"/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F5DB5E60-30DC-CABA-6D4D-5D597B26B2D9}"/>
              </a:ext>
            </a:extLst>
          </p:cNvPr>
          <p:cNvSpPr txBox="1">
            <a:spLocks/>
          </p:cNvSpPr>
          <p:nvPr/>
        </p:nvSpPr>
        <p:spPr bwMode="auto">
          <a:xfrm>
            <a:off x="477078" y="373797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660033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660033"/>
                </a:solidFill>
                <a:latin typeface="Verdana" charset="0"/>
                <a:ea typeface="MS PGothic" pitchFamily="34" charset="-128"/>
                <a:cs typeface="MS PGothic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660033"/>
                </a:solidFill>
                <a:latin typeface="Verdana" charset="0"/>
                <a:ea typeface="MS PGothic" pitchFamily="34" charset="-128"/>
                <a:cs typeface="MS PGothic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660033"/>
                </a:solidFill>
                <a:latin typeface="Verdana" charset="0"/>
                <a:ea typeface="MS PGothic" pitchFamily="34" charset="-128"/>
                <a:cs typeface="MS PGothic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660033"/>
                </a:solidFill>
                <a:latin typeface="Verdana" charset="0"/>
                <a:ea typeface="MS PGothic" pitchFamily="34" charset="-128"/>
                <a:cs typeface="MS PGothic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zh-CN" altLang="en-US" sz="2800" i="0" kern="0" dirty="0"/>
              <a:t>使用 </a:t>
            </a:r>
            <a:r>
              <a:rPr lang="en-US" altLang="zh-CN" sz="2800" b="1" i="0" kern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Oracle SQL Developer</a:t>
            </a:r>
            <a:r>
              <a:rPr lang="zh-CN" altLang="en-US" sz="2800" i="0" kern="0" dirty="0"/>
              <a:t>连接 </a:t>
            </a:r>
            <a:r>
              <a:rPr lang="en-US" altLang="zh-CN" sz="2800" b="1" i="0" kern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Oracle Database</a:t>
            </a:r>
            <a:r>
              <a:rPr lang="en-US" altLang="zh-CN" sz="2800" i="0" kern="0" dirty="0"/>
              <a:t> (5)</a:t>
            </a:r>
            <a:endParaRPr lang="en-US" sz="2800" i="0" kern="0" dirty="0"/>
          </a:p>
        </p:txBody>
      </p:sp>
    </p:spTree>
    <p:extLst>
      <p:ext uri="{BB962C8B-B14F-4D97-AF65-F5344CB8AC3E}">
        <p14:creationId xmlns:p14="http://schemas.microsoft.com/office/powerpoint/2010/main" val="49718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SQL Worksheet</a:t>
            </a:r>
            <a:r>
              <a:rPr lang="zh-CN" altLang="en-US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zh-CN" altLang="en-US" dirty="0"/>
              <a:t>用于输入和执行 </a:t>
            </a:r>
            <a:r>
              <a:rPr lang="en-US" b="1" dirty="0">
                <a:solidFill>
                  <a:srgbClr val="0432FF"/>
                </a:solidFill>
                <a:latin typeface="Arial Narrow" panose="020B0606020202030204" pitchFamily="34" charset="0"/>
              </a:rPr>
              <a:t>SQL</a:t>
            </a:r>
            <a:r>
              <a:rPr lang="en-US" dirty="0"/>
              <a:t>、</a:t>
            </a:r>
            <a:r>
              <a:rPr lang="en-US" b="1" dirty="0">
                <a:solidFill>
                  <a:srgbClr val="0432FF"/>
                </a:solidFill>
                <a:latin typeface="Arial Narrow" panose="020B0606020202030204" pitchFamily="34" charset="0"/>
              </a:rPr>
              <a:t>PL/SQL </a:t>
            </a:r>
            <a:r>
              <a:rPr lang="zh-CN" altLang="en-US" dirty="0"/>
              <a:t>和 </a:t>
            </a:r>
            <a:r>
              <a:rPr lang="en-US" b="1" dirty="0">
                <a:solidFill>
                  <a:srgbClr val="0432FF"/>
                </a:solidFill>
                <a:latin typeface="Arial Narrow" panose="020B0606020202030204" pitchFamily="34" charset="0"/>
              </a:rPr>
              <a:t>SQL*Plus </a:t>
            </a:r>
            <a:r>
              <a:rPr lang="zh-CN" altLang="en-US" dirty="0"/>
              <a:t>语句。</a:t>
            </a:r>
          </a:p>
          <a:p>
            <a:r>
              <a:rPr lang="zh-CN" altLang="en-US" dirty="0"/>
              <a:t>一个给定连接可以打开多个工作表。</a:t>
            </a:r>
          </a:p>
          <a:p>
            <a:r>
              <a:rPr lang="zh-CN" altLang="en-US" dirty="0"/>
              <a:t>创建 </a:t>
            </a:r>
            <a:r>
              <a:rPr lang="en-US" altLang="zh-CN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SQL Worksheet</a:t>
            </a:r>
            <a:r>
              <a:rPr lang="zh-CN" altLang="en-US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zh-CN" altLang="en-US" dirty="0"/>
              <a:t>的方法如下</a:t>
            </a:r>
          </a:p>
          <a:p>
            <a:pPr lvl="1"/>
            <a:r>
              <a:rPr lang="zh-CN" altLang="en-US" dirty="0"/>
              <a:t>右键单击 “连接 ”导航器中的连接，然后选择 “打开 </a:t>
            </a:r>
            <a:r>
              <a:rPr lang="en-US" dirty="0"/>
              <a:t>SQL </a:t>
            </a:r>
            <a:r>
              <a:rPr lang="zh-CN" altLang="en-US" dirty="0"/>
              <a:t>工作表”、</a:t>
            </a:r>
          </a:p>
          <a:p>
            <a:pPr lvl="1"/>
            <a:r>
              <a:rPr lang="zh-CN" altLang="en-US" dirty="0"/>
              <a:t>选择</a:t>
            </a:r>
            <a:r>
              <a:rPr lang="en-US" altLang="zh-CN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Tools</a:t>
            </a:r>
            <a:r>
              <a:rPr lang="en-US" altLang="zh-CN" b="1" dirty="0">
                <a:solidFill>
                  <a:srgbClr val="0000CC"/>
                </a:solidFill>
              </a:rPr>
              <a:t> </a:t>
            </a:r>
            <a:r>
              <a:rPr lang="zh-CN" altLang="en-US" dirty="0"/>
              <a:t>，然后选择 </a:t>
            </a:r>
            <a:r>
              <a:rPr lang="en-US" altLang="zh-CN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SQL Worksheet</a:t>
            </a:r>
            <a:r>
              <a:rPr lang="zh-CN" altLang="en-US" dirty="0"/>
              <a:t>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F5D2F-E73C-D848-97C6-F547A59124B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Worksheet</a:t>
            </a:r>
          </a:p>
        </p:txBody>
      </p:sp>
    </p:spTree>
    <p:extLst>
      <p:ext uri="{BB962C8B-B14F-4D97-AF65-F5344CB8AC3E}">
        <p14:creationId xmlns:p14="http://schemas.microsoft.com/office/powerpoint/2010/main" val="4233395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Worksheet </a:t>
            </a:r>
            <a:r>
              <a:rPr lang="en-US" dirty="0" err="1"/>
              <a:t>工具栏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8160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SQL Worksheet</a:t>
            </a:r>
            <a:r>
              <a:rPr lang="zh-CN" altLang="en-US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zh-CN" altLang="en-US" sz="1800" dirty="0"/>
              <a:t>工具栏包含以下按钮（以及其他按钮）。</a:t>
            </a:r>
          </a:p>
          <a:p>
            <a:pPr marL="822960" lvl="1" indent="0"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Run Statement</a:t>
            </a:r>
            <a:r>
              <a:rPr lang="zh-CN" altLang="en-US" sz="1800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zh-CN" altLang="en-US" sz="1800" dirty="0"/>
              <a:t>在输入 </a:t>
            </a:r>
            <a:r>
              <a:rPr lang="en-US" sz="1800" dirty="0"/>
              <a:t>SQL </a:t>
            </a:r>
            <a:r>
              <a:rPr lang="zh-CN" altLang="en-US" sz="1800" dirty="0"/>
              <a:t>语句框中执行光标处的一条语句或多条选定语句。</a:t>
            </a:r>
            <a:endParaRPr lang="en-US" altLang="zh-CN" sz="1800" dirty="0"/>
          </a:p>
          <a:p>
            <a:pPr marL="822960" lvl="1" indent="0"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Run Script</a:t>
            </a:r>
            <a:r>
              <a:rPr lang="zh-CN" altLang="en-US" sz="1800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zh-CN" altLang="en-US" sz="1800" dirty="0"/>
              <a:t>使用脚本运行程序执行输入 </a:t>
            </a:r>
            <a:r>
              <a:rPr lang="en-US" sz="1800" dirty="0"/>
              <a:t>SQL </a:t>
            </a:r>
            <a:r>
              <a:rPr lang="zh-CN" altLang="en-US" sz="1800" dirty="0"/>
              <a:t>语句框中的所有语句。</a:t>
            </a:r>
          </a:p>
          <a:p>
            <a:pPr marL="822960" lvl="1" indent="0"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Commit</a:t>
            </a:r>
            <a:r>
              <a:rPr lang="zh-CN" altLang="en-US" sz="1800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zh-CN" altLang="en-US" sz="1800" dirty="0"/>
              <a:t> 将所有更改写入数据库，结束事务并清除查询结果和脚本输出选项卡。</a:t>
            </a:r>
          </a:p>
          <a:p>
            <a:pPr marL="822960" lvl="1" indent="0"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Rollback</a:t>
            </a:r>
            <a:r>
              <a:rPr lang="zh-CN" altLang="en-US" sz="1800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zh-CN" altLang="en-US" sz="1800" dirty="0"/>
              <a:t>丢弃所有更改，不将其写入数据库，结束事务并清除 “查询结果 ”和 “脚本输出 ”选项卡。</a:t>
            </a:r>
          </a:p>
          <a:p>
            <a:pPr marL="822960" lvl="1" indent="0"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Clear</a:t>
            </a:r>
            <a:r>
              <a:rPr lang="zh-CN" altLang="en-US" sz="1800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zh-CN" altLang="en-US" sz="1800" dirty="0"/>
              <a:t>会清除输入 </a:t>
            </a:r>
            <a:r>
              <a:rPr lang="en-US" sz="1800" dirty="0"/>
              <a:t>SQL </a:t>
            </a:r>
            <a:r>
              <a:rPr lang="zh-CN" altLang="en-US" sz="1800" dirty="0"/>
              <a:t>语句框中的语句。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F5D2F-E73C-D848-97C6-F547A59124B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02B12B-9FE2-644A-846E-E04755A537FF}"/>
              </a:ext>
            </a:extLst>
          </p:cNvPr>
          <p:cNvGrpSpPr/>
          <p:nvPr/>
        </p:nvGrpSpPr>
        <p:grpSpPr>
          <a:xfrm>
            <a:off x="914400" y="2515404"/>
            <a:ext cx="292100" cy="2816104"/>
            <a:chOff x="1003300" y="2405400"/>
            <a:chExt cx="292100" cy="292004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C6BA3C4-92BD-9940-9639-C5F928F63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3300" y="2405400"/>
              <a:ext cx="292100" cy="3048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D660427-7A24-4E46-8A4E-346533BFC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3300" y="3094162"/>
              <a:ext cx="292100" cy="3048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B7FC591-BCA3-424B-9F83-71789FAAB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3300" y="3574563"/>
              <a:ext cx="292100" cy="3048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EF68352-57C9-AF40-89B7-217E1080B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3300" y="4311499"/>
              <a:ext cx="292100" cy="3048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13D760B-DC8A-8049-8A46-551F49653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03300" y="5020641"/>
              <a:ext cx="292100" cy="304800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F41DA48-AC8C-7C4C-A1D0-E981A98351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8900" y="1554480"/>
            <a:ext cx="3886200" cy="330200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91796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D4E60C27-E5D4-7C43-A8EB-4A4B43379A42}" type="slidenum">
              <a:rPr lang="en-US" i="0" smtClean="0"/>
              <a:pPr>
                <a:defRPr/>
              </a:pPr>
              <a:t>16</a:t>
            </a:fld>
            <a:endParaRPr lang="en-US" i="0" dirty="0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+mj-ea"/>
                <a:cs typeface="+mj-cs"/>
              </a:rPr>
              <a:t>打开并执行脚本文件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5421313" algn="l"/>
              </a:tabLst>
              <a:defRPr/>
            </a:pPr>
            <a:r>
              <a:rPr lang="zh-CN" altLang="en-US" dirty="0">
                <a:ea typeface="MS PGothic" charset="0"/>
              </a:rPr>
              <a:t>打开脚本文件：</a:t>
            </a:r>
          </a:p>
          <a:p>
            <a:pPr lvl="1" eaLnBrk="1" hangingPunct="1">
              <a:buFont typeface="+mj-lt"/>
              <a:buAutoNum type="arabicPeriod"/>
              <a:tabLst>
                <a:tab pos="5421313" algn="l"/>
              </a:tabLst>
              <a:defRPr/>
            </a:pPr>
            <a:r>
              <a:rPr lang="zh-CN" altLang="en-US" dirty="0">
                <a:ea typeface="MS PGothic" charset="0"/>
              </a:rPr>
              <a:t>在 </a:t>
            </a:r>
            <a:r>
              <a:rPr lang="en-US" sz="2000" b="1" dirty="0">
                <a:solidFill>
                  <a:srgbClr val="0432FF"/>
                </a:solidFill>
                <a:latin typeface="Arial Narrow" panose="020B0606020202030204" pitchFamily="34" charset="0"/>
              </a:rPr>
              <a:t>Oracle SQL Developer </a:t>
            </a:r>
            <a:r>
              <a:rPr lang="zh-CN" altLang="en-US" dirty="0">
                <a:ea typeface="MS PGothic" charset="0"/>
              </a:rPr>
              <a:t>菜单栏中选择</a:t>
            </a:r>
            <a:r>
              <a:rPr lang="en-US" altLang="zh-CN" dirty="0" err="1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File</a:t>
            </a:r>
            <a:r>
              <a:rPr lang="en-US" altLang="zh-CN" dirty="0" err="1">
                <a:solidFill>
                  <a:srgbClr val="C00000"/>
                </a:solidFill>
                <a:latin typeface="Arial Narrow" panose="020B0604020202020204" pitchFamily="34" charset="0"/>
                <a:ea typeface="Arial" charset="0"/>
                <a:cs typeface="Arial Narrow" panose="020B0604020202020204" pitchFamily="34" charset="0"/>
              </a:rPr>
              <a:t>→</a:t>
            </a:r>
            <a:r>
              <a:rPr lang="en-US" altLang="zh-CN" dirty="0" err="1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Open</a:t>
            </a:r>
            <a:r>
              <a:rPr lang="en-US" altLang="zh-CN" dirty="0">
                <a:ea typeface="MS PGothic" charset="0"/>
              </a:rPr>
              <a:t> </a:t>
            </a:r>
            <a:r>
              <a:rPr lang="zh-CN" altLang="en-US" dirty="0">
                <a:ea typeface="MS PGothic" charset="0"/>
              </a:rPr>
              <a:t>，或在工具栏中选择（</a:t>
            </a:r>
            <a:r>
              <a:rPr lang="en-US" altLang="zh-CN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 Open</a:t>
            </a:r>
            <a:r>
              <a:rPr lang="zh-CN" altLang="en-US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 </a:t>
            </a:r>
            <a:r>
              <a:rPr lang="zh-CN" altLang="en-US" dirty="0">
                <a:ea typeface="MS PGothic" charset="0"/>
              </a:rPr>
              <a:t>按钮）；</a:t>
            </a:r>
          </a:p>
          <a:p>
            <a:pPr lvl="1" eaLnBrk="1" hangingPunct="1">
              <a:buFont typeface="+mj-lt"/>
              <a:buAutoNum type="arabicPeriod"/>
              <a:tabLst>
                <a:tab pos="5421313" algn="l"/>
              </a:tabLst>
              <a:defRPr/>
            </a:pPr>
            <a:r>
              <a:rPr lang="zh-CN" altLang="en-US" dirty="0">
                <a:ea typeface="MS PGothic" charset="0"/>
              </a:rPr>
              <a:t>在 “</a:t>
            </a:r>
            <a:r>
              <a:rPr lang="en-US" altLang="zh-CN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Open</a:t>
            </a:r>
            <a:r>
              <a:rPr lang="zh-CN" altLang="en-US" dirty="0">
                <a:ea typeface="MS PGothic" charset="0"/>
              </a:rPr>
              <a:t> ”对话框中，导航到脚本文件；</a:t>
            </a:r>
          </a:p>
          <a:p>
            <a:pPr lvl="1" eaLnBrk="1" hangingPunct="1">
              <a:buFont typeface="+mj-lt"/>
              <a:buAutoNum type="arabicPeriod"/>
              <a:tabLst>
                <a:tab pos="5421313" algn="l"/>
              </a:tabLst>
              <a:defRPr/>
            </a:pPr>
            <a:r>
              <a:rPr lang="zh-CN" altLang="en-US" dirty="0">
                <a:ea typeface="MS PGothic" charset="0"/>
              </a:rPr>
              <a:t>双击脚本文件或选择该文件并选择 “</a:t>
            </a:r>
            <a:r>
              <a:rPr lang="en-US" altLang="zh-CN" b="1" dirty="0">
                <a:solidFill>
                  <a:srgbClr val="C00000"/>
                </a:solidFill>
                <a:latin typeface="Arial Narrow" panose="020B0606020202030204" pitchFamily="34" charset="0"/>
                <a:ea typeface="MS PGothic" charset="0"/>
              </a:rPr>
              <a:t>Open</a:t>
            </a:r>
            <a:r>
              <a:rPr lang="zh-CN" altLang="en-US" dirty="0">
                <a:ea typeface="MS PGothic" charset="0"/>
              </a:rPr>
              <a:t> ”按钮。</a:t>
            </a:r>
          </a:p>
          <a:p>
            <a:pPr marL="0" indent="0" eaLnBrk="1" hangingPunct="1">
              <a:buNone/>
              <a:tabLst>
                <a:tab pos="5421313" algn="l"/>
              </a:tabLst>
              <a:defRPr/>
            </a:pPr>
            <a:r>
              <a:rPr lang="zh-CN" altLang="en-US" dirty="0">
                <a:ea typeface="MS PGothic" charset="0"/>
              </a:rPr>
              <a:t>或者，也可以将脚本文件拖放到 </a:t>
            </a:r>
            <a:r>
              <a:rPr lang="en-US" b="1" dirty="0">
                <a:solidFill>
                  <a:srgbClr val="0432FF"/>
                </a:solidFill>
                <a:latin typeface="Arial Narrow" panose="020B0606020202030204" pitchFamily="34" charset="0"/>
              </a:rPr>
              <a:t>Oracle SQL Developer </a:t>
            </a:r>
            <a:r>
              <a:rPr lang="zh-CN" altLang="en-US" dirty="0">
                <a:ea typeface="MS PGothic" charset="0"/>
              </a:rPr>
              <a:t>的工作表中。</a:t>
            </a:r>
          </a:p>
          <a:p>
            <a:pPr eaLnBrk="1" hangingPunct="1">
              <a:tabLst>
                <a:tab pos="5421313" algn="l"/>
              </a:tabLst>
              <a:defRPr/>
            </a:pPr>
            <a:r>
              <a:rPr lang="zh-CN" altLang="en-US" dirty="0">
                <a:ea typeface="MS PGothic" charset="0"/>
              </a:rPr>
              <a:t>要</a:t>
            </a:r>
            <a:r>
              <a:rPr lang="en-US" altLang="zh-CN" u="sng" dirty="0">
                <a:solidFill>
                  <a:srgbClr val="0432FF"/>
                </a:solidFill>
                <a:ea typeface="MS PGothic" charset="0"/>
              </a:rPr>
              <a:t>execute </a:t>
            </a:r>
            <a:r>
              <a:rPr lang="zh-CN" altLang="en-US" dirty="0">
                <a:ea typeface="MS PGothic" charset="0"/>
              </a:rPr>
              <a:t>（</a:t>
            </a:r>
            <a:r>
              <a:rPr lang="en-US" altLang="zh-CN" dirty="0">
                <a:ea typeface="MS PGothic" charset="0"/>
              </a:rPr>
              <a:t>run</a:t>
            </a:r>
            <a:r>
              <a:rPr lang="zh-CN" altLang="en-US" dirty="0">
                <a:ea typeface="MS PGothic" charset="0"/>
              </a:rPr>
              <a:t>）脚本文件，请选择     （</a:t>
            </a:r>
            <a:r>
              <a:rPr lang="en-US" altLang="zh-CN" b="1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 Run Script</a:t>
            </a:r>
            <a:r>
              <a:rPr lang="zh-CN" altLang="en-US" b="1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 </a:t>
            </a:r>
            <a:r>
              <a:rPr lang="zh-CN" altLang="en-US" dirty="0">
                <a:ea typeface="MS PGothic" charset="0"/>
              </a:rPr>
              <a:t>按钮），如下一张幻灯片中的脚本示例所示。</a:t>
            </a:r>
            <a:endParaRPr lang="en-US" dirty="0">
              <a:ea typeface="MS PGothic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7EE166-61C8-774D-8C37-A6A486307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4343400"/>
            <a:ext cx="292100" cy="30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0C5600-5C3D-6149-A9F8-BEA3AC8AA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5505" y="1947737"/>
            <a:ext cx="274320" cy="2743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20F5EA-3F1C-E448-BE2F-67545D329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560" y="1463040"/>
            <a:ext cx="5349240" cy="48082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脚本文件示例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02383E-2F2C-FD46-B7D7-FCEE98C51A6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D797313-2D5E-0B46-8C56-95947D8F304A}"/>
              </a:ext>
            </a:extLst>
          </p:cNvPr>
          <p:cNvGrpSpPr/>
          <p:nvPr/>
        </p:nvGrpSpPr>
        <p:grpSpPr>
          <a:xfrm>
            <a:off x="1947076" y="1760439"/>
            <a:ext cx="1788729" cy="564069"/>
            <a:chOff x="537265" y="1909373"/>
            <a:chExt cx="1788729" cy="564069"/>
          </a:xfrm>
        </p:grpSpPr>
        <p:sp>
          <p:nvSpPr>
            <p:cNvPr id="6" name="Oval 5"/>
            <p:cNvSpPr/>
            <p:nvPr/>
          </p:nvSpPr>
          <p:spPr bwMode="auto">
            <a:xfrm>
              <a:off x="2074203" y="1909373"/>
              <a:ext cx="251791" cy="251791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ＭＳ Ｐゴシック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C03C796-00E5-D94A-8CAB-9274E8331A9F}"/>
                </a:ext>
              </a:extLst>
            </p:cNvPr>
            <p:cNvSpPr txBox="1"/>
            <p:nvPr/>
          </p:nvSpPr>
          <p:spPr>
            <a:xfrm>
              <a:off x="537265" y="2134888"/>
              <a:ext cx="10342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b="1" i="0" dirty="0">
                  <a:solidFill>
                    <a:srgbClr val="C00000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Run Script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1D807EA-229A-D146-8288-9C38518C8A67}"/>
                </a:ext>
              </a:extLst>
            </p:cNvPr>
            <p:cNvCxnSpPr>
              <a:stCxn id="7" idx="3"/>
              <a:endCxn id="6" idx="3"/>
            </p:cNvCxnSpPr>
            <p:nvPr/>
          </p:nvCxnSpPr>
          <p:spPr bwMode="auto">
            <a:xfrm flipV="1">
              <a:off x="1571522" y="2124290"/>
              <a:ext cx="539555" cy="17987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1B230B-CA7C-2D46-915D-29E36E0E5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90800"/>
            <a:ext cx="2880360" cy="3718559"/>
          </a:xfrm>
        </p:spPr>
        <p:txBody>
          <a:bodyPr/>
          <a:lstStyle/>
          <a:p>
            <a:pPr marL="0" indent="0">
              <a:buNone/>
            </a:pPr>
            <a:r>
              <a:rPr lang="en-CA" sz="1600" b="1" u="sng" dirty="0" err="1">
                <a:solidFill>
                  <a:srgbClr val="C00000"/>
                </a:solidFill>
              </a:rPr>
              <a:t>注意</a:t>
            </a:r>
            <a:r>
              <a:rPr lang="en-CA" sz="1600" b="1" dirty="0">
                <a:solidFill>
                  <a:srgbClr val="C00000"/>
                </a:solidFill>
              </a:rPr>
              <a:t>:</a:t>
            </a:r>
            <a:r>
              <a:rPr lang="en-CA" sz="1600" dirty="0"/>
              <a:t> </a:t>
            </a:r>
            <a:r>
              <a:rPr lang="en-US" sz="1600" dirty="0" err="1"/>
              <a:t>当你首次运行</a:t>
            </a:r>
            <a:r>
              <a:rPr lang="en-CA" sz="160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Lab2DB.sql</a:t>
            </a:r>
            <a:r>
              <a:rPr lang="en-CA" sz="1600" dirty="0"/>
              <a:t> </a:t>
            </a:r>
            <a:r>
              <a:rPr lang="en-CA" sz="1600" dirty="0" err="1"/>
              <a:t>脚本时</a:t>
            </a:r>
            <a:r>
              <a:rPr lang="zh-CN" altLang="en-US" sz="1600" dirty="0"/>
              <a:t>，可能会收到错误消息</a:t>
            </a:r>
            <a:r>
              <a:rPr lang="en-CA" sz="1600" dirty="0"/>
              <a:t>:</a:t>
            </a:r>
          </a:p>
          <a:p>
            <a:pPr marL="365760" indent="-182880">
              <a:spcBef>
                <a:spcPts val="300"/>
              </a:spcBef>
              <a:buNone/>
            </a:pPr>
            <a:r>
              <a:rPr lang="en-CA" sz="1200" dirty="0">
                <a:solidFill>
                  <a:srgbClr val="0432FF"/>
                </a:solidFill>
              </a:rPr>
              <a:t>Error starting at line : 4 in command -</a:t>
            </a:r>
          </a:p>
          <a:p>
            <a:pPr marL="365760" indent="-182880">
              <a:spcBef>
                <a:spcPts val="0"/>
              </a:spcBef>
              <a:buNone/>
            </a:pPr>
            <a:r>
              <a:rPr lang="en-CA" sz="1200" dirty="0"/>
              <a:t>drop table Student</a:t>
            </a:r>
          </a:p>
          <a:p>
            <a:pPr marL="365760" indent="-182880">
              <a:spcBef>
                <a:spcPts val="0"/>
              </a:spcBef>
              <a:buNone/>
            </a:pPr>
            <a:r>
              <a:rPr lang="en-CA" sz="1200" dirty="0"/>
              <a:t>Error report -</a:t>
            </a:r>
          </a:p>
          <a:p>
            <a:pPr marL="365760" indent="-182880">
              <a:spcBef>
                <a:spcPts val="0"/>
              </a:spcBef>
              <a:buNone/>
            </a:pPr>
            <a:r>
              <a:rPr lang="en-CA" sz="1200" dirty="0"/>
              <a:t>ORA-00942: table or view does not exist</a:t>
            </a:r>
          </a:p>
          <a:p>
            <a:pPr marL="365760" indent="-182880">
              <a:spcBef>
                <a:spcPts val="0"/>
              </a:spcBef>
              <a:buNone/>
            </a:pPr>
            <a:r>
              <a:rPr lang="en-CA" sz="1200" dirty="0"/>
              <a:t>00942. 00000 -  "table or view does not exist"</a:t>
            </a:r>
          </a:p>
          <a:p>
            <a:pPr marL="365760" indent="-182880">
              <a:spcBef>
                <a:spcPts val="0"/>
              </a:spcBef>
              <a:buNone/>
            </a:pPr>
            <a:r>
              <a:rPr lang="en-CA" sz="1200" dirty="0"/>
              <a:t>*Cause:    </a:t>
            </a:r>
          </a:p>
          <a:p>
            <a:pPr marL="365760" indent="-182880">
              <a:spcBef>
                <a:spcPts val="0"/>
              </a:spcBef>
              <a:buNone/>
            </a:pPr>
            <a:r>
              <a:rPr lang="en-CA" sz="1200" dirty="0"/>
              <a:t>*Action: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sz="1600" dirty="0" err="1">
                <a:solidFill>
                  <a:srgbClr val="FF0000"/>
                </a:solidFill>
              </a:rPr>
              <a:t>可以放心忽略它</a:t>
            </a:r>
            <a:r>
              <a:rPr lang="zh-CN" altLang="en-US" sz="1600" dirty="0">
                <a:solidFill>
                  <a:srgbClr val="FF0000"/>
                </a:solidFill>
              </a:rPr>
              <a:t>，这不是错误</a:t>
            </a:r>
            <a:endParaRPr lang="en-CA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9B4BB6B-E066-2149-BF3A-96C4310F0967}"/>
              </a:ext>
            </a:extLst>
          </p:cNvPr>
          <p:cNvSpPr txBox="1">
            <a:spLocks/>
          </p:cNvSpPr>
          <p:nvPr/>
        </p:nvSpPr>
        <p:spPr bwMode="auto">
          <a:xfrm>
            <a:off x="457200" y="1463040"/>
            <a:ext cx="6019800" cy="383181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57200" indent="-45720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o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914400" indent="-457200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371600" indent="-4572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o"/>
              <a:defRPr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736725" indent="-36512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11363" indent="-27305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1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000" i="0" dirty="0"/>
              <a:t>脚本输出选项卡显示执行脚本文件的结果；其工具栏有以下按钮：</a:t>
            </a:r>
            <a:endParaRPr lang="en-US" sz="2000" i="0" kern="0" dirty="0"/>
          </a:p>
          <a:p>
            <a:pPr marL="822960" lvl="1" indent="0">
              <a:buNone/>
            </a:pPr>
            <a:r>
              <a:rPr lang="en-US" sz="1800" b="1" i="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Pin</a:t>
            </a:r>
            <a:r>
              <a:rPr lang="zh-CN" altLang="en-US" sz="1800" i="0" dirty="0"/>
              <a:t>当在连接导航器中选择另一个对象时，固定将选项卡的内容保留在窗口中。</a:t>
            </a:r>
          </a:p>
          <a:p>
            <a:pPr marL="822960" lvl="1" indent="0">
              <a:buNone/>
            </a:pPr>
            <a:r>
              <a:rPr lang="en-US" sz="1800" b="1" i="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Clear</a:t>
            </a:r>
            <a:r>
              <a:rPr lang="zh-CN" altLang="en-US" sz="1800" b="1" i="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zh-CN" altLang="en-US" sz="1800" i="0" dirty="0"/>
              <a:t>删除选项卡的内容。</a:t>
            </a:r>
          </a:p>
          <a:p>
            <a:pPr marL="1463040" lvl="1" indent="-636588">
              <a:spcBef>
                <a:spcPts val="300"/>
              </a:spcBef>
              <a:buNone/>
            </a:pPr>
            <a:r>
              <a:rPr lang="en-US" sz="1600" i="0" u="sng" dirty="0" err="1">
                <a:solidFill>
                  <a:srgbClr val="C00000"/>
                </a:solidFill>
              </a:rPr>
              <a:t>注意</a:t>
            </a:r>
            <a:r>
              <a:rPr lang="en-US" sz="1600" i="0" dirty="0">
                <a:solidFill>
                  <a:srgbClr val="C00000"/>
                </a:solidFill>
              </a:rPr>
              <a:t>:</a:t>
            </a:r>
            <a:r>
              <a:rPr lang="en-US" sz="1600" i="0" dirty="0"/>
              <a:t>	</a:t>
            </a:r>
            <a:r>
              <a:rPr lang="zh-CN" altLang="en-US" sz="1600" i="0" dirty="0"/>
              <a:t>强烈建议在再次运行脚本之前清除选项卡的内容</a:t>
            </a:r>
            <a:br>
              <a:rPr lang="en-US" altLang="zh-CN" sz="1600" i="0" dirty="0"/>
            </a:br>
            <a:r>
              <a:rPr lang="zh-CN" altLang="en-US" sz="1600" i="0" dirty="0"/>
              <a:t> </a:t>
            </a:r>
            <a:endParaRPr lang="en-US" altLang="zh-CN" sz="1600" i="0" dirty="0"/>
          </a:p>
          <a:p>
            <a:pPr marL="1463040" lvl="1" indent="-636588">
              <a:spcBef>
                <a:spcPts val="300"/>
              </a:spcBef>
              <a:buNone/>
            </a:pPr>
            <a:r>
              <a:rPr lang="en-US" sz="1800" b="1" i="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Save File</a:t>
            </a:r>
            <a:r>
              <a:rPr lang="zh-CN" altLang="en-US" sz="1800" i="0" dirty="0"/>
              <a:t>将选项卡的内容保存到文件中。 </a:t>
            </a:r>
            <a:endParaRPr lang="en-US" altLang="zh-CN" sz="1800" i="0" dirty="0"/>
          </a:p>
          <a:p>
            <a:pPr marL="822960" lvl="1" indent="0">
              <a:buNone/>
            </a:pPr>
            <a:r>
              <a:rPr lang="en-US" sz="1800" b="1" i="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Print</a:t>
            </a:r>
            <a:r>
              <a:rPr lang="zh-CN" altLang="en-US" sz="1800" i="0" dirty="0"/>
              <a:t>将选项卡的内容发送到打印机。</a:t>
            </a:r>
          </a:p>
          <a:p>
            <a:pPr marL="822960" lvl="1" indent="0">
              <a:buNone/>
            </a:pPr>
            <a:r>
              <a:rPr lang="en-US" sz="1800" b="1" i="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Run Script Output as Script</a:t>
            </a:r>
            <a:r>
              <a:rPr lang="zh-CN" altLang="en-US" sz="1800" b="1" i="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zh-CN" altLang="en-US" sz="1800" i="0" dirty="0"/>
              <a:t>将选项卡的内容作为脚本文件执行。</a:t>
            </a:r>
            <a:endParaRPr lang="en-US" sz="1800" i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B562AD-7A2B-8045-B7F5-79026F927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914400"/>
          </a:xfrm>
        </p:spPr>
        <p:txBody>
          <a:bodyPr/>
          <a:lstStyle/>
          <a:p>
            <a:r>
              <a:rPr lang="zh-CN" altLang="en-US" dirty="0"/>
              <a:t>脚本输出选项卡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200A8-0351-7643-B178-98B1F211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F5D2F-E73C-D848-97C6-F547A59124B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81DADD-5FC6-4F4E-B0AF-6026B1BCBEBD}"/>
              </a:ext>
            </a:extLst>
          </p:cNvPr>
          <p:cNvGrpSpPr/>
          <p:nvPr/>
        </p:nvGrpSpPr>
        <p:grpSpPr>
          <a:xfrm>
            <a:off x="914400" y="2297440"/>
            <a:ext cx="292100" cy="2650664"/>
            <a:chOff x="990600" y="2721557"/>
            <a:chExt cx="292100" cy="265066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69149EE-FF32-0548-8B48-0DC6A06B9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0600" y="2721557"/>
              <a:ext cx="292100" cy="3048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192EF13-71B2-5D43-BA87-5BFA5CCD3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0600" y="3367553"/>
              <a:ext cx="292100" cy="3048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2680512-F4F5-284D-9CD6-EEA209C34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0600" y="4165949"/>
              <a:ext cx="292100" cy="3048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C23E3DA-0F68-C84B-A56D-8252FBEA6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0600" y="4692885"/>
              <a:ext cx="292100" cy="3048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41B6F64-6BFA-BA4D-8771-EC8291913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90600" y="5067421"/>
              <a:ext cx="292100" cy="304800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F884A17-E90C-274B-B411-8C25F6E1B4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6675" y="1417320"/>
            <a:ext cx="2270125" cy="4931410"/>
          </a:xfrm>
          <a:prstGeom prst="rect">
            <a:avLst/>
          </a:prstGeom>
          <a:ln w="0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81937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/>
            </a:pPr>
            <a:br>
              <a:rPr lang="en-US" b="1" dirty="0">
                <a:solidFill>
                  <a:srgbClr val="0432FF"/>
                </a:solidFill>
                <a:cs typeface="ＭＳ Ｐゴシック" charset="0"/>
              </a:rPr>
            </a:br>
            <a:r>
              <a:rPr lang="en-US" b="1" dirty="0" err="1">
                <a:solidFill>
                  <a:srgbClr val="0432FF"/>
                </a:solidFill>
                <a:cs typeface="ＭＳ Ｐゴシック" charset="0"/>
              </a:rPr>
              <a:t>数据库管理系统</a:t>
            </a:r>
            <a:endParaRPr lang="en-US" b="1" dirty="0">
              <a:solidFill>
                <a:srgbClr val="0432FF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u="sng" dirty="0" err="1">
                <a:solidFill>
                  <a:srgbClr val="0000CC"/>
                </a:solidFill>
                <a:ea typeface="MS PGothic" charset="0"/>
              </a:rPr>
              <a:t>实验</a:t>
            </a:r>
            <a:r>
              <a:rPr lang="en-US" sz="3600" u="sng" dirty="0">
                <a:solidFill>
                  <a:srgbClr val="0000CC"/>
                </a:solidFill>
                <a:ea typeface="MS PGothic" charset="0"/>
              </a:rPr>
              <a:t> 2</a:t>
            </a:r>
          </a:p>
          <a:p>
            <a:pPr eaLnBrk="1" hangingPunct="1">
              <a:defRPr/>
            </a:pPr>
            <a:r>
              <a:rPr lang="en-US" sz="3600" dirty="0">
                <a:solidFill>
                  <a:srgbClr val="660033"/>
                </a:solidFill>
                <a:ea typeface="MS PGothic" charset="0"/>
              </a:rPr>
              <a:t>Oracle Database, SQL*Plus </a:t>
            </a:r>
            <a:r>
              <a:rPr lang="en-US" dirty="0">
                <a:ea typeface="MS PGothic" charset="0"/>
              </a:rPr>
              <a:t>and SQL Developer</a:t>
            </a:r>
            <a:endParaRPr lang="en-US" sz="3600" dirty="0">
              <a:solidFill>
                <a:srgbClr val="660033"/>
              </a:solidFill>
              <a:ea typeface="MS PGothic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4BBC3DDE-7E7F-CA45-8235-AF47A9FCA385}" type="slidenum">
              <a:rPr lang="en-US" i="0" smtClean="0"/>
              <a:pPr>
                <a:defRPr/>
              </a:pPr>
              <a:t>19</a:t>
            </a:fld>
            <a:endParaRPr lang="en-US" i="0" dirty="0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ea typeface="+mj-ea"/>
                <a:cs typeface="+mj-cs"/>
              </a:rPr>
              <a:t>创建一个脚本文件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040"/>
            <a:ext cx="8229600" cy="4846320"/>
          </a:xfrm>
        </p:spPr>
        <p:txBody>
          <a:bodyPr/>
          <a:lstStyle/>
          <a:p>
            <a:pPr eaLnBrk="1" hangingPunct="1">
              <a:buFont typeface="+mj-lt"/>
              <a:buAutoNum type="arabicPeriod"/>
              <a:tabLst>
                <a:tab pos="850900" algn="l"/>
              </a:tabLst>
              <a:defRPr/>
            </a:pPr>
            <a:r>
              <a:rPr lang="en-US" dirty="0" err="1">
                <a:ea typeface="MS PGothic" charset="0"/>
              </a:rPr>
              <a:t>在</a:t>
            </a:r>
            <a:r>
              <a:rPr lang="en-US" b="1" dirty="0" err="1">
                <a:solidFill>
                  <a:srgbClr val="0432FF"/>
                </a:solidFill>
                <a:latin typeface="Arial Narrow" panose="020B0606020202030204" pitchFamily="34" charset="0"/>
              </a:rPr>
              <a:t>Oracle</a:t>
            </a:r>
            <a:r>
              <a:rPr lang="en-US" b="1" dirty="0">
                <a:solidFill>
                  <a:srgbClr val="0432FF"/>
                </a:solidFill>
                <a:latin typeface="Arial Narrow" panose="020B0606020202030204" pitchFamily="34" charset="0"/>
              </a:rPr>
              <a:t> </a:t>
            </a:r>
            <a:r>
              <a:rPr lang="en-US" b="1" dirty="0">
                <a:solidFill>
                  <a:srgbClr val="0432FF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SQL Developer</a:t>
            </a:r>
            <a:r>
              <a:rPr lang="en-US" dirty="0">
                <a:ea typeface="MS PGothic" charset="0"/>
              </a:rPr>
              <a:t> </a:t>
            </a:r>
            <a:r>
              <a:rPr lang="en-US" dirty="0" err="1">
                <a:ea typeface="MS PGothic" charset="0"/>
              </a:rPr>
              <a:t>菜单栏中选择</a:t>
            </a:r>
            <a:r>
              <a:rPr lang="en-US" altLang="zh-CN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File</a:t>
            </a:r>
            <a:r>
              <a:rPr lang="en-US" altLang="zh-CN" dirty="0" err="1">
                <a:solidFill>
                  <a:srgbClr val="C00000"/>
                </a:solidFill>
                <a:latin typeface="Arial Narrow" panose="020B0604020202020204" pitchFamily="34" charset="0"/>
                <a:ea typeface="Arial" charset="0"/>
                <a:cs typeface="Arial Narrow" panose="020B0604020202020204" pitchFamily="34" charset="0"/>
              </a:rPr>
              <a:t>→</a:t>
            </a:r>
            <a:r>
              <a:rPr lang="en-US" altLang="zh-CN" dirty="0" err="1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New</a:t>
            </a:r>
            <a:r>
              <a:rPr lang="en-US" altLang="zh-CN" dirty="0">
                <a:ea typeface="MS PGothic" charset="0"/>
              </a:rPr>
              <a:t> </a:t>
            </a:r>
            <a:r>
              <a:rPr lang="en-US" dirty="0" err="1">
                <a:ea typeface="MS PGothic" charset="0"/>
              </a:rPr>
              <a:t>或者在工具栏中选择</a:t>
            </a:r>
            <a:br>
              <a:rPr lang="en-US" dirty="0">
                <a:ea typeface="MS PGothic" charset="0"/>
              </a:rPr>
            </a:br>
            <a:r>
              <a:rPr lang="zh-CN" altLang="en-US" dirty="0">
                <a:ea typeface="MS PGothic" charset="0"/>
              </a:rPr>
              <a:t>    </a:t>
            </a:r>
            <a:r>
              <a:rPr lang="en-US" dirty="0">
                <a:ea typeface="MS PGothic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New</a:t>
            </a:r>
            <a:r>
              <a:rPr lang="zh-CN" altLang="en-US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 </a:t>
            </a:r>
            <a:r>
              <a:rPr lang="zh-CN" altLang="en-US" dirty="0"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按钮</a:t>
            </a:r>
            <a:r>
              <a:rPr lang="en-US" dirty="0">
                <a:ea typeface="MS PGothic" charset="0"/>
              </a:rPr>
              <a:t>).</a:t>
            </a:r>
          </a:p>
          <a:p>
            <a:pPr eaLnBrk="1" hangingPunct="1">
              <a:spcBef>
                <a:spcPts val="1800"/>
              </a:spcBef>
              <a:buFont typeface="+mj-lt"/>
              <a:buAutoNum type="arabicPeriod"/>
              <a:defRPr/>
            </a:pPr>
            <a:r>
              <a:rPr lang="zh-CN" altLang="en-US" dirty="0">
                <a:ea typeface="MS PGothic" charset="0"/>
                <a:cs typeface="Arial Narrow" panose="020B0604020202020204" pitchFamily="34" charset="0"/>
              </a:rPr>
              <a:t>在</a:t>
            </a:r>
            <a:r>
              <a:rPr lang="en-US" altLang="zh-CN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New Gallery</a:t>
            </a:r>
            <a:r>
              <a:rPr lang="zh-CN" altLang="en-US" dirty="0">
                <a:ea typeface="MS PGothic" charset="0"/>
                <a:cs typeface="Arial Narrow" panose="020B0604020202020204" pitchFamily="34" charset="0"/>
              </a:rPr>
              <a:t>对话框中，在</a:t>
            </a:r>
            <a:r>
              <a:rPr lang="en-US" altLang="zh-CN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Categories</a:t>
            </a:r>
            <a:r>
              <a:rPr lang="zh-CN" altLang="en-US" dirty="0">
                <a:ea typeface="MS PGothic" charset="0"/>
                <a:cs typeface="Arial Narrow" panose="020B0604020202020204" pitchFamily="34" charset="0"/>
              </a:rPr>
              <a:t>窗</a:t>
            </a:r>
            <a:br>
              <a:rPr lang="en-US" altLang="zh-CN" dirty="0">
                <a:ea typeface="MS PGothic" charset="0"/>
                <a:cs typeface="Arial Narrow" panose="020B0604020202020204" pitchFamily="34" charset="0"/>
              </a:rPr>
            </a:br>
            <a:r>
              <a:rPr lang="zh-CN" altLang="en-US" dirty="0">
                <a:ea typeface="MS PGothic" charset="0"/>
                <a:cs typeface="Arial Narrow" panose="020B0604020202020204" pitchFamily="34" charset="0"/>
              </a:rPr>
              <a:t>格中选择</a:t>
            </a:r>
            <a:r>
              <a:rPr lang="en-US" altLang="zh-CN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Database Files</a:t>
            </a:r>
            <a:r>
              <a:rPr lang="en-US" altLang="zh-CN" dirty="0">
                <a:ea typeface="MS PGothic" charset="0"/>
              </a:rPr>
              <a:t> </a:t>
            </a:r>
            <a:r>
              <a:rPr lang="zh-CN" altLang="en-US" dirty="0">
                <a:ea typeface="MS PGothic" charset="0"/>
                <a:cs typeface="Arial Narrow" panose="020B0604020202020204" pitchFamily="34" charset="0"/>
              </a:rPr>
              <a:t>；选择</a:t>
            </a:r>
            <a:r>
              <a:rPr lang="en-US" altLang="zh-CN" b="1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OK</a:t>
            </a:r>
            <a:r>
              <a:rPr lang="zh-CN" altLang="en-US" b="1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 </a:t>
            </a:r>
            <a:r>
              <a:rPr lang="zh-CN" altLang="en-US" dirty="0">
                <a:ea typeface="MS PGothic" charset="0"/>
                <a:cs typeface="Arial Narrow" panose="020B0604020202020204" pitchFamily="34" charset="0"/>
              </a:rPr>
              <a:t>按钮。</a:t>
            </a:r>
            <a:endParaRPr lang="en-US" dirty="0">
              <a:ea typeface="MS PGothic" charset="0"/>
            </a:endParaRPr>
          </a:p>
          <a:p>
            <a:pPr eaLnBrk="1" hangingPunct="1">
              <a:spcBef>
                <a:spcPts val="1800"/>
              </a:spcBef>
              <a:buFont typeface="+mj-lt"/>
              <a:buAutoNum type="arabicPeriod"/>
              <a:defRPr/>
            </a:pPr>
            <a:r>
              <a:rPr lang="zh-CN" altLang="en-US" dirty="0">
                <a:ea typeface="MS PGothic" charset="0"/>
              </a:rPr>
              <a:t>在</a:t>
            </a:r>
            <a:r>
              <a:rPr lang="en-US" altLang="zh-CN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Create SQL File</a:t>
            </a:r>
            <a:r>
              <a:rPr lang="zh-CN" altLang="en-US" dirty="0">
                <a:ea typeface="MS PGothic" charset="0"/>
              </a:rPr>
              <a:t>对话框中，在</a:t>
            </a:r>
            <a:r>
              <a:rPr lang="en-US" altLang="zh-CN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File </a:t>
            </a:r>
            <a:br>
              <a:rPr lang="en-US" altLang="zh-CN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</a:br>
            <a:r>
              <a:rPr lang="en-US" altLang="zh-CN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Name</a:t>
            </a:r>
            <a:r>
              <a:rPr lang="zh-CN" altLang="en-US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 </a:t>
            </a:r>
            <a:r>
              <a:rPr lang="zh-CN" altLang="en-US" dirty="0">
                <a:ea typeface="MS PGothic" charset="0"/>
              </a:rPr>
              <a:t>文本框中输入名称，导航到</a:t>
            </a:r>
            <a:br>
              <a:rPr lang="en-US" altLang="zh-CN" dirty="0">
                <a:ea typeface="MS PGothic" charset="0"/>
              </a:rPr>
            </a:br>
            <a:r>
              <a:rPr lang="zh-CN" altLang="en-US" dirty="0">
                <a:ea typeface="MS PGothic" charset="0"/>
              </a:rPr>
              <a:t>或输入应存储脚本文件的目录名；</a:t>
            </a:r>
            <a:br>
              <a:rPr lang="en-US" altLang="zh-CN" dirty="0">
                <a:ea typeface="MS PGothic" charset="0"/>
              </a:rPr>
            </a:br>
            <a:r>
              <a:rPr lang="zh-CN" altLang="en-US" dirty="0">
                <a:ea typeface="MS PGothic" charset="0"/>
              </a:rPr>
              <a:t>选择</a:t>
            </a:r>
            <a:r>
              <a:rPr lang="en-US" altLang="zh-CN" b="1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OK</a:t>
            </a:r>
            <a:r>
              <a:rPr lang="zh-CN" altLang="en-US" b="1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 </a:t>
            </a:r>
            <a:r>
              <a:rPr lang="zh-CN" altLang="en-US" dirty="0">
                <a:ea typeface="MS PGothic" charset="0"/>
              </a:rPr>
              <a:t>按钮。</a:t>
            </a:r>
            <a:endParaRPr lang="en-US" altLang="ja-JP" dirty="0">
              <a:ea typeface="MS PGothic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598095-8E9F-6D45-89F4-12B193517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28800"/>
            <a:ext cx="274320" cy="2743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0F98C3-4ACA-A34F-AA81-B34E33503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865" y="2362835"/>
            <a:ext cx="3289935" cy="2437765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CB5E60-4284-0A4C-AFFA-1CA44A649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850" y="5029200"/>
            <a:ext cx="2139950" cy="1295400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" y="1463040"/>
            <a:ext cx="8412480" cy="4846320"/>
          </a:xfrm>
        </p:spPr>
        <p:txBody>
          <a:bodyPr/>
          <a:lstStyle/>
          <a:p>
            <a:pPr marL="0" indent="0" algn="ctr" eaLnBrk="1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altLang="zh-TW" sz="2000" b="1" dirty="0">
                <a:solidFill>
                  <a:srgbClr val="660033"/>
                </a:solidFill>
                <a:ea typeface="PMingLiU" charset="0"/>
                <a:cs typeface="Verdana"/>
              </a:rPr>
              <a:t>SQL </a:t>
            </a:r>
            <a:r>
              <a:rPr lang="zh-TW" altLang="en-US" b="1" dirty="0">
                <a:solidFill>
                  <a:srgbClr val="660033"/>
                </a:solidFill>
                <a:ea typeface="PMingLiU" charset="0"/>
                <a:cs typeface="Verdana"/>
              </a:rPr>
              <a:t>命令</a:t>
            </a:r>
            <a:r>
              <a:rPr lang="en-US" altLang="zh-TW" sz="2000" b="1" dirty="0">
                <a:solidFill>
                  <a:srgbClr val="660033"/>
                </a:solidFill>
                <a:ea typeface="PMingLiU" charset="0"/>
                <a:cs typeface="Verdana"/>
              </a:rPr>
              <a:t>:</a:t>
            </a:r>
            <a:r>
              <a:rPr lang="en-US" altLang="zh-TW" sz="2000" dirty="0">
                <a:ea typeface="PMingLiU" charset="0"/>
                <a:cs typeface="Verdana"/>
              </a:rPr>
              <a:t> </a:t>
            </a:r>
            <a:r>
              <a:rPr lang="en-US" altLang="zh-TW" sz="1800" b="1" dirty="0">
                <a:solidFill>
                  <a:srgbClr val="0432FF"/>
                </a:solidFill>
                <a:latin typeface="Arial Narrow"/>
                <a:ea typeface="PMingLiU" charset="0"/>
                <a:cs typeface="Arial Narrow"/>
              </a:rPr>
              <a:t>desc</a:t>
            </a:r>
            <a:r>
              <a:rPr lang="en-US" altLang="zh-TW" sz="1800" dirty="0">
                <a:latin typeface="Arial Narrow"/>
                <a:ea typeface="PMingLiU" charset="0"/>
                <a:cs typeface="Arial Narrow"/>
              </a:rPr>
              <a:t>[</a:t>
            </a:r>
            <a:r>
              <a:rPr lang="en-US" altLang="zh-TW" sz="1800" b="1" dirty="0">
                <a:solidFill>
                  <a:srgbClr val="0432FF"/>
                </a:solidFill>
                <a:latin typeface="Arial Narrow"/>
                <a:ea typeface="PMingLiU" charset="0"/>
                <a:cs typeface="Arial Narrow"/>
              </a:rPr>
              <a:t>ribe</a:t>
            </a:r>
            <a:r>
              <a:rPr lang="en-US" altLang="zh-TW" sz="1800" dirty="0">
                <a:latin typeface="Arial Narrow"/>
                <a:ea typeface="PMingLiU" charset="0"/>
                <a:cs typeface="Arial Narrow"/>
              </a:rPr>
              <a:t>] &lt;</a:t>
            </a:r>
            <a:r>
              <a:rPr lang="en-US" altLang="zh-TW" sz="1800" i="1" dirty="0">
                <a:latin typeface="Arial Narrow"/>
                <a:ea typeface="PMingLiU" charset="0"/>
                <a:cs typeface="Arial Narrow"/>
              </a:rPr>
              <a:t>tablename&gt;</a:t>
            </a:r>
            <a:r>
              <a:rPr lang="en-US" altLang="zh-TW" sz="1800" dirty="0">
                <a:latin typeface="Arial Narrow"/>
                <a:ea typeface="PMingLiU" charset="0"/>
                <a:cs typeface="Arial Narrow"/>
              </a:rPr>
              <a:t>;</a:t>
            </a:r>
          </a:p>
          <a:p>
            <a:pPr eaLnBrk="1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dirty="0">
                <a:ea typeface="PMingLiU" charset="0"/>
                <a:cs typeface="Verdana"/>
              </a:rPr>
              <a:t>打开一个新的 </a:t>
            </a:r>
            <a:r>
              <a:rPr lang="en-US" altLang="zh-TW" dirty="0">
                <a:solidFill>
                  <a:srgbClr val="C00000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SQL Worksheet</a:t>
            </a:r>
            <a:r>
              <a:rPr lang="en-US" altLang="zh-TW" dirty="0">
                <a:ea typeface="PMingLiU" charset="0"/>
                <a:cs typeface="Verdana"/>
              </a:rPr>
              <a:t> </a:t>
            </a:r>
            <a:r>
              <a:rPr lang="zh-CN" altLang="en-US" dirty="0">
                <a:ea typeface="PMingLiU" charset="0"/>
                <a:cs typeface="Verdana"/>
              </a:rPr>
              <a:t>，使用 </a:t>
            </a:r>
            <a:r>
              <a:rPr lang="en-US" altLang="zh-TW" dirty="0">
                <a:ea typeface="PMingLiU" charset="0"/>
                <a:cs typeface="Verdana"/>
              </a:rPr>
              <a:t>Oracle </a:t>
            </a:r>
            <a:r>
              <a:rPr lang="zh-CN" altLang="en-US" dirty="0">
                <a:ea typeface="PMingLiU" charset="0"/>
                <a:cs typeface="Verdana"/>
              </a:rPr>
              <a:t>连接 </a:t>
            </a:r>
            <a:r>
              <a:rPr lang="en-US" altLang="zh-TW" b="1" dirty="0">
                <a:solidFill>
                  <a:srgbClr val="0432FF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Oracle Database</a:t>
            </a:r>
            <a:r>
              <a:rPr lang="en-US" altLang="zh-TW" dirty="0">
                <a:ea typeface="PMingLiU" charset="0"/>
                <a:cs typeface="Verdana"/>
              </a:rPr>
              <a:t> </a:t>
            </a:r>
            <a:r>
              <a:rPr lang="zh-CN" altLang="en-US" dirty="0">
                <a:ea typeface="PMingLiU" charset="0"/>
                <a:cs typeface="Verdana"/>
              </a:rPr>
              <a:t>。</a:t>
            </a:r>
            <a:endParaRPr lang="en-US" altLang="zh-CN" dirty="0">
              <a:ea typeface="PMingLiU" charset="0"/>
              <a:cs typeface="Verdana"/>
            </a:endParaRPr>
          </a:p>
          <a:p>
            <a:pPr eaLnBrk="1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dirty="0">
                <a:ea typeface="PMingLiU" charset="0"/>
                <a:cs typeface="Verdana"/>
              </a:rPr>
              <a:t>在 </a:t>
            </a:r>
            <a:r>
              <a:rPr lang="en-US" altLang="zh-TW" dirty="0">
                <a:solidFill>
                  <a:srgbClr val="C00000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Enter SQL Statement</a:t>
            </a:r>
            <a:r>
              <a:rPr lang="zh-CN" altLang="en-US" dirty="0">
                <a:solidFill>
                  <a:srgbClr val="C00000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 </a:t>
            </a:r>
            <a:r>
              <a:rPr lang="zh-CN" altLang="en-US" dirty="0">
                <a:ea typeface="PMingLiU" charset="0"/>
                <a:cs typeface="Verdana"/>
              </a:rPr>
              <a:t>框中键入 “</a:t>
            </a:r>
            <a:r>
              <a:rPr lang="en-US" altLang="zh-TW" dirty="0">
                <a:solidFill>
                  <a:srgbClr val="0432FF"/>
                </a:solidFill>
                <a:latin typeface="Arial Narrow"/>
                <a:ea typeface="PMingLiU" charset="0"/>
                <a:cs typeface="Arial Narrow"/>
              </a:rPr>
              <a:t>desc</a:t>
            </a:r>
            <a:r>
              <a:rPr lang="en-US" altLang="zh-TW" dirty="0">
                <a:solidFill>
                  <a:srgbClr val="3333FF"/>
                </a:solidFill>
                <a:latin typeface="Arial Narrow"/>
                <a:ea typeface="PMingLiU" charset="0"/>
                <a:cs typeface="Arial Narrow"/>
              </a:rPr>
              <a:t> </a:t>
            </a:r>
            <a:r>
              <a:rPr lang="en-US" altLang="zh-TW" dirty="0">
                <a:latin typeface="Arial Narrow"/>
                <a:ea typeface="PMingLiU" charset="0"/>
                <a:cs typeface="Arial Narrow"/>
              </a:rPr>
              <a:t>Student</a:t>
            </a:r>
            <a:r>
              <a:rPr lang="en-US" altLang="zh-TW" dirty="0">
                <a:ea typeface="PMingLiU" charset="0"/>
                <a:cs typeface="Verdana"/>
              </a:rPr>
              <a:t>;”</a:t>
            </a:r>
            <a:r>
              <a:rPr lang="zh-TW" altLang="en-US" dirty="0">
                <a:ea typeface="PMingLiU" charset="0"/>
                <a:cs typeface="Verdana"/>
              </a:rPr>
              <a:t>。</a:t>
            </a:r>
            <a:endParaRPr lang="en-US" altLang="zh-TW" dirty="0">
              <a:ea typeface="PMingLiU" charset="0"/>
              <a:cs typeface="Verdana"/>
            </a:endParaRPr>
          </a:p>
          <a:p>
            <a:pPr eaLnBrk="1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dirty="0">
                <a:ea typeface="PMingLiU" charset="0"/>
                <a:cs typeface="Verdana"/>
              </a:rPr>
              <a:t>选择    （</a:t>
            </a:r>
            <a:r>
              <a:rPr lang="en-US" altLang="zh-TW" b="1" dirty="0">
                <a:solidFill>
                  <a:srgbClr val="C00000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 Run Statement</a:t>
            </a:r>
            <a:r>
              <a:rPr lang="zh-CN" altLang="en-US" b="1" dirty="0">
                <a:solidFill>
                  <a:srgbClr val="C00000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 </a:t>
            </a:r>
            <a:r>
              <a:rPr lang="zh-CN" altLang="en-US" dirty="0">
                <a:ea typeface="PMingLiU" charset="0"/>
                <a:cs typeface="Verdana"/>
              </a:rPr>
              <a:t>按钮）。</a:t>
            </a:r>
            <a:endParaRPr lang="en-US" altLang="zh-CN" dirty="0">
              <a:ea typeface="PMingLiU" charset="0"/>
              <a:cs typeface="Verdana"/>
            </a:endParaRPr>
          </a:p>
          <a:p>
            <a:pPr eaLnBrk="1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zh-TW" dirty="0">
                <a:solidFill>
                  <a:srgbClr val="C00000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Script Output</a:t>
            </a:r>
            <a:r>
              <a:rPr lang="zh-CN" altLang="en-US" dirty="0">
                <a:solidFill>
                  <a:srgbClr val="C00000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 </a:t>
            </a:r>
            <a:r>
              <a:rPr lang="zh-CN" altLang="en-US" dirty="0">
                <a:ea typeface="PMingLiU" charset="0"/>
                <a:cs typeface="Verdana"/>
              </a:rPr>
              <a:t>栏显示如图所示的结果。</a:t>
            </a:r>
            <a:endParaRPr lang="en-US" altLang="zh-TW" dirty="0">
              <a:ea typeface="PMingLiU" charset="0"/>
              <a:cs typeface="Verdana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FD4BDFB6-D4F2-A54C-8E37-D1500F17E922}" type="slidenum">
              <a:rPr lang="en-US" i="0" smtClean="0"/>
              <a:pPr>
                <a:defRPr/>
              </a:pPr>
              <a:t>20</a:t>
            </a:fld>
            <a:endParaRPr lang="en-US" i="0" dirty="0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320"/>
            <a:ext cx="8321040" cy="914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Verdana" charset="0"/>
                <a:ea typeface="ＭＳ Ｐゴシック" charset="0"/>
                <a:cs typeface="ＭＳ Ｐゴシック" charset="0"/>
              </a:rPr>
              <a:t>显示表的结构 </a:t>
            </a:r>
            <a:r>
              <a:rPr lang="en-US" altLang="zh-CN" dirty="0">
                <a:latin typeface="Verdana" charset="0"/>
                <a:ea typeface="ＭＳ Ｐゴシック" charset="0"/>
                <a:cs typeface="ＭＳ Ｐゴシック" charset="0"/>
              </a:rPr>
              <a:t>(1)</a:t>
            </a:r>
            <a:endParaRPr lang="en-US" dirty="0"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CD6237-ABEE-2447-BEC4-1BEE0E327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276600"/>
            <a:ext cx="381000" cy="39756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894119A-5B67-B54C-B954-33D56310C98B}"/>
              </a:ext>
            </a:extLst>
          </p:cNvPr>
          <p:cNvGrpSpPr/>
          <p:nvPr/>
        </p:nvGrpSpPr>
        <p:grpSpPr>
          <a:xfrm>
            <a:off x="5257800" y="3366051"/>
            <a:ext cx="3228671" cy="2914650"/>
            <a:chOff x="5549569" y="3423652"/>
            <a:chExt cx="3228671" cy="2914650"/>
          </a:xfrm>
        </p:grpSpPr>
        <p:pic>
          <p:nvPicPr>
            <p:cNvPr id="7" name="Picture 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8F22B725-28C6-E24C-9A12-F6C4D35DA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7365" y="3423652"/>
              <a:ext cx="3190875" cy="2914650"/>
            </a:xfrm>
            <a:prstGeom prst="rect">
              <a:avLst/>
            </a:prstGeom>
            <a:ln w="0"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FD038F3-0897-1347-BE48-B265DBAC914F}"/>
                </a:ext>
              </a:extLst>
            </p:cNvPr>
            <p:cNvSpPr/>
            <p:nvPr/>
          </p:nvSpPr>
          <p:spPr bwMode="auto">
            <a:xfrm>
              <a:off x="5549569" y="3629950"/>
              <a:ext cx="251791" cy="251791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  <a:ea typeface="ＭＳ Ｐゴシック" charset="0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FD4BDFB6-D4F2-A54C-8E37-D1500F17E922}" type="slidenum">
              <a:rPr lang="en-US" i="0" smtClean="0"/>
              <a:pPr>
                <a:defRPr/>
              </a:pPr>
              <a:t>21</a:t>
            </a:fld>
            <a:endParaRPr lang="en-US" i="0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" y="1463040"/>
            <a:ext cx="8412480" cy="4846320"/>
          </a:xfrm>
        </p:spPr>
        <p:txBody>
          <a:bodyPr/>
          <a:lstStyle/>
          <a:p>
            <a:pPr eaLnBrk="1" hangingPunct="1">
              <a:spcAft>
                <a:spcPts val="0"/>
              </a:spcAft>
              <a:defRPr/>
            </a:pPr>
            <a:r>
              <a:rPr lang="en-US" altLang="zh-TW" dirty="0">
                <a:solidFill>
                  <a:srgbClr val="C00000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Script Output</a:t>
            </a:r>
            <a:r>
              <a:rPr lang="en-US" altLang="zh-TW" dirty="0">
                <a:ea typeface="PMingLiU" charset="0"/>
                <a:cs typeface="Verdana"/>
              </a:rPr>
              <a:t> </a:t>
            </a:r>
            <a:r>
              <a:rPr lang="zh-TW" altLang="en-US" dirty="0">
                <a:ea typeface="PMingLiU" charset="0"/>
                <a:cs typeface="Verdana"/>
              </a:rPr>
              <a:t>栏显示内容</a:t>
            </a:r>
            <a:r>
              <a:rPr lang="en-US" altLang="zh-TW" dirty="0">
                <a:ea typeface="PMingLiU" charset="0"/>
                <a:cs typeface="Verdana"/>
              </a:rPr>
              <a:t>:</a:t>
            </a:r>
          </a:p>
          <a:p>
            <a:pPr lvl="1" eaLnBrk="1" hangingPunct="1">
              <a:spcAft>
                <a:spcPts val="0"/>
              </a:spcAft>
              <a:defRPr/>
            </a:pPr>
            <a:r>
              <a:rPr lang="en-US" altLang="zh-TW" dirty="0">
                <a:solidFill>
                  <a:srgbClr val="0432FF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Name</a:t>
            </a:r>
            <a:r>
              <a:rPr lang="en-US" altLang="zh-TW" dirty="0">
                <a:solidFill>
                  <a:srgbClr val="000000"/>
                </a:solidFill>
                <a:ea typeface="PMingLiU" charset="0"/>
                <a:cs typeface="PMingLiU" charset="0"/>
              </a:rPr>
              <a:t> – </a:t>
            </a:r>
            <a:r>
              <a:rPr lang="zh-TW" altLang="en-US" dirty="0">
                <a:solidFill>
                  <a:srgbClr val="000000"/>
                </a:solidFill>
                <a:ea typeface="PMingLiU" charset="0"/>
                <a:cs typeface="PMingLiU" charset="0"/>
              </a:rPr>
              <a:t>属性的名称</a:t>
            </a:r>
            <a:endParaRPr lang="en-US" altLang="zh-TW" dirty="0">
              <a:solidFill>
                <a:srgbClr val="000000"/>
              </a:solidFill>
              <a:ea typeface="PMingLiU" charset="0"/>
              <a:cs typeface="PMingLiU" charset="0"/>
            </a:endParaRPr>
          </a:p>
          <a:p>
            <a:pPr lvl="1" eaLnBrk="1" hangingPunct="1">
              <a:spcAft>
                <a:spcPts val="0"/>
              </a:spcAft>
              <a:defRPr/>
            </a:pPr>
            <a:r>
              <a:rPr lang="en-US" altLang="zh-TW" dirty="0">
                <a:solidFill>
                  <a:srgbClr val="0432FF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Null?</a:t>
            </a:r>
            <a:r>
              <a:rPr lang="en-US" altLang="zh-TW" dirty="0">
                <a:solidFill>
                  <a:srgbClr val="3333FF"/>
                </a:solidFill>
                <a:ea typeface="PMingLiU" charset="0"/>
                <a:cs typeface="PMingLiU" charset="0"/>
              </a:rPr>
              <a:t> </a:t>
            </a:r>
            <a:r>
              <a:rPr lang="en-US" altLang="zh-TW" dirty="0">
                <a:ea typeface="PMingLiU" charset="0"/>
                <a:cs typeface="PMingLiU" charset="0"/>
              </a:rPr>
              <a:t>–</a:t>
            </a:r>
            <a:r>
              <a:rPr lang="zh-CN" altLang="en-US" dirty="0">
                <a:ea typeface="PMingLiU" charset="0"/>
                <a:cs typeface="PMingLiU" charset="0"/>
              </a:rPr>
              <a:t>表示列是否必须包含数据</a:t>
            </a:r>
            <a:endParaRPr lang="en-US" altLang="zh-TW" dirty="0">
              <a:ea typeface="PMingLiU" charset="0"/>
              <a:cs typeface="PMingLiU" charset="0"/>
            </a:endParaRPr>
          </a:p>
          <a:p>
            <a:pPr lvl="1" eaLnBrk="1" hangingPunct="1">
              <a:spcAft>
                <a:spcPts val="0"/>
              </a:spcAft>
              <a:defRPr/>
            </a:pPr>
            <a:r>
              <a:rPr lang="en-US" altLang="zh-TW" dirty="0">
                <a:solidFill>
                  <a:srgbClr val="0432FF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Type</a:t>
            </a:r>
            <a:r>
              <a:rPr lang="en-US" altLang="zh-TW" dirty="0">
                <a:ea typeface="PMingLiU" charset="0"/>
                <a:cs typeface="PMingLiU" charset="0"/>
              </a:rPr>
              <a:t> – </a:t>
            </a:r>
            <a:r>
              <a:rPr lang="zh-TW" altLang="en-US" dirty="0">
                <a:ea typeface="PMingLiU" charset="0"/>
                <a:cs typeface="PMingLiU" charset="0"/>
              </a:rPr>
              <a:t>列的数据类型</a:t>
            </a:r>
            <a:endParaRPr lang="en-US" altLang="zh-TW" dirty="0">
              <a:ea typeface="PMingLiU" charset="0"/>
              <a:cs typeface="PMingLiU" charset="0"/>
            </a:endParaRPr>
          </a:p>
          <a:p>
            <a:pPr marL="1280160" lvl="2" indent="-365760" eaLnBrk="1" hangingPunct="1">
              <a:spcAft>
                <a:spcPts val="0"/>
              </a:spcAft>
              <a:defRPr/>
            </a:pPr>
            <a:r>
              <a:rPr lang="en-US" altLang="zh-TW" dirty="0">
                <a:solidFill>
                  <a:srgbClr val="0432FF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CHAR(</a:t>
            </a:r>
            <a:r>
              <a:rPr lang="en-US" altLang="zh-TW" dirty="0">
                <a:solidFill>
                  <a:srgbClr val="C00000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s</a:t>
            </a:r>
            <a:r>
              <a:rPr lang="en-US" altLang="zh-TW" dirty="0">
                <a:solidFill>
                  <a:srgbClr val="0432FF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)</a:t>
            </a:r>
            <a:r>
              <a:rPr lang="en-US" altLang="zh-TW" dirty="0">
                <a:ea typeface="PMingLiU" charset="0"/>
                <a:cs typeface="PMingLiU" charset="0"/>
              </a:rPr>
              <a:t> –</a:t>
            </a:r>
            <a:r>
              <a:rPr lang="zh-CN" altLang="en-US" b="0" i="0" dirty="0">
                <a:solidFill>
                  <a:srgbClr val="1C2127"/>
                </a:solidFill>
                <a:effectLst/>
                <a:latin typeface="-apple-system"/>
              </a:rPr>
              <a:t>长度固定为 </a:t>
            </a:r>
            <a:r>
              <a:rPr lang="en" altLang="zh-CN" b="0" i="0" dirty="0">
                <a:solidFill>
                  <a:srgbClr val="C00000"/>
                </a:solidFill>
                <a:effectLst/>
                <a:latin typeface="-apple-system"/>
              </a:rPr>
              <a:t>s </a:t>
            </a:r>
            <a:r>
              <a:rPr lang="zh-CN" altLang="en-US" b="0" i="0" dirty="0">
                <a:solidFill>
                  <a:srgbClr val="1C2127"/>
                </a:solidFill>
                <a:effectLst/>
                <a:latin typeface="-apple-system"/>
              </a:rPr>
              <a:t>的字符串</a:t>
            </a:r>
            <a:endParaRPr lang="en-US" altLang="zh-TW" dirty="0">
              <a:ea typeface="PMingLiU" charset="0"/>
              <a:cs typeface="PMingLiU" charset="0"/>
            </a:endParaRPr>
          </a:p>
          <a:p>
            <a:pPr marL="1280160" lvl="2" indent="-365760" eaLnBrk="1" hangingPunct="1">
              <a:spcAft>
                <a:spcPts val="0"/>
              </a:spcAft>
              <a:defRPr/>
            </a:pPr>
            <a:r>
              <a:rPr lang="en-US" altLang="zh-TW" dirty="0">
                <a:solidFill>
                  <a:srgbClr val="0432FF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VARCHAR2(</a:t>
            </a:r>
            <a:r>
              <a:rPr lang="en-US" altLang="zh-TW" dirty="0">
                <a:solidFill>
                  <a:srgbClr val="C00000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s</a:t>
            </a:r>
            <a:r>
              <a:rPr lang="en-US" altLang="zh-TW" dirty="0">
                <a:solidFill>
                  <a:srgbClr val="0432FF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)</a:t>
            </a:r>
            <a:r>
              <a:rPr lang="en-US" altLang="zh-TW" dirty="0">
                <a:solidFill>
                  <a:srgbClr val="3333FF"/>
                </a:solidFill>
                <a:ea typeface="PMingLiU" charset="0"/>
                <a:cs typeface="PMingLiU" charset="0"/>
              </a:rPr>
              <a:t> </a:t>
            </a:r>
            <a:r>
              <a:rPr lang="en-US" altLang="zh-TW" dirty="0">
                <a:ea typeface="PMingLiU" charset="0"/>
                <a:cs typeface="PMingLiU" charset="0"/>
              </a:rPr>
              <a:t>–</a:t>
            </a:r>
            <a:r>
              <a:rPr lang="zh-CN" altLang="en-US" b="0" i="0" dirty="0">
                <a:solidFill>
                  <a:srgbClr val="1C2127"/>
                </a:solidFill>
                <a:effectLst/>
                <a:latin typeface="-apple-system"/>
              </a:rPr>
              <a:t>最大长度为 </a:t>
            </a:r>
            <a:r>
              <a:rPr lang="en" altLang="zh-CN" b="0" i="0" dirty="0">
                <a:solidFill>
                  <a:srgbClr val="C00000"/>
                </a:solidFill>
                <a:effectLst/>
                <a:latin typeface="-apple-system"/>
              </a:rPr>
              <a:t>s</a:t>
            </a:r>
            <a:r>
              <a:rPr lang="en" altLang="zh-CN" b="0" i="0" dirty="0">
                <a:solidFill>
                  <a:srgbClr val="1C2127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1C2127"/>
                </a:solidFill>
                <a:effectLst/>
                <a:latin typeface="-apple-system"/>
              </a:rPr>
              <a:t>的可变</a:t>
            </a:r>
            <a:br>
              <a:rPr lang="en-US" altLang="zh-CN" b="0" i="0" dirty="0">
                <a:solidFill>
                  <a:srgbClr val="1C2127"/>
                </a:solidFill>
                <a:effectLst/>
                <a:latin typeface="-apple-system"/>
              </a:rPr>
            </a:br>
            <a:r>
              <a:rPr lang="zh-CN" altLang="en-US" b="0" i="0" dirty="0">
                <a:solidFill>
                  <a:srgbClr val="1C2127"/>
                </a:solidFill>
                <a:effectLst/>
                <a:latin typeface="-apple-system"/>
              </a:rPr>
              <a:t>长度字符串</a:t>
            </a:r>
            <a:endParaRPr lang="en-US" altLang="zh-CN" b="0" i="0" dirty="0">
              <a:solidFill>
                <a:srgbClr val="1C2127"/>
              </a:solidFill>
              <a:effectLst/>
              <a:latin typeface="-apple-system"/>
            </a:endParaRPr>
          </a:p>
          <a:p>
            <a:pPr marL="1280160" lvl="2" indent="-365760" eaLnBrk="1" hangingPunct="1">
              <a:spcAft>
                <a:spcPts val="0"/>
              </a:spcAft>
              <a:defRPr/>
            </a:pPr>
            <a:r>
              <a:rPr lang="en-US" altLang="zh-TW" dirty="0">
                <a:solidFill>
                  <a:srgbClr val="0432FF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NUMBER(</a:t>
            </a:r>
            <a:r>
              <a:rPr lang="en-US" altLang="zh-TW" dirty="0">
                <a:solidFill>
                  <a:srgbClr val="C00000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p</a:t>
            </a:r>
            <a:r>
              <a:rPr lang="en-US" altLang="zh-TW" dirty="0">
                <a:solidFill>
                  <a:srgbClr val="0432FF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, </a:t>
            </a:r>
            <a:r>
              <a:rPr lang="en-US" altLang="zh-TW" dirty="0">
                <a:solidFill>
                  <a:srgbClr val="C00000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s</a:t>
            </a:r>
            <a:r>
              <a:rPr lang="en-US" altLang="zh-TW" dirty="0">
                <a:solidFill>
                  <a:srgbClr val="0432FF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)</a:t>
            </a:r>
            <a:r>
              <a:rPr lang="en-US" altLang="zh-TW" dirty="0">
                <a:solidFill>
                  <a:srgbClr val="3333FF"/>
                </a:solidFill>
                <a:ea typeface="PMingLiU" charset="0"/>
                <a:cs typeface="PMingLiU" charset="0"/>
              </a:rPr>
              <a:t> </a:t>
            </a:r>
            <a:r>
              <a:rPr lang="en-US" altLang="zh-TW" dirty="0">
                <a:ea typeface="PMingLiU" charset="0"/>
                <a:cs typeface="PMingLiU" charset="0"/>
              </a:rPr>
              <a:t>–</a:t>
            </a:r>
            <a:r>
              <a:rPr lang="zh-CN" altLang="en-US" dirty="0">
                <a:solidFill>
                  <a:srgbClr val="1C2127"/>
                </a:solidFill>
                <a:latin typeface="-apple-system"/>
              </a:rPr>
              <a:t>一个数字共有</a:t>
            </a:r>
            <a:r>
              <a:rPr lang="zh-CN" altLang="en-US" dirty="0">
                <a:solidFill>
                  <a:srgbClr val="C00000"/>
                </a:solidFill>
                <a:latin typeface="-apple-system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-apple-system"/>
              </a:rPr>
              <a:t>p </a:t>
            </a:r>
            <a:r>
              <a:rPr lang="zh-CN" altLang="en-US" dirty="0">
                <a:solidFill>
                  <a:srgbClr val="1C2127"/>
                </a:solidFill>
                <a:latin typeface="-apple-system"/>
              </a:rPr>
              <a:t>位，</a:t>
            </a:r>
            <a:br>
              <a:rPr lang="en-US" altLang="zh-CN" dirty="0">
                <a:solidFill>
                  <a:srgbClr val="1C2127"/>
                </a:solidFill>
                <a:latin typeface="-apple-system"/>
              </a:rPr>
            </a:br>
            <a:r>
              <a:rPr lang="zh-CN" altLang="en-US" dirty="0">
                <a:solidFill>
                  <a:srgbClr val="1C2127"/>
                </a:solidFill>
                <a:latin typeface="-apple-system"/>
              </a:rPr>
              <a:t>小数点右边有 </a:t>
            </a:r>
            <a:r>
              <a:rPr lang="en-US" altLang="zh-TW" dirty="0">
                <a:solidFill>
                  <a:srgbClr val="C00000"/>
                </a:solidFill>
                <a:latin typeface="-apple-system"/>
              </a:rPr>
              <a:t>s</a:t>
            </a:r>
            <a:r>
              <a:rPr lang="en-US" altLang="zh-TW" dirty="0">
                <a:solidFill>
                  <a:srgbClr val="1C2127"/>
                </a:solidFill>
                <a:latin typeface="-apple-system"/>
              </a:rPr>
              <a:t> </a:t>
            </a:r>
            <a:r>
              <a:rPr lang="zh-CN" altLang="en-US" dirty="0">
                <a:solidFill>
                  <a:srgbClr val="1C2127"/>
                </a:solidFill>
                <a:latin typeface="-apple-system"/>
              </a:rPr>
              <a:t>位。</a:t>
            </a:r>
            <a:r>
              <a:rPr lang="en-US" altLang="zh-TW" dirty="0">
                <a:solidFill>
                  <a:srgbClr val="1C2127"/>
                </a:solidFill>
                <a:latin typeface="-apple-system"/>
              </a:rPr>
              <a:t>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884D6D-E9E5-CF44-8808-4400397F3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365" y="3394710"/>
            <a:ext cx="3190875" cy="2914650"/>
          </a:xfrm>
          <a:prstGeom prst="rect">
            <a:avLst/>
          </a:prstGeom>
          <a:ln w="0">
            <a:solidFill>
              <a:schemeClr val="bg1">
                <a:lumMod val="75000"/>
              </a:schemeClr>
            </a:solidFill>
          </a:ln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B3748103-00F3-D869-1D1C-BA478E1569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Verdana" charset="0"/>
                <a:ea typeface="ＭＳ Ｐゴシック" charset="0"/>
                <a:cs typeface="ＭＳ Ｐゴシック" charset="0"/>
              </a:rPr>
              <a:t>显示表的结构 </a:t>
            </a:r>
            <a:r>
              <a:rPr lang="en-US" altLang="zh-CN" dirty="0">
                <a:latin typeface="Verdana" charset="0"/>
                <a:ea typeface="ＭＳ Ｐゴシック" charset="0"/>
                <a:cs typeface="ＭＳ Ｐゴシック" charset="0"/>
              </a:rPr>
              <a:t>(2)</a:t>
            </a:r>
            <a:endParaRPr lang="en-US" dirty="0">
              <a:latin typeface="Verdan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895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561435-5534-344E-B485-771F85547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520" y="1905000"/>
            <a:ext cx="5288280" cy="4404360"/>
          </a:xfrm>
          <a:prstGeom prst="rect">
            <a:avLst/>
          </a:prstGeom>
        </p:spPr>
      </p:pic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FD4BDFB6-D4F2-A54C-8E37-D1500F17E922}" type="slidenum">
              <a:rPr lang="en-US" i="0" smtClean="0"/>
              <a:pPr>
                <a:defRPr/>
              </a:pPr>
              <a:t>22</a:t>
            </a:fld>
            <a:endParaRPr lang="en-US" i="0" dirty="0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320"/>
            <a:ext cx="82296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>
                <a:latin typeface="Verdana" charset="0"/>
                <a:ea typeface="ＭＳ Ｐゴシック" charset="0"/>
                <a:cs typeface="ＭＳ Ｐゴシック" charset="0"/>
              </a:rPr>
              <a:t>显示表的内容</a:t>
            </a:r>
            <a:endParaRPr lang="en-US" dirty="0"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040"/>
            <a:ext cx="8229600" cy="4846320"/>
          </a:xfrm>
        </p:spPr>
        <p:txBody>
          <a:bodyPr/>
          <a:lstStyle/>
          <a:p>
            <a:pPr marL="0" indent="0" algn="ctr" eaLnBrk="1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altLang="zh-TW" sz="2000" b="1" dirty="0">
                <a:solidFill>
                  <a:srgbClr val="660033"/>
                </a:solidFill>
                <a:ea typeface="PMingLiU" charset="0"/>
                <a:cs typeface="Verdana"/>
              </a:rPr>
              <a:t>SQL </a:t>
            </a:r>
            <a:r>
              <a:rPr lang="zh-TW" altLang="en-US" sz="2000" b="1" dirty="0">
                <a:solidFill>
                  <a:srgbClr val="660033"/>
                </a:solidFill>
                <a:ea typeface="PMingLiU" charset="0"/>
                <a:cs typeface="Verdana"/>
              </a:rPr>
              <a:t>命令</a:t>
            </a:r>
            <a:r>
              <a:rPr lang="en-US" altLang="zh-TW" sz="2000" b="1" dirty="0">
                <a:solidFill>
                  <a:srgbClr val="660033"/>
                </a:solidFill>
                <a:ea typeface="PMingLiU" charset="0"/>
                <a:cs typeface="Verdana"/>
              </a:rPr>
              <a:t>:</a:t>
            </a:r>
            <a:r>
              <a:rPr lang="en-US" altLang="zh-TW" sz="2000" dirty="0">
                <a:ea typeface="PMingLiU" charset="0"/>
                <a:cs typeface="Verdana"/>
              </a:rPr>
              <a:t> </a:t>
            </a:r>
            <a:r>
              <a:rPr lang="en-US" altLang="zh-TW" sz="1800" b="1" dirty="0">
                <a:solidFill>
                  <a:srgbClr val="0432FF"/>
                </a:solidFill>
                <a:latin typeface="Arial Narrow"/>
                <a:ea typeface="PMingLiU" charset="0"/>
                <a:cs typeface="Arial Narrow"/>
              </a:rPr>
              <a:t>select</a:t>
            </a:r>
            <a:r>
              <a:rPr lang="en-US" altLang="zh-TW" sz="1800" dirty="0">
                <a:solidFill>
                  <a:srgbClr val="3333FF"/>
                </a:solidFill>
                <a:latin typeface="Arial Narrow"/>
                <a:ea typeface="PMingLiU" charset="0"/>
                <a:cs typeface="Arial Narrow"/>
              </a:rPr>
              <a:t> </a:t>
            </a:r>
            <a:r>
              <a:rPr lang="en-US" altLang="zh-TW" sz="1800" dirty="0">
                <a:latin typeface="Arial Narrow"/>
                <a:ea typeface="PMingLiU" charset="0"/>
                <a:cs typeface="Arial Narrow"/>
              </a:rPr>
              <a:t>*</a:t>
            </a:r>
            <a:r>
              <a:rPr lang="en-US" altLang="zh-TW" sz="1800" dirty="0">
                <a:solidFill>
                  <a:srgbClr val="3333FF"/>
                </a:solidFill>
                <a:latin typeface="Arial Narrow"/>
                <a:ea typeface="PMingLiU" charset="0"/>
                <a:cs typeface="Arial Narrow"/>
              </a:rPr>
              <a:t> </a:t>
            </a:r>
            <a:r>
              <a:rPr lang="en-US" altLang="zh-TW" sz="1800" b="1" dirty="0">
                <a:solidFill>
                  <a:srgbClr val="0432FF"/>
                </a:solidFill>
                <a:latin typeface="Arial Narrow"/>
                <a:ea typeface="PMingLiU" charset="0"/>
                <a:cs typeface="Arial Narrow"/>
              </a:rPr>
              <a:t>from</a:t>
            </a:r>
            <a:r>
              <a:rPr lang="en-US" altLang="zh-TW" sz="1800" dirty="0">
                <a:solidFill>
                  <a:srgbClr val="3333FF"/>
                </a:solidFill>
                <a:latin typeface="Arial Narrow"/>
                <a:ea typeface="PMingLiU" charset="0"/>
                <a:cs typeface="Arial Narrow"/>
              </a:rPr>
              <a:t> </a:t>
            </a:r>
            <a:r>
              <a:rPr lang="en-US" altLang="zh-TW" sz="1800" dirty="0">
                <a:latin typeface="Arial Narrow"/>
                <a:ea typeface="PMingLiU" charset="0"/>
                <a:cs typeface="Arial Narrow"/>
              </a:rPr>
              <a:t>&lt;</a:t>
            </a:r>
            <a:r>
              <a:rPr lang="en-US" altLang="zh-TW" sz="1800" i="1" dirty="0">
                <a:latin typeface="Arial Narrow"/>
                <a:ea typeface="PMingLiU" charset="0"/>
                <a:cs typeface="Arial Narrow"/>
              </a:rPr>
              <a:t>tablename&gt;</a:t>
            </a:r>
            <a:r>
              <a:rPr lang="en-US" altLang="zh-TW" sz="1800" dirty="0">
                <a:latin typeface="Arial Narrow"/>
                <a:ea typeface="PMingLiU" charset="0"/>
                <a:cs typeface="Arial Narrow"/>
              </a:rPr>
              <a:t>;</a:t>
            </a:r>
          </a:p>
          <a:p>
            <a:pPr marL="463550" lvl="1" indent="-463550" eaLnBrk="1" hangingPunct="1">
              <a:spcAft>
                <a:spcPts val="0"/>
              </a:spcAft>
              <a:defRPr/>
            </a:pPr>
            <a:r>
              <a:rPr lang="zh-CN" altLang="en-US" dirty="0">
                <a:ea typeface="PMingLiU" charset="0"/>
                <a:cs typeface="Verdana"/>
              </a:rPr>
              <a:t>在</a:t>
            </a:r>
            <a:r>
              <a:rPr lang="en-US" altLang="zh-TW" dirty="0">
                <a:solidFill>
                  <a:srgbClr val="C00000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Enter SQL Statement</a:t>
            </a:r>
            <a:r>
              <a:rPr lang="zh-CN" altLang="en-US" dirty="0">
                <a:solidFill>
                  <a:srgbClr val="C00000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 </a:t>
            </a:r>
            <a:br>
              <a:rPr lang="en-US" altLang="zh-CN" dirty="0">
                <a:solidFill>
                  <a:srgbClr val="C00000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</a:br>
            <a:r>
              <a:rPr lang="zh-CN" altLang="en-US" dirty="0">
                <a:ea typeface="PMingLiU" charset="0"/>
                <a:cs typeface="Verdana"/>
              </a:rPr>
              <a:t>框中，键入 </a:t>
            </a:r>
            <a:br>
              <a:rPr lang="en-US" altLang="zh-CN" dirty="0">
                <a:ea typeface="PMingLiU" charset="0"/>
                <a:cs typeface="Verdana"/>
              </a:rPr>
            </a:br>
            <a:r>
              <a:rPr lang="en-US" altLang="zh-TW" dirty="0">
                <a:ea typeface="PMingLiU" charset="0"/>
                <a:cs typeface="Verdana"/>
              </a:rPr>
              <a:t>“</a:t>
            </a:r>
            <a:r>
              <a:rPr lang="en-US" altLang="zh-TW" dirty="0">
                <a:latin typeface="Arial Narrow"/>
                <a:ea typeface="PMingLiU" charset="0"/>
                <a:cs typeface="Arial Narrow"/>
              </a:rPr>
              <a:t>select * from Student;</a:t>
            </a:r>
            <a:r>
              <a:rPr lang="en-US" altLang="zh-TW" dirty="0">
                <a:ea typeface="PMingLiU" charset="0"/>
                <a:cs typeface="Verdana"/>
              </a:rPr>
              <a:t>” </a:t>
            </a:r>
            <a:br>
              <a:rPr lang="en-US" altLang="zh-TW" dirty="0">
                <a:ea typeface="PMingLiU" charset="0"/>
                <a:cs typeface="Verdana"/>
              </a:rPr>
            </a:br>
            <a:r>
              <a:rPr lang="zh-CN" altLang="en-US" dirty="0">
                <a:ea typeface="PMingLiU" charset="0"/>
                <a:cs typeface="Verdana"/>
              </a:rPr>
              <a:t>然后选择</a:t>
            </a:r>
            <a:br>
              <a:rPr lang="en-US" altLang="zh-CN" dirty="0">
                <a:ea typeface="PMingLiU" charset="0"/>
                <a:cs typeface="Verdana"/>
              </a:rPr>
            </a:br>
            <a:r>
              <a:rPr lang="zh-CN" altLang="en-US" dirty="0">
                <a:ea typeface="PMingLiU" charset="0"/>
                <a:cs typeface="Verdana"/>
              </a:rPr>
              <a:t>（</a:t>
            </a:r>
            <a:r>
              <a:rPr lang="en-US" altLang="zh-TW" b="1" dirty="0">
                <a:solidFill>
                  <a:srgbClr val="C00000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 Run Statement</a:t>
            </a:r>
            <a:r>
              <a:rPr lang="zh-CN" altLang="en-US" b="1" dirty="0">
                <a:solidFill>
                  <a:srgbClr val="C00000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 </a:t>
            </a:r>
            <a:r>
              <a:rPr lang="zh-CN" altLang="en-US" dirty="0">
                <a:ea typeface="PMingLiU" charset="0"/>
                <a:cs typeface="Verdana"/>
              </a:rPr>
              <a:t>按钮）。</a:t>
            </a:r>
          </a:p>
          <a:p>
            <a:pPr marL="463550" lvl="1" indent="-463550" eaLnBrk="1" hangingPunct="1">
              <a:spcAft>
                <a:spcPts val="0"/>
              </a:spcAft>
              <a:defRPr/>
            </a:pPr>
            <a:r>
              <a:rPr lang="en-US" altLang="zh-TW" dirty="0">
                <a:solidFill>
                  <a:srgbClr val="C00000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Query Result</a:t>
            </a:r>
            <a:r>
              <a:rPr lang="zh-CN" altLang="en-US" dirty="0">
                <a:solidFill>
                  <a:srgbClr val="C00000"/>
                </a:solidFill>
                <a:latin typeface="Arial Narrow" panose="020B0604020202020204" pitchFamily="34" charset="0"/>
                <a:ea typeface="PMingLiU" charset="0"/>
                <a:cs typeface="Arial Narrow" panose="020B0604020202020204" pitchFamily="34" charset="0"/>
              </a:rPr>
              <a:t> </a:t>
            </a:r>
            <a:r>
              <a:rPr lang="zh-CN" altLang="en-US" dirty="0">
                <a:ea typeface="PMingLiU" charset="0"/>
                <a:cs typeface="Verdana"/>
              </a:rPr>
              <a:t>选项卡</a:t>
            </a:r>
            <a:br>
              <a:rPr lang="en-US" altLang="zh-CN" dirty="0">
                <a:ea typeface="PMingLiU" charset="0"/>
                <a:cs typeface="Verdana"/>
              </a:rPr>
            </a:br>
            <a:r>
              <a:rPr lang="zh-CN" altLang="en-US" dirty="0">
                <a:ea typeface="PMingLiU" charset="0"/>
                <a:cs typeface="Verdana"/>
              </a:rPr>
              <a:t>将显示 </a:t>
            </a:r>
            <a:r>
              <a:rPr lang="en-US" altLang="zh-TW" dirty="0">
                <a:ea typeface="PMingLiU" charset="0"/>
                <a:cs typeface="Verdana"/>
              </a:rPr>
              <a:t>SQL </a:t>
            </a:r>
            <a:r>
              <a:rPr lang="zh-CN" altLang="en-US" dirty="0">
                <a:ea typeface="PMingLiU" charset="0"/>
                <a:cs typeface="Verdana"/>
              </a:rPr>
              <a:t>语句结</a:t>
            </a:r>
            <a:br>
              <a:rPr lang="en-US" altLang="zh-CN" dirty="0">
                <a:ea typeface="PMingLiU" charset="0"/>
                <a:cs typeface="Verdana"/>
              </a:rPr>
            </a:br>
            <a:r>
              <a:rPr lang="zh-CN" altLang="en-US" dirty="0">
                <a:ea typeface="PMingLiU" charset="0"/>
                <a:cs typeface="Verdana"/>
              </a:rPr>
              <a:t>果，如图所示。</a:t>
            </a:r>
            <a:endParaRPr lang="en-US" altLang="zh-TW" dirty="0">
              <a:ea typeface="PMingLiU" charset="0"/>
              <a:cs typeface="Verdan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A6E41C-56C7-7240-931D-F082D2D7C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2819400"/>
            <a:ext cx="292100" cy="3048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52BD9DE-3BB8-9747-81AA-08270AE7BFEA}"/>
              </a:ext>
            </a:extLst>
          </p:cNvPr>
          <p:cNvSpPr/>
          <p:nvPr/>
        </p:nvSpPr>
        <p:spPr bwMode="auto">
          <a:xfrm>
            <a:off x="3352800" y="2052777"/>
            <a:ext cx="251791" cy="251791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398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562AD-7A2B-8045-B7F5-79026F927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查询结果选项卡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24D50-FAE9-EF40-AC79-F704DF640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CN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Query Result</a:t>
            </a:r>
            <a:r>
              <a:rPr lang="zh-CN" altLang="en-US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zh-CN" altLang="en-US" dirty="0"/>
              <a:t>选项卡显示</a:t>
            </a:r>
            <a:r>
              <a:rPr lang="zh-CN" altLang="en-US" dirty="0">
                <a:solidFill>
                  <a:srgbClr val="0432FF"/>
                </a:solidFill>
              </a:rPr>
              <a:t>执行单条 </a:t>
            </a:r>
            <a:r>
              <a:rPr lang="en-CA" dirty="0">
                <a:solidFill>
                  <a:srgbClr val="0432FF"/>
                </a:solidFill>
              </a:rPr>
              <a:t>SQL </a:t>
            </a:r>
            <a:r>
              <a:rPr lang="zh-CN" altLang="en-US" dirty="0">
                <a:solidFill>
                  <a:srgbClr val="0432FF"/>
                </a:solidFill>
              </a:rPr>
              <a:t>语句的结果</a:t>
            </a:r>
            <a:r>
              <a:rPr lang="zh-CN" altLang="en-US" dirty="0"/>
              <a:t>；其工具栏包含以下按钮：</a:t>
            </a:r>
          </a:p>
          <a:p>
            <a:pPr lvl="1"/>
            <a:r>
              <a:rPr lang="en-US" altLang="zh-CN" sz="1800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Pin</a:t>
            </a:r>
            <a:r>
              <a:rPr lang="zh-CN" altLang="en-US" sz="1800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zh-CN" altLang="en-US" dirty="0"/>
              <a:t>当在 “</a:t>
            </a:r>
            <a:r>
              <a:rPr lang="en-US" altLang="zh-CN" sz="180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Connections</a:t>
            </a:r>
            <a:r>
              <a:rPr lang="zh-CN" altLang="en-US" dirty="0"/>
              <a:t> ”导航器中选择另一个对象时，</a:t>
            </a:r>
            <a:r>
              <a:rPr lang="en-US" altLang="zh-CN" dirty="0">
                <a:solidFill>
                  <a:srgbClr val="C00000"/>
                </a:solidFill>
              </a:rPr>
              <a:t>Pin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会将选项卡的内容保留在窗口中。</a:t>
            </a:r>
          </a:p>
          <a:p>
            <a:pPr lvl="1"/>
            <a:r>
              <a:rPr lang="en-US" altLang="zh-CN" sz="1800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Print</a:t>
            </a:r>
            <a:r>
              <a:rPr lang="zh-CN" altLang="en-US" sz="1800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zh-CN" altLang="en-US" dirty="0"/>
              <a:t>将选项卡的内容发送到打印机。</a:t>
            </a:r>
          </a:p>
          <a:p>
            <a:pPr lvl="1"/>
            <a:r>
              <a:rPr lang="en-US" altLang="zh-CN" sz="1800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Refresh</a:t>
            </a:r>
            <a:r>
              <a:rPr lang="zh-CN" altLang="en-US" sz="1800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zh-CN" altLang="en-US" dirty="0"/>
              <a:t>再次执行 </a:t>
            </a:r>
            <a:r>
              <a:rPr lang="en-CA" dirty="0"/>
              <a:t>SQL </a:t>
            </a:r>
            <a:r>
              <a:rPr lang="zh-CN" altLang="en-US" dirty="0"/>
              <a:t>语句以刷新结果。</a:t>
            </a:r>
          </a:p>
          <a:p>
            <a:pPr lvl="1"/>
            <a:r>
              <a:rPr lang="en-US" altLang="zh-CN" sz="1800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Delete Persisted Settings</a:t>
            </a:r>
            <a:r>
              <a:rPr lang="zh-CN" altLang="en-US" sz="1800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zh-CN" altLang="en-US" dirty="0"/>
              <a:t>删除持久化设置，如任何排序顺序规范。</a:t>
            </a:r>
          </a:p>
          <a:p>
            <a:pPr lvl="1"/>
            <a:r>
              <a:rPr lang="en-US" altLang="zh-CN" sz="1800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SQL</a:t>
            </a:r>
            <a:r>
              <a:rPr lang="zh-CN" altLang="en-US" sz="1800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CA" dirty="0"/>
              <a:t> </a:t>
            </a:r>
            <a:r>
              <a:rPr lang="zh-CN" altLang="en-US" dirty="0"/>
              <a:t>显示产生结果的 </a:t>
            </a:r>
            <a:r>
              <a:rPr lang="en-CA" dirty="0"/>
              <a:t>SQL </a:t>
            </a:r>
            <a:r>
              <a:rPr lang="zh-CN" altLang="en-US" dirty="0"/>
              <a:t>语句。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200A8-0351-7643-B178-98B1F211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F5D2F-E73C-D848-97C6-F547A59124B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FF6E0B-41A1-7249-9455-487DDCDDD823}"/>
              </a:ext>
            </a:extLst>
          </p:cNvPr>
          <p:cNvGrpSpPr/>
          <p:nvPr/>
        </p:nvGrpSpPr>
        <p:grpSpPr>
          <a:xfrm>
            <a:off x="982764" y="2274425"/>
            <a:ext cx="317500" cy="2271051"/>
            <a:chOff x="982764" y="2743200"/>
            <a:chExt cx="317500" cy="227105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69149EE-FF32-0548-8B48-0DC6A06B9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2764" y="2743200"/>
              <a:ext cx="292100" cy="3048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C23E3DA-0F68-C84B-A56D-8252FBEA6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2764" y="3399825"/>
              <a:ext cx="292100" cy="3048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90DCCC9-3117-1640-A018-92C73E2B1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2764" y="4747551"/>
              <a:ext cx="317500" cy="266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A8DB1AE-3533-194E-9169-0EC6D48F1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2764" y="4278775"/>
              <a:ext cx="292100" cy="2921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5943B10-8C8B-A447-8479-9DF745AB4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82764" y="3821575"/>
              <a:ext cx="292100" cy="30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9502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关于实验</a:t>
            </a:r>
            <a:r>
              <a:rPr lang="en-US" altLang="zh-CN" dirty="0"/>
              <a:t>2</a:t>
            </a:r>
            <a:r>
              <a:rPr lang="zh-CN" altLang="en-US" dirty="0"/>
              <a:t>练习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59D062-6628-5D46-BE0D-F96A7F01A56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662F80-9ED0-7041-A95A-17A2E216B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97" y="1600200"/>
            <a:ext cx="4654524" cy="22542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A426DDE-6626-4841-981C-9E716C14F774}"/>
              </a:ext>
            </a:extLst>
          </p:cNvPr>
          <p:cNvSpPr txBox="1"/>
          <p:nvPr/>
        </p:nvSpPr>
        <p:spPr>
          <a:xfrm>
            <a:off x="5257801" y="1752600"/>
            <a:ext cx="34579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0" dirty="0"/>
              <a:t>Oracle </a:t>
            </a:r>
            <a:r>
              <a:rPr kumimoji="1" lang="zh-CN" altLang="en-US" i="0" dirty="0"/>
              <a:t>中</a:t>
            </a:r>
            <a:r>
              <a:rPr lang="en-US" altLang="zh-CN" i="0" dirty="0"/>
              <a:t>varchar2</a:t>
            </a:r>
            <a:r>
              <a:rPr lang="zh-CN" altLang="en-US" i="0" dirty="0"/>
              <a:t>把所有字符都占两字节处理</a:t>
            </a:r>
            <a:r>
              <a:rPr lang="en-US" altLang="zh-CN" i="0" dirty="0"/>
              <a:t>(</a:t>
            </a:r>
            <a:r>
              <a:rPr lang="zh-CN" altLang="en-US" i="0" dirty="0"/>
              <a:t>一般情况下</a:t>
            </a:r>
            <a:r>
              <a:rPr lang="en-US" altLang="zh-CN" i="0" dirty="0"/>
              <a:t>)</a:t>
            </a:r>
            <a:r>
              <a:rPr lang="zh-CN" altLang="en-US" i="0" dirty="0"/>
              <a:t>，</a:t>
            </a:r>
            <a:r>
              <a:rPr lang="en-US" altLang="zh-CN" i="0" dirty="0"/>
              <a:t>varchar</a:t>
            </a:r>
            <a:r>
              <a:rPr lang="zh-CN" altLang="en-US" i="0" dirty="0"/>
              <a:t>只对汉字和全角等字符占两字节，数字，英文字符等都是一个字节；</a:t>
            </a:r>
            <a:endParaRPr kumimoji="1" lang="zh-CN" altLang="en-US" i="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8A399A-1D7A-F34A-8F86-C3A02BCD07EB}"/>
              </a:ext>
            </a:extLst>
          </p:cNvPr>
          <p:cNvSpPr txBox="1"/>
          <p:nvPr/>
        </p:nvSpPr>
        <p:spPr>
          <a:xfrm>
            <a:off x="457200" y="4264350"/>
            <a:ext cx="830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zh-CN" altLang="en-US" i="0" dirty="0"/>
              <a:t>若机子</a:t>
            </a:r>
            <a:r>
              <a:rPr lang="en-US" altLang="zh-CN" i="0" dirty="0"/>
              <a:t>Oracle</a:t>
            </a:r>
            <a:r>
              <a:rPr lang="zh-CN" altLang="en-US" i="0" dirty="0"/>
              <a:t>采用的字符集是</a:t>
            </a:r>
            <a:r>
              <a:rPr lang="en-US" altLang="zh-CN" i="0" dirty="0"/>
              <a:t>GBK</a:t>
            </a:r>
            <a:r>
              <a:rPr lang="zh-CN" altLang="en-US" i="0" dirty="0"/>
              <a:t>的</a:t>
            </a:r>
            <a:r>
              <a:rPr lang="en-US" altLang="zh-CN" i="0" dirty="0"/>
              <a:t>16</a:t>
            </a:r>
            <a:r>
              <a:rPr lang="zh-CN" altLang="en-US" i="0" dirty="0"/>
              <a:t>位，则</a:t>
            </a:r>
            <a:r>
              <a:rPr lang="en-US" altLang="zh-CN" i="0" dirty="0"/>
              <a:t>varchar2</a:t>
            </a:r>
            <a:r>
              <a:rPr lang="zh-CN" altLang="en-US" i="0" dirty="0"/>
              <a:t>中每字符占</a:t>
            </a:r>
            <a:r>
              <a:rPr lang="en-US" altLang="zh-CN" i="0" dirty="0"/>
              <a:t>2</a:t>
            </a:r>
            <a:r>
              <a:rPr lang="zh-CN" altLang="en-US" i="0" dirty="0"/>
              <a:t>字节。</a:t>
            </a:r>
            <a:endParaRPr lang="en-US" altLang="zh-CN" i="0" dirty="0"/>
          </a:p>
          <a:p>
            <a:pPr marL="285750" indent="-285750">
              <a:buFont typeface="Wingdings" pitchFamily="2" charset="2"/>
              <a:buChar char="n"/>
            </a:pPr>
            <a:r>
              <a:rPr lang="zh-CN" altLang="en-US" i="0" dirty="0"/>
              <a:t>若机子</a:t>
            </a:r>
            <a:r>
              <a:rPr lang="en-US" altLang="zh-CN" i="0" dirty="0"/>
              <a:t>Oracle</a:t>
            </a:r>
            <a:r>
              <a:rPr lang="zh-CN" altLang="en-US" i="0" dirty="0"/>
              <a:t>采用的字符集是</a:t>
            </a:r>
            <a:r>
              <a:rPr lang="en-US" altLang="zh-CN" i="0" dirty="0"/>
              <a:t>UTF-8</a:t>
            </a:r>
            <a:r>
              <a:rPr lang="zh-CN" altLang="en-US" i="0" dirty="0"/>
              <a:t>，则</a:t>
            </a:r>
            <a:r>
              <a:rPr lang="en-US" altLang="zh-CN" i="0" dirty="0"/>
              <a:t>varchar2</a:t>
            </a:r>
            <a:r>
              <a:rPr lang="zh-CN" altLang="en-US" i="0" dirty="0"/>
              <a:t>中每字符占</a:t>
            </a:r>
            <a:r>
              <a:rPr lang="en-US" altLang="zh-CN" i="0" dirty="0"/>
              <a:t>3</a:t>
            </a:r>
            <a:r>
              <a:rPr lang="zh-CN" altLang="en-US" i="0" dirty="0"/>
              <a:t>字节。</a:t>
            </a:r>
            <a:endParaRPr lang="en-US" altLang="zh-CN" i="0" dirty="0"/>
          </a:p>
          <a:p>
            <a:pPr marL="285750" indent="-285750">
              <a:buFont typeface="Wingdings" pitchFamily="2" charset="2"/>
              <a:buChar char="n"/>
            </a:pPr>
            <a:endParaRPr lang="en-US" altLang="zh-CN" i="0" dirty="0"/>
          </a:p>
          <a:p>
            <a:r>
              <a:rPr kumimoji="1" lang="zh-CN" altLang="en-US" i="0" dirty="0"/>
              <a:t>若你的名字太长，插入报错（超过</a:t>
            </a:r>
            <a:r>
              <a:rPr kumimoji="1" lang="en-US" altLang="zh-CN" i="0" dirty="0"/>
              <a:t>20</a:t>
            </a:r>
            <a:r>
              <a:rPr kumimoji="1" lang="zh-CN" altLang="en-US" i="0" dirty="0"/>
              <a:t>个字节），将</a:t>
            </a:r>
            <a:r>
              <a:rPr kumimoji="1" lang="en-US" altLang="zh-CN" i="0" dirty="0"/>
              <a:t>Lab2DB</a:t>
            </a:r>
            <a:r>
              <a:rPr kumimoji="1" lang="zh-CN" altLang="en-US" i="0" dirty="0"/>
              <a:t>中的</a:t>
            </a:r>
            <a:r>
              <a:rPr kumimoji="1" lang="en-US" altLang="zh-CN" i="0" dirty="0"/>
              <a:t>varchar2</a:t>
            </a:r>
            <a:r>
              <a:rPr kumimoji="1" lang="zh-CN" altLang="en-US" i="0" dirty="0"/>
              <a:t>括号内的字节长度改大即可。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87995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常见错误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先检查一遍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59D062-6628-5D46-BE0D-F96A7F01A56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29637A-E2A8-CB49-B5E0-61C9426F44CF}"/>
              </a:ext>
            </a:extLst>
          </p:cNvPr>
          <p:cNvSpPr txBox="1"/>
          <p:nvPr/>
        </p:nvSpPr>
        <p:spPr>
          <a:xfrm>
            <a:off x="723900" y="1403445"/>
            <a:ext cx="7696200" cy="5108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sz="2000" i="0" dirty="0"/>
              <a:t>在写好的每一句完整的</a:t>
            </a:r>
            <a:r>
              <a:rPr kumimoji="1" lang="en-US" altLang="zh-CN" sz="2000" i="0" dirty="0"/>
              <a:t>SQL</a:t>
            </a:r>
            <a:r>
              <a:rPr kumimoji="1" lang="zh-CN" altLang="en-US" sz="2000" i="0" dirty="0"/>
              <a:t>语句后面</a:t>
            </a:r>
            <a:r>
              <a:rPr kumimoji="1" lang="zh-CN" altLang="en-US" sz="2000" i="0" dirty="0">
                <a:solidFill>
                  <a:srgbClr val="FF0000"/>
                </a:solidFill>
              </a:rPr>
              <a:t>记得加分号 </a:t>
            </a:r>
            <a:r>
              <a:rPr kumimoji="1" lang="en-US" altLang="zh-CN" sz="2000" i="0" dirty="0">
                <a:solidFill>
                  <a:srgbClr val="FF0000"/>
                </a:solidFill>
              </a:rPr>
              <a:t> “;”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sz="2000" i="0" dirty="0"/>
              <a:t>在写代码的时候记得用</a:t>
            </a:r>
            <a:r>
              <a:rPr kumimoji="1" lang="zh-CN" altLang="en-US" sz="2000" i="0" dirty="0">
                <a:solidFill>
                  <a:srgbClr val="FF0000"/>
                </a:solidFill>
              </a:rPr>
              <a:t>英文输入法</a:t>
            </a:r>
            <a:r>
              <a:rPr kumimoji="1" lang="zh-CN" altLang="en-US" sz="2000" i="0" dirty="0"/>
              <a:t>，特别是空格，逗号，分号，括号是用中文输入肯定语法错误</a:t>
            </a:r>
            <a:endParaRPr kumimoji="1" lang="en-US" altLang="zh-CN" sz="2000" i="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sz="2000" i="0" dirty="0"/>
              <a:t>从</a:t>
            </a:r>
            <a:r>
              <a:rPr kumimoji="1" lang="en-US" altLang="zh-CN" sz="2000" i="0" dirty="0"/>
              <a:t>Lab3</a:t>
            </a:r>
            <a:r>
              <a:rPr kumimoji="1" lang="zh-CN" altLang="en-US" sz="2000" i="0" dirty="0"/>
              <a:t>以后，</a:t>
            </a:r>
            <a:r>
              <a:rPr kumimoji="1" lang="zh-CN" altLang="en-US" sz="2000" i="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每个</a:t>
            </a:r>
            <a:r>
              <a:rPr kumimoji="1" lang="en-US" altLang="zh-CN" sz="2000" i="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LabDB.sql</a:t>
            </a:r>
            <a:r>
              <a:rPr kumimoji="1" lang="zh-CN" altLang="en-US" sz="2000" i="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的末尾有一句</a:t>
            </a:r>
            <a:r>
              <a:rPr kumimoji="1" lang="en-US" altLang="zh-CN" sz="2000" i="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@insertMyself</a:t>
            </a:r>
            <a:r>
              <a:rPr kumimoji="1" lang="en-US" altLang="zh-CN" sz="2000" i="0" dirty="0"/>
              <a:t> </a:t>
            </a:r>
            <a:r>
              <a:rPr kumimoji="1" lang="zh-CN" altLang="en-US" sz="2000" i="0" dirty="0"/>
              <a:t>用于调用执行</a:t>
            </a:r>
            <a:r>
              <a:rPr kumimoji="1" lang="en-US" altLang="zh-CN" sz="2000" i="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insertMyself</a:t>
            </a:r>
            <a:r>
              <a:rPr kumimoji="1" lang="zh-CN" altLang="en-US" sz="2000" i="0" dirty="0"/>
              <a:t>文件的</a:t>
            </a:r>
            <a:r>
              <a:rPr kumimoji="1" lang="en-US" altLang="zh-CN" sz="2000" i="0" dirty="0"/>
              <a:t>SQL</a:t>
            </a:r>
            <a:r>
              <a:rPr kumimoji="1" lang="zh-CN" altLang="en-US" sz="2000" i="0" dirty="0"/>
              <a:t>语句。所以注意：</a:t>
            </a:r>
            <a:endParaRPr kumimoji="1" lang="en-US" altLang="zh-CN" sz="2000" i="0" dirty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 i="0" dirty="0"/>
              <a:t>执行</a:t>
            </a:r>
            <a:r>
              <a:rPr kumimoji="1" lang="en-US" altLang="zh-CN" sz="2000" i="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LabDB.sql</a:t>
            </a:r>
            <a:r>
              <a:rPr kumimoji="1" lang="zh-CN" altLang="en-US" sz="2000" i="0" dirty="0"/>
              <a:t> 后</a:t>
            </a:r>
            <a:r>
              <a:rPr kumimoji="1" lang="zh-CN" altLang="en-US" sz="2000" i="0" dirty="0">
                <a:solidFill>
                  <a:srgbClr val="FF0000"/>
                </a:solidFill>
              </a:rPr>
              <a:t>不必</a:t>
            </a:r>
            <a:r>
              <a:rPr kumimoji="1" lang="zh-CN" altLang="en-US" sz="2000" i="0" dirty="0"/>
              <a:t>像</a:t>
            </a:r>
            <a:r>
              <a:rPr kumimoji="1" lang="en-US" altLang="zh-CN" sz="2000" i="0" dirty="0"/>
              <a:t>Lab2</a:t>
            </a:r>
            <a:r>
              <a:rPr kumimoji="1" lang="zh-CN" altLang="en-US" sz="2000" i="0" dirty="0"/>
              <a:t>一样自己再手动运行</a:t>
            </a:r>
            <a:r>
              <a:rPr kumimoji="1" lang="en-US" altLang="zh-CN" sz="2000" i="0" dirty="0" err="1"/>
              <a:t>insertMyself.sql</a:t>
            </a:r>
            <a:r>
              <a:rPr kumimoji="1" lang="en-US" altLang="zh-CN" sz="2000" i="0" dirty="0"/>
              <a:t>, </a:t>
            </a:r>
            <a:r>
              <a:rPr kumimoji="1" lang="zh-CN" altLang="en-US" sz="2000" i="0" dirty="0"/>
              <a:t>因为已经调用自动执行了。</a:t>
            </a:r>
            <a:endParaRPr kumimoji="1" lang="en-US" altLang="zh-CN" sz="2000" i="0" dirty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 i="0" dirty="0"/>
              <a:t>调用执行的</a:t>
            </a:r>
            <a:r>
              <a:rPr kumimoji="1" lang="en-US" altLang="zh-CN" sz="2000" i="0" dirty="0" err="1"/>
              <a:t>insertMyself</a:t>
            </a:r>
            <a:r>
              <a:rPr kumimoji="1" lang="zh-CN" altLang="en-US" sz="2000" i="0" dirty="0"/>
              <a:t>文件是与</a:t>
            </a:r>
            <a:r>
              <a:rPr kumimoji="1" lang="en-US" altLang="zh-CN" sz="2000" i="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LabDB.sql</a:t>
            </a:r>
            <a:r>
              <a:rPr kumimoji="1" lang="zh-CN" altLang="en-US" sz="2000" i="0" dirty="0"/>
              <a:t>放在同一文件夹的那一个；请确认无误你在</a:t>
            </a:r>
            <a:r>
              <a:rPr kumimoji="1" lang="en-US" altLang="zh-CN" sz="2000" i="0" dirty="0"/>
              <a:t>SQL</a:t>
            </a:r>
            <a:r>
              <a:rPr kumimoji="1" lang="zh-CN" altLang="en-US" sz="2000" i="0" dirty="0"/>
              <a:t> </a:t>
            </a:r>
            <a:r>
              <a:rPr kumimoji="1" lang="en-US" altLang="zh-CN" sz="2000" i="0" dirty="0"/>
              <a:t>developer</a:t>
            </a:r>
            <a:r>
              <a:rPr kumimoji="1" lang="zh-CN" altLang="en-US" sz="2000" i="0" dirty="0"/>
              <a:t>中打开修改的</a:t>
            </a:r>
            <a:r>
              <a:rPr kumimoji="1" lang="en-US" altLang="zh-CN" sz="2000" i="0" dirty="0" err="1"/>
              <a:t>insertMyself</a:t>
            </a:r>
            <a:r>
              <a:rPr kumimoji="1" lang="zh-CN" altLang="en-US" sz="2000" i="0" dirty="0"/>
              <a:t>文件与</a:t>
            </a:r>
            <a:r>
              <a:rPr kumimoji="1" lang="en-US" altLang="zh-CN" sz="2000" i="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LabDB.sql</a:t>
            </a:r>
            <a:r>
              <a:rPr kumimoji="1" lang="zh-CN" altLang="en-US" sz="2000" i="0" dirty="0"/>
              <a:t>放置在</a:t>
            </a:r>
            <a:r>
              <a:rPr kumimoji="1" lang="zh-CN" altLang="en-US" sz="2000" i="0" dirty="0">
                <a:solidFill>
                  <a:srgbClr val="FF0000"/>
                </a:solidFill>
              </a:rPr>
              <a:t>同一文件夹中</a:t>
            </a:r>
            <a:r>
              <a:rPr kumimoji="1" lang="zh-CN" altLang="en-US" sz="2000" i="0" dirty="0"/>
              <a:t>。不要搞混。</a:t>
            </a:r>
          </a:p>
        </p:txBody>
      </p:sp>
    </p:spTree>
    <p:extLst>
      <p:ext uri="{BB962C8B-B14F-4D97-AF65-F5344CB8AC3E}">
        <p14:creationId xmlns:p14="http://schemas.microsoft.com/office/powerpoint/2010/main" val="2339904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常见错误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在你举手前先检查一遍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59D062-6628-5D46-BE0D-F96A7F01A56B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732DA9-7EF2-CB43-87E4-A669A5E9F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23" y="1676400"/>
            <a:ext cx="8392754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951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常见错误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在你举手前先检查一遍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59D062-6628-5D46-BE0D-F96A7F01A56B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29637A-E2A8-CB49-B5E0-61C9426F44CF}"/>
              </a:ext>
            </a:extLst>
          </p:cNvPr>
          <p:cNvSpPr txBox="1"/>
          <p:nvPr/>
        </p:nvSpPr>
        <p:spPr>
          <a:xfrm>
            <a:off x="723900" y="1403445"/>
            <a:ext cx="7962900" cy="3261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i="0" dirty="0"/>
              <a:t>4.</a:t>
            </a:r>
            <a:r>
              <a:rPr kumimoji="1" lang="zh-CN" altLang="en-US" sz="2000" i="0" dirty="0"/>
              <a:t> 每次修改文件记得按</a:t>
            </a:r>
            <a:r>
              <a:rPr kumimoji="1" lang="en-US" altLang="zh-CN" sz="2000" i="0" dirty="0">
                <a:solidFill>
                  <a:srgbClr val="FF0000"/>
                </a:solidFill>
              </a:rPr>
              <a:t>control + save</a:t>
            </a:r>
            <a:r>
              <a:rPr kumimoji="1" lang="zh-CN" altLang="en-US" sz="2000" i="0" dirty="0">
                <a:solidFill>
                  <a:srgbClr val="FF0000"/>
                </a:solidFill>
              </a:rPr>
              <a:t>保存</a:t>
            </a:r>
            <a:r>
              <a:rPr kumimoji="1" lang="zh-CN" altLang="en-US" sz="2000" i="0" dirty="0"/>
              <a:t>你的改动，不然直接点        </a:t>
            </a:r>
            <a:r>
              <a:rPr kumimoji="1" lang="en-US" altLang="zh-CN" sz="2000" i="0" dirty="0"/>
              <a:t>run</a:t>
            </a:r>
            <a:r>
              <a:rPr kumimoji="1" lang="zh-CN" altLang="en-US" sz="2000" i="0" dirty="0"/>
              <a:t>运行的还是上个版本的代码，结果肯定跟你设想的有偏差。</a:t>
            </a:r>
            <a:endParaRPr kumimoji="1" lang="en-US" altLang="zh-CN" sz="2000" i="0" dirty="0"/>
          </a:p>
          <a:p>
            <a:pPr>
              <a:lnSpc>
                <a:spcPct val="150000"/>
              </a:lnSpc>
            </a:pPr>
            <a:endParaRPr kumimoji="1" lang="en-US" altLang="zh-CN" sz="2000" i="0" dirty="0"/>
          </a:p>
          <a:p>
            <a:pPr>
              <a:lnSpc>
                <a:spcPct val="150000"/>
              </a:lnSpc>
            </a:pPr>
            <a:r>
              <a:rPr kumimoji="1" lang="en-US" altLang="zh-CN" sz="2000" i="0" dirty="0"/>
              <a:t>5.</a:t>
            </a:r>
            <a:r>
              <a:rPr kumimoji="1" lang="zh-CN" altLang="en-US" sz="2000" i="0" dirty="0"/>
              <a:t> 遇到未知错误之前，建议重新运行</a:t>
            </a:r>
            <a:r>
              <a:rPr kumimoji="1" lang="en-US" altLang="zh-CN" sz="2000" i="0" dirty="0" err="1"/>
              <a:t>LabDB.sql</a:t>
            </a:r>
            <a:r>
              <a:rPr kumimoji="1" lang="en-US" altLang="zh-CN" sz="2000" i="0" dirty="0"/>
              <a:t> </a:t>
            </a:r>
            <a:r>
              <a:rPr kumimoji="1" lang="zh-CN" altLang="en-US" sz="2000" i="0" dirty="0"/>
              <a:t>重建数据库，随后再次运行你报错的语句，如果还是报错，那么应该真的是你语句的错。这样做是要</a:t>
            </a:r>
            <a:r>
              <a:rPr kumimoji="1" lang="zh-CN" altLang="en-US" sz="2000" i="0"/>
              <a:t>排除数据库本身的</a:t>
            </a:r>
            <a:r>
              <a:rPr kumimoji="1" lang="zh-CN" altLang="en-US" sz="2000" i="0" dirty="0"/>
              <a:t>问题导致的错误。</a:t>
            </a:r>
            <a:endParaRPr kumimoji="1" lang="en-US" altLang="zh-CN" sz="2000" i="0" dirty="0"/>
          </a:p>
          <a:p>
            <a:pPr>
              <a:lnSpc>
                <a:spcPct val="150000"/>
              </a:lnSpc>
            </a:pPr>
            <a:endParaRPr kumimoji="1" lang="zh-CN" altLang="en-US" sz="2000" i="0" dirty="0"/>
          </a:p>
        </p:txBody>
      </p:sp>
    </p:spTree>
    <p:extLst>
      <p:ext uri="{BB962C8B-B14F-4D97-AF65-F5344CB8AC3E}">
        <p14:creationId xmlns:p14="http://schemas.microsoft.com/office/powerpoint/2010/main" val="16599472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9220200" cy="9144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附录：更改</a:t>
            </a:r>
            <a:r>
              <a:rPr lang="en-US" altLang="zh-CN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Oracle Database</a:t>
            </a:r>
            <a:r>
              <a:rPr lang="zh-CN" altLang="en-US" dirty="0"/>
              <a:t>密码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3040"/>
            <a:ext cx="8229600" cy="4846320"/>
          </a:xfrm>
        </p:spPr>
        <p:txBody>
          <a:bodyPr/>
          <a:lstStyle/>
          <a:p>
            <a:r>
              <a:rPr lang="zh-CN" altLang="en-US" dirty="0">
                <a:latin typeface="Verdana" charset="0"/>
                <a:ea typeface="MS PGothic" charset="0"/>
              </a:rPr>
              <a:t>在 </a:t>
            </a:r>
            <a:r>
              <a:rPr lang="en-CA" altLang="zh-CN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SQL Developer</a:t>
            </a:r>
            <a:r>
              <a:rPr lang="zh-CN" altLang="en-US" dirty="0">
                <a:latin typeface="Verdana" charset="0"/>
                <a:ea typeface="MS PGothic" charset="0"/>
              </a:rPr>
              <a:t>中为上述创建的用户创建连接，以便创建表格和运行查询。</a:t>
            </a:r>
            <a:endParaRPr lang="en-US" altLang="zh-CN" dirty="0">
              <a:latin typeface="Verdana" charset="0"/>
              <a:ea typeface="MS PGothic" charset="0"/>
            </a:endParaRPr>
          </a:p>
          <a:p>
            <a:r>
              <a:rPr lang="zh-CN" altLang="en-US" dirty="0">
                <a:latin typeface="Verdana" charset="0"/>
                <a:ea typeface="MS PGothic" charset="0"/>
              </a:rPr>
              <a:t>要更改 </a:t>
            </a:r>
            <a:r>
              <a:rPr lang="en-US" altLang="zh-CN" b="1" dirty="0">
                <a:solidFill>
                  <a:srgbClr val="0432FF"/>
                </a:solidFill>
                <a:latin typeface="Arial Narrow" panose="020B0606020202030204" pitchFamily="34" charset="0"/>
                <a:ea typeface="MS PGothic" charset="0"/>
              </a:rPr>
              <a:t>Oracle Database</a:t>
            </a:r>
            <a:r>
              <a:rPr lang="zh-CN" altLang="en-US" dirty="0">
                <a:latin typeface="Verdana" charset="0"/>
                <a:ea typeface="MS PGothic" charset="0"/>
              </a:rPr>
              <a:t>密码，请键入</a:t>
            </a:r>
          </a:p>
          <a:p>
            <a:pPr marL="914400" indent="0" eaLnBrk="1" hangingPunct="1">
              <a:spcBef>
                <a:spcPts val="1200"/>
              </a:spcBef>
              <a:buNone/>
              <a:defRPr/>
            </a:pPr>
            <a:r>
              <a:rPr lang="en-US" altLang="zh-TW" sz="2000" b="1" dirty="0">
                <a:solidFill>
                  <a:srgbClr val="0432FF"/>
                </a:solidFill>
                <a:latin typeface="Arial Narrow"/>
                <a:ea typeface="MS PGothic" charset="0"/>
                <a:cs typeface="Arial Narrow"/>
              </a:rPr>
              <a:t>alter user</a:t>
            </a:r>
            <a:r>
              <a:rPr lang="en-US" altLang="zh-TW" sz="20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altLang="zh-TW" sz="2000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&lt;username&gt;</a:t>
            </a:r>
            <a:r>
              <a:rPr lang="en-US" altLang="zh-TW" sz="20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altLang="zh-TW" sz="2000" b="1" dirty="0">
                <a:solidFill>
                  <a:srgbClr val="0432FF"/>
                </a:solidFill>
                <a:latin typeface="Arial Narrow"/>
                <a:ea typeface="MS PGothic" charset="0"/>
                <a:cs typeface="Arial Narrow"/>
              </a:rPr>
              <a:t>identified by</a:t>
            </a:r>
            <a:r>
              <a:rPr lang="en-US" altLang="zh-TW" sz="2000" dirty="0">
                <a:latin typeface="Arial Narrow"/>
                <a:ea typeface="MS PGothic" charset="0"/>
                <a:cs typeface="Arial Narrow"/>
              </a:rPr>
              <a:t> “</a:t>
            </a:r>
            <a:r>
              <a:rPr lang="en-US" altLang="zh-TW" sz="2000" i="1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&lt;</a:t>
            </a:r>
            <a:r>
              <a:rPr lang="en-US" altLang="zh-TW" sz="2000" dirty="0" err="1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new_password</a:t>
            </a:r>
            <a:r>
              <a:rPr lang="en-US" altLang="zh-TW" sz="2000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&gt;</a:t>
            </a:r>
            <a:r>
              <a:rPr lang="en-US" altLang="zh-TW" sz="2000" dirty="0">
                <a:latin typeface="Arial Narrow"/>
                <a:ea typeface="MS PGothic" charset="0"/>
                <a:cs typeface="Arial Narrow"/>
              </a:rPr>
              <a:t>”;</a:t>
            </a:r>
          </a:p>
          <a:p>
            <a:pPr indent="3175" eaLnBrk="1" hangingPunct="1">
              <a:spcBef>
                <a:spcPts val="1200"/>
              </a:spcBef>
              <a:buNone/>
              <a:tabLst>
                <a:tab pos="5653088" algn="l"/>
              </a:tabLst>
              <a:defRPr/>
            </a:pPr>
            <a:r>
              <a:rPr lang="zh-CN" altLang="en-US" dirty="0">
                <a:latin typeface="Verdana" charset="0"/>
                <a:ea typeface="MS PGothic" charset="0"/>
              </a:rPr>
              <a:t>记住在 </a:t>
            </a:r>
            <a:r>
              <a:rPr lang="en-US" altLang="ja-JP" dirty="0">
                <a:latin typeface="Verdana" charset="0"/>
                <a:ea typeface="MS PGothic" charset="0"/>
              </a:rPr>
              <a:t>SQL </a:t>
            </a:r>
            <a:r>
              <a:rPr lang="zh-CN" altLang="en-US" dirty="0">
                <a:latin typeface="Verdana" charset="0"/>
                <a:ea typeface="MS PGothic" charset="0"/>
              </a:rPr>
              <a:t>语句末尾添加一个“</a:t>
            </a:r>
            <a:r>
              <a:rPr lang="en-US" altLang="zh-CN" dirty="0">
                <a:latin typeface="Verdana" charset="0"/>
                <a:ea typeface="MS PGothic" charset="0"/>
              </a:rPr>
              <a:t>;”</a:t>
            </a:r>
            <a:r>
              <a:rPr lang="zh-CN" altLang="en-US" dirty="0">
                <a:latin typeface="Verdana" charset="0"/>
                <a:ea typeface="MS PGothic" charset="0"/>
              </a:rPr>
              <a:t>，因为所有 </a:t>
            </a:r>
            <a:r>
              <a:rPr lang="en-US" altLang="ja-JP" dirty="0">
                <a:latin typeface="Verdana" charset="0"/>
                <a:ea typeface="MS PGothic" charset="0"/>
              </a:rPr>
              <a:t>SQL </a:t>
            </a:r>
            <a:r>
              <a:rPr lang="zh-CN" altLang="en-US" dirty="0">
                <a:latin typeface="Verdana" charset="0"/>
                <a:ea typeface="MS PGothic" charset="0"/>
              </a:rPr>
              <a:t>语句都以“</a:t>
            </a:r>
            <a:r>
              <a:rPr lang="en-US" altLang="zh-CN" dirty="0">
                <a:latin typeface="Verdana" charset="0"/>
                <a:ea typeface="MS PGothic" charset="0"/>
              </a:rPr>
              <a:t>; ”</a:t>
            </a:r>
            <a:r>
              <a:rPr lang="zh-CN" altLang="en-US" dirty="0">
                <a:latin typeface="Verdana" charset="0"/>
                <a:ea typeface="MS PGothic" charset="0"/>
              </a:rPr>
              <a:t>结尾。</a:t>
            </a:r>
          </a:p>
          <a:p>
            <a:pPr indent="3175" eaLnBrk="1" hangingPunct="1">
              <a:spcBef>
                <a:spcPts val="1200"/>
              </a:spcBef>
              <a:buNone/>
              <a:tabLst>
                <a:tab pos="5653088" algn="l"/>
              </a:tabLst>
              <a:defRPr/>
            </a:pPr>
            <a:r>
              <a:rPr lang="zh-CN" altLang="en-US" dirty="0">
                <a:latin typeface="Verdana" charset="0"/>
                <a:ea typeface="MS PGothic" charset="0"/>
              </a:rPr>
              <a:t>现在可以进行 </a:t>
            </a:r>
            <a:r>
              <a:rPr lang="en-US" altLang="ja-JP" dirty="0">
                <a:latin typeface="Verdana" charset="0"/>
                <a:ea typeface="MS PGothic" charset="0"/>
              </a:rPr>
              <a:t>Lab1 </a:t>
            </a:r>
            <a:r>
              <a:rPr lang="zh-CN" altLang="en-US" dirty="0">
                <a:latin typeface="Verdana" charset="0"/>
                <a:ea typeface="MS PGothic" charset="0"/>
              </a:rPr>
              <a:t>练习</a:t>
            </a:r>
            <a:endParaRPr lang="en-US" altLang="ja-JP" dirty="0">
              <a:latin typeface="Verdana" charset="0"/>
              <a:ea typeface="MS PGothic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59D062-6628-5D46-BE0D-F96A7F01A56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200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ea typeface="+mj-ea"/>
                <a:cs typeface="+mj-cs"/>
              </a:rPr>
              <a:t>实验主题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  <a:defRPr/>
            </a:pPr>
            <a:r>
              <a:rPr lang="zh-CN" altLang="en-US" dirty="0">
                <a:ea typeface="MS PGothic" charset="0"/>
              </a:rPr>
              <a:t>什么是 </a:t>
            </a:r>
            <a:r>
              <a:rPr lang="en-US" altLang="zh-CN" b="1" dirty="0">
                <a:solidFill>
                  <a:srgbClr val="0432FF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Oracle Database </a:t>
            </a:r>
            <a:r>
              <a:rPr lang="zh-CN" altLang="en-US" dirty="0">
                <a:ea typeface="MS PGothic" charset="0"/>
              </a:rPr>
              <a:t>； </a:t>
            </a:r>
            <a:r>
              <a:rPr lang="en-US" altLang="zh-CN" b="1" dirty="0">
                <a:solidFill>
                  <a:srgbClr val="0432FF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SQL*Plus</a:t>
            </a:r>
            <a:r>
              <a:rPr lang="en-US" altLang="zh-CN" dirty="0">
                <a:ea typeface="MS PGothic" charset="0"/>
              </a:rPr>
              <a:t> </a:t>
            </a:r>
            <a:r>
              <a:rPr lang="en-US" dirty="0">
                <a:ea typeface="MS PGothic" charset="0"/>
              </a:rPr>
              <a:t>； </a:t>
            </a:r>
            <a:r>
              <a:rPr lang="en-US" altLang="zh-CN" b="1" dirty="0">
                <a:solidFill>
                  <a:srgbClr val="0432FF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SQL*Plus</a:t>
            </a:r>
            <a:r>
              <a:rPr lang="zh-CN" altLang="en-US" b="1" dirty="0">
                <a:solidFill>
                  <a:srgbClr val="0432FF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 </a:t>
            </a:r>
            <a:r>
              <a:rPr lang="zh-CN" altLang="en-US" dirty="0">
                <a:ea typeface="MS PGothic" charset="0"/>
              </a:rPr>
              <a:t>脚本文件。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dirty="0">
                <a:ea typeface="MS PGothic" charset="0"/>
              </a:rPr>
              <a:t>如何使用 </a:t>
            </a:r>
            <a:r>
              <a:rPr lang="en-US" altLang="zh-CN" b="1" dirty="0">
                <a:solidFill>
                  <a:srgbClr val="0432FF"/>
                </a:solidFill>
                <a:latin typeface="Arial Narrow" panose="020B0606020202030204" pitchFamily="34" charset="0"/>
                <a:ea typeface="MS PGothic" charset="0"/>
              </a:rPr>
              <a:t>Oracle </a:t>
            </a:r>
            <a:r>
              <a:rPr lang="en-US" altLang="zh-CN" b="1" dirty="0">
                <a:solidFill>
                  <a:srgbClr val="0432FF"/>
                </a:solidFill>
                <a:latin typeface="Arial Narrow" panose="020B0606020202030204" pitchFamily="34" charset="0"/>
                <a:ea typeface="MS PGothic" charset="0"/>
                <a:cs typeface="Arial Narrow" panose="020B0604020202020204" pitchFamily="34" charset="0"/>
              </a:rPr>
              <a:t>SQL Developer</a:t>
            </a:r>
            <a:r>
              <a:rPr lang="zh-CN" altLang="en-US" b="1" dirty="0">
                <a:solidFill>
                  <a:srgbClr val="0432FF"/>
                </a:solidFill>
                <a:latin typeface="Arial Narrow" panose="020B0606020202030204" pitchFamily="34" charset="0"/>
                <a:ea typeface="MS PGothic" charset="0"/>
                <a:cs typeface="Arial Narrow" panose="020B0604020202020204" pitchFamily="34" charset="0"/>
              </a:rPr>
              <a:t> </a:t>
            </a:r>
            <a:r>
              <a:rPr lang="zh-CN" altLang="en-US" dirty="0">
                <a:ea typeface="MS PGothic" charset="0"/>
              </a:rPr>
              <a:t>连接到 </a:t>
            </a:r>
            <a:r>
              <a:rPr lang="en-US" altLang="zh-CN" b="1" dirty="0">
                <a:solidFill>
                  <a:srgbClr val="0432FF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Oracle Database </a:t>
            </a:r>
            <a:r>
              <a:rPr lang="zh-CN" altLang="en-US" dirty="0">
                <a:ea typeface="MS PGothic" charset="0"/>
              </a:rPr>
              <a:t>。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dirty="0">
                <a:ea typeface="MS PGothic" charset="0"/>
              </a:rPr>
              <a:t>如何在 </a:t>
            </a:r>
            <a:r>
              <a:rPr lang="en-US" altLang="zh-CN" b="1" dirty="0">
                <a:solidFill>
                  <a:srgbClr val="0432FF"/>
                </a:solidFill>
                <a:latin typeface="Arial Narrow" panose="020B0606020202030204" pitchFamily="34" charset="0"/>
                <a:ea typeface="MS PGothic" charset="0"/>
              </a:rPr>
              <a:t>Oracle </a:t>
            </a:r>
            <a:r>
              <a:rPr lang="en-US" altLang="zh-CN" b="1" dirty="0">
                <a:solidFill>
                  <a:srgbClr val="0432FF"/>
                </a:solidFill>
                <a:latin typeface="Arial Narrow" panose="020B0606020202030204" pitchFamily="34" charset="0"/>
                <a:ea typeface="MS PGothic" charset="0"/>
                <a:cs typeface="Arial Narrow" panose="020B0604020202020204" pitchFamily="34" charset="0"/>
              </a:rPr>
              <a:t>SQL Developer</a:t>
            </a:r>
            <a:r>
              <a:rPr lang="zh-CN" altLang="en-US" b="1" dirty="0">
                <a:solidFill>
                  <a:srgbClr val="0432FF"/>
                </a:solidFill>
                <a:latin typeface="Arial Narrow" panose="020B0606020202030204" pitchFamily="34" charset="0"/>
                <a:ea typeface="MS PGothic" charset="0"/>
                <a:cs typeface="Arial Narrow" panose="020B0604020202020204" pitchFamily="34" charset="0"/>
              </a:rPr>
              <a:t> </a:t>
            </a:r>
            <a:r>
              <a:rPr lang="zh-CN" altLang="en-US" dirty="0">
                <a:ea typeface="MS PGothic" charset="0"/>
              </a:rPr>
              <a:t>中创建和执行 </a:t>
            </a:r>
            <a:r>
              <a:rPr lang="en-US" altLang="zh-CN" b="1" dirty="0">
                <a:solidFill>
                  <a:srgbClr val="0432FF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SQL*Plus</a:t>
            </a:r>
            <a:r>
              <a:rPr lang="zh-CN" altLang="en-US" b="1" dirty="0">
                <a:solidFill>
                  <a:srgbClr val="0432FF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 </a:t>
            </a:r>
            <a:r>
              <a:rPr lang="zh-CN" altLang="en-US" dirty="0">
                <a:ea typeface="MS PGothic" charset="0"/>
              </a:rPr>
              <a:t>脚本文件。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dirty="0">
                <a:ea typeface="MS PGothic" charset="0"/>
              </a:rPr>
              <a:t>如何创建、修改和列出 </a:t>
            </a:r>
            <a:r>
              <a:rPr lang="en-US" altLang="zh-CN" b="1" dirty="0">
                <a:solidFill>
                  <a:srgbClr val="0432FF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Oracle Database</a:t>
            </a:r>
            <a:r>
              <a:rPr lang="zh-CN" altLang="en-US" b="1" dirty="0">
                <a:solidFill>
                  <a:srgbClr val="0432FF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 </a:t>
            </a:r>
            <a:r>
              <a:rPr lang="zh-CN" altLang="en-US" dirty="0">
                <a:ea typeface="MS PGothic" charset="0"/>
              </a:rPr>
              <a:t>表的内容。</a:t>
            </a:r>
            <a:endParaRPr lang="en-US" dirty="0">
              <a:ea typeface="MS PGothic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737C24F2-DD9E-6049-A637-44A2833CE68C}" type="slidenum">
              <a:rPr lang="en-US" i="0" smtClean="0"/>
              <a:pPr>
                <a:defRPr/>
              </a:pPr>
              <a:t>2</a:t>
            </a:fld>
            <a:endParaRPr lang="en-US" i="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3040"/>
            <a:ext cx="8229600" cy="484632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dirty="0"/>
              <a:t>要创建数据库用户，请以 </a:t>
            </a:r>
            <a:r>
              <a:rPr lang="en-US" altLang="zh-CN" dirty="0"/>
              <a:t>DBA </a:t>
            </a:r>
            <a:r>
              <a:rPr lang="zh-CN" altLang="en-US" dirty="0"/>
              <a:t>的身份运行脚本文件 </a:t>
            </a:r>
            <a:r>
              <a:rPr lang="en-CA" altLang="zh-CN" dirty="0" err="1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CreateUser.sql</a:t>
            </a:r>
            <a:r>
              <a:rPr lang="en-CA" altLang="zh-CN" dirty="0"/>
              <a:t> </a:t>
            </a:r>
            <a:r>
              <a:rPr lang="zh-CN" altLang="en-US" dirty="0"/>
              <a:t>，其中 </a:t>
            </a:r>
            <a:r>
              <a:rPr lang="en-CA" altLang="zh-CN" i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&lt;username&gt;</a:t>
            </a:r>
            <a:r>
              <a:rPr lang="zh-CN" altLang="en-US" dirty="0"/>
              <a:t>替换为要创建用户的用户名，</a:t>
            </a:r>
            <a:r>
              <a:rPr lang="en-CA" altLang="zh-CN" i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&lt;password&gt;</a:t>
            </a:r>
            <a:r>
              <a:rPr lang="zh-CN" altLang="en-US" dirty="0"/>
              <a:t>替换为要分配给用户的密码。</a:t>
            </a:r>
          </a:p>
          <a:p>
            <a:pPr>
              <a:buFont typeface="Wingdings" pitchFamily="2" charset="2"/>
              <a:buChar char="p"/>
            </a:pPr>
            <a:r>
              <a:rPr lang="zh-CN" altLang="en-US" dirty="0"/>
              <a:t>用户名应以 </a:t>
            </a:r>
            <a:r>
              <a:rPr lang="en-US" altLang="zh-CN" dirty="0"/>
              <a:t>C## </a:t>
            </a:r>
            <a:r>
              <a:rPr lang="zh-CN" altLang="en-US" dirty="0"/>
              <a:t>或 </a:t>
            </a:r>
            <a:r>
              <a:rPr lang="en-US" altLang="zh-CN" dirty="0"/>
              <a:t>c## </a:t>
            </a:r>
            <a:r>
              <a:rPr lang="zh-CN" altLang="en-US" dirty="0"/>
              <a:t>开头，更多信息请参阅 </a:t>
            </a:r>
            <a:r>
              <a:rPr lang="en-US" altLang="zh-CN" dirty="0">
                <a:hlinkClick r:id="rId2"/>
              </a:rPr>
              <a:t>https://docs.oracle.com/database/121/SQLRF/statements_8003.htm#SQLRF01503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</a:p>
          <a:p>
            <a:pPr>
              <a:buFont typeface="Wingdings" pitchFamily="2" charset="2"/>
              <a:buChar char="p"/>
            </a:pPr>
            <a:r>
              <a:rPr lang="zh-CN" altLang="en-US" dirty="0"/>
              <a:t>为简单起见，我们使用 “</a:t>
            </a:r>
            <a:r>
              <a:rPr lang="en-US" altLang="zh-CN" dirty="0"/>
              <a:t>grant DBA to c##Robin;” </a:t>
            </a:r>
            <a:r>
              <a:rPr lang="zh-CN" altLang="en-US" dirty="0"/>
              <a:t>将新用户指定为数据库管理员。 有关其他权限，请参阅 </a:t>
            </a:r>
            <a:r>
              <a:rPr lang="en-CA" altLang="zh-CN" dirty="0">
                <a:hlinkClick r:id="rId3"/>
              </a:rPr>
              <a:t>https://www.cnblogs.com/yank/p/5088621.html 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59D062-6628-5D46-BE0D-F96A7F01A56B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9FA54EC-1281-E81E-3E76-8740FE54C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9220200" cy="9144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附录：更改</a:t>
            </a:r>
            <a:r>
              <a:rPr lang="en-US" altLang="zh-CN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Oracle Database</a:t>
            </a:r>
            <a:r>
              <a:rPr lang="zh-CN" altLang="en-US" dirty="0"/>
              <a:t>密码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2715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FB406-5A1C-D446-A90B-6A900DABF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附录：安装 </a:t>
            </a:r>
            <a:r>
              <a:rPr lang="en-CA" altLang="zh-CN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Oracle Database Express Edition (XE)</a:t>
            </a:r>
            <a:br>
              <a:rPr lang="en-CA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</a:br>
            <a:endParaRPr lang="en-CA" b="1" dirty="0">
              <a:solidFill>
                <a:srgbClr val="0432FF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BAC80-6682-6143-BD27-DF497C0B4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3040"/>
            <a:ext cx="8229600" cy="484632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zh-CN" altLang="en-US" b="0" i="0" dirty="0">
                <a:solidFill>
                  <a:srgbClr val="1C2127"/>
                </a:solidFill>
                <a:effectLst/>
                <a:latin typeface="-apple-system"/>
              </a:rPr>
              <a:t>仅当你希望安装 </a:t>
            </a:r>
            <a:r>
              <a:rPr lang="en" altLang="zh-CN" b="0" i="0" dirty="0">
                <a:solidFill>
                  <a:srgbClr val="1C2127"/>
                </a:solidFill>
                <a:effectLst/>
                <a:latin typeface="-apple-system"/>
              </a:rPr>
              <a:t>Oracle XE </a:t>
            </a:r>
            <a:r>
              <a:rPr lang="zh-CN" altLang="en-US" b="0" i="0" dirty="0">
                <a:solidFill>
                  <a:srgbClr val="1C2127"/>
                </a:solidFill>
                <a:effectLst/>
                <a:latin typeface="-apple-system"/>
              </a:rPr>
              <a:t>时才遵循这些说明</a:t>
            </a:r>
            <a:r>
              <a:rPr lang="en-CA" sz="2000" dirty="0"/>
              <a:t>.</a:t>
            </a:r>
          </a:p>
          <a:p>
            <a:pPr eaLnBrk="1" hangingPunct="1">
              <a:spcBef>
                <a:spcPts val="1200"/>
              </a:spcBef>
              <a:buFont typeface="+mj-lt"/>
              <a:buAutoNum type="arabicPeriod"/>
              <a:defRPr/>
            </a:pPr>
            <a:r>
              <a:rPr lang="zh-CN" altLang="en-US" b="0" i="0" dirty="0">
                <a:solidFill>
                  <a:srgbClr val="1C2127"/>
                </a:solidFill>
                <a:effectLst/>
                <a:latin typeface="-apple-system"/>
              </a:rPr>
              <a:t>从以下位置下载 </a:t>
            </a:r>
            <a:r>
              <a:rPr lang="en-US" sz="2000" b="1" dirty="0">
                <a:solidFill>
                  <a:srgbClr val="0432FF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Oracle Database Express Edition (XE)</a:t>
            </a:r>
            <a:r>
              <a:rPr lang="en-US" sz="2000" dirty="0">
                <a:ea typeface="MS PGothic" charset="0"/>
              </a:rPr>
              <a:t> </a:t>
            </a:r>
            <a:r>
              <a:rPr lang="en-US" sz="1600" dirty="0">
                <a:ea typeface="MS PGothic" charset="0"/>
                <a:hlinkClick r:id="rId2"/>
              </a:rPr>
              <a:t>https://www.oracle.com/database/technologies/xe-downloads.html</a:t>
            </a:r>
            <a:endParaRPr lang="en-US" sz="1600" dirty="0">
              <a:ea typeface="MS PGothic" charset="0"/>
            </a:endParaRPr>
          </a:p>
          <a:p>
            <a:pPr>
              <a:spcBef>
                <a:spcPts val="1200"/>
              </a:spcBef>
              <a:buFont typeface="+mj-lt"/>
              <a:buAutoNum type="arabicPeriod" startAt="2"/>
            </a:pPr>
            <a:r>
              <a:rPr lang="zh-CN" altLang="en-US" b="0" i="0" dirty="0">
                <a:solidFill>
                  <a:srgbClr val="1C2127"/>
                </a:solidFill>
                <a:effectLst/>
                <a:latin typeface="-apple-system"/>
              </a:rPr>
              <a:t>在下载的文件夹中运行</a:t>
            </a:r>
            <a:r>
              <a:rPr lang="en-CA" altLang="zh-CN" sz="200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setup</a:t>
            </a:r>
            <a:r>
              <a:rPr lang="zh-CN" altLang="en-US" sz="200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zh-CN" altLang="en-US" b="0" i="0" dirty="0">
                <a:solidFill>
                  <a:srgbClr val="1C2127"/>
                </a:solidFill>
                <a:effectLst/>
                <a:latin typeface="-apple-system"/>
              </a:rPr>
              <a:t>以安装 </a:t>
            </a:r>
            <a:r>
              <a:rPr lang="en-CA" altLang="zh-CN" sz="2000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Oracle XE </a:t>
            </a:r>
            <a:r>
              <a:rPr lang="zh-CN" altLang="en" b="0" i="0" dirty="0">
                <a:solidFill>
                  <a:srgbClr val="1C2127"/>
                </a:solidFill>
                <a:effectLst/>
                <a:latin typeface="-apple-system"/>
              </a:rPr>
              <a:t>。 （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-apple-system"/>
              </a:rPr>
              <a:t>注</a:t>
            </a:r>
            <a:r>
              <a:rPr lang="zh-CN" altLang="en-US" b="0" i="0" dirty="0">
                <a:solidFill>
                  <a:srgbClr val="1C2127"/>
                </a:solidFill>
                <a:effectLst/>
                <a:latin typeface="-apple-system"/>
              </a:rPr>
              <a:t>：如果安装失败，请重新运行</a:t>
            </a:r>
            <a:r>
              <a:rPr lang="en-CA" altLang="zh-CN" sz="200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setup</a:t>
            </a:r>
            <a:r>
              <a:rPr lang="en-CA" altLang="zh-CN" sz="2000" dirty="0"/>
              <a:t> </a:t>
            </a:r>
            <a:r>
              <a:rPr lang="zh-CN" altLang="en-US" b="0" i="0" dirty="0">
                <a:solidFill>
                  <a:srgbClr val="1C2127"/>
                </a:solidFill>
                <a:effectLst/>
                <a:latin typeface="-apple-system"/>
              </a:rPr>
              <a:t>。）</a:t>
            </a:r>
            <a:endParaRPr lang="en-CA" sz="2000" dirty="0"/>
          </a:p>
          <a:p>
            <a:pPr>
              <a:spcBef>
                <a:spcPts val="1200"/>
              </a:spcBef>
              <a:buFont typeface="+mj-lt"/>
              <a:buAutoNum type="arabicPeriod" startAt="2"/>
            </a:pPr>
            <a:r>
              <a:rPr lang="zh-CN" altLang="en-US" b="0" i="0" dirty="0">
                <a:solidFill>
                  <a:srgbClr val="1C2127"/>
                </a:solidFill>
                <a:effectLst/>
                <a:latin typeface="-apple-system"/>
              </a:rPr>
              <a:t>安装完成后，请记下右侧所示的 </a:t>
            </a:r>
            <a:r>
              <a:rPr lang="en-CA" altLang="zh-CN" sz="2000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InstallShield Wizard</a:t>
            </a:r>
            <a:r>
              <a:rPr lang="zh-CN" altLang="en-US" sz="2000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zh-CN" altLang="en-US" b="0" i="0" dirty="0">
                <a:solidFill>
                  <a:srgbClr val="1C2127"/>
                </a:solidFill>
                <a:effectLst/>
                <a:latin typeface="-apple-system"/>
              </a:rPr>
              <a:t>对话框中显示的信息，以供将来参考。</a:t>
            </a:r>
            <a:endParaRPr lang="en-US" altLang="zh-CN" b="0" i="0" dirty="0">
              <a:solidFill>
                <a:srgbClr val="1C2127"/>
              </a:solidFill>
              <a:effectLst/>
              <a:latin typeface="-apple-system"/>
            </a:endParaRPr>
          </a:p>
          <a:p>
            <a:pPr>
              <a:spcBef>
                <a:spcPts val="1200"/>
              </a:spcBef>
              <a:buFont typeface="+mj-lt"/>
              <a:buAutoNum type="arabicPeriod" startAt="2"/>
            </a:pPr>
            <a:r>
              <a:rPr lang="zh-CN" altLang="en-US" b="0" i="0">
                <a:solidFill>
                  <a:srgbClr val="1C2127"/>
                </a:solidFill>
                <a:effectLst/>
                <a:latin typeface="-apple-system"/>
              </a:rPr>
              <a:t>在 </a:t>
            </a:r>
            <a:r>
              <a:rPr lang="en-CA" altLang="zh-CN" sz="2000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SQL Developer</a:t>
            </a:r>
            <a:r>
              <a:rPr lang="zh-CN" altLang="en-US" b="0" i="0" dirty="0">
                <a:solidFill>
                  <a:srgbClr val="1C2127"/>
                </a:solidFill>
                <a:effectLst/>
                <a:latin typeface="-apple-system"/>
              </a:rPr>
              <a:t>中，以 </a:t>
            </a:r>
            <a:r>
              <a:rPr lang="en" altLang="zh-CN" b="0" i="0" dirty="0">
                <a:solidFill>
                  <a:srgbClr val="1C2127"/>
                </a:solidFill>
                <a:effectLst/>
                <a:latin typeface="-apple-system"/>
              </a:rPr>
              <a:t>DBA </a:t>
            </a:r>
            <a:r>
              <a:rPr lang="zh-CN" altLang="en-US" b="0" i="0" dirty="0">
                <a:solidFill>
                  <a:srgbClr val="1C2127"/>
                </a:solidFill>
                <a:effectLst/>
                <a:latin typeface="-apple-system"/>
              </a:rPr>
              <a:t>身</a:t>
            </a:r>
            <a:br>
              <a:rPr lang="en-US" altLang="zh-CN" b="0" i="0" dirty="0">
                <a:solidFill>
                  <a:srgbClr val="1C2127"/>
                </a:solidFill>
                <a:effectLst/>
                <a:latin typeface="-apple-system"/>
              </a:rPr>
            </a:br>
            <a:r>
              <a:rPr lang="zh-CN" altLang="en-US" b="0" i="0" dirty="0">
                <a:solidFill>
                  <a:srgbClr val="1C2127"/>
                </a:solidFill>
                <a:effectLst/>
                <a:latin typeface="-apple-system"/>
              </a:rPr>
              <a:t>份创建与 </a:t>
            </a:r>
            <a:r>
              <a:rPr lang="en-CA" altLang="zh-CN" sz="2000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Oracle XE</a:t>
            </a:r>
            <a:r>
              <a:rPr lang="zh-CN" altLang="en-US" b="0" i="0" dirty="0">
                <a:solidFill>
                  <a:srgbClr val="1C2127"/>
                </a:solidFill>
                <a:effectLst/>
                <a:latin typeface="-apple-system"/>
              </a:rPr>
              <a:t>数据库的连接。</a:t>
            </a:r>
            <a:endParaRPr lang="en-CA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705E2-2F30-8F4B-A7EA-625BC92FE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F5D2F-E73C-D848-97C6-F547A59124B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081BC5-D9FC-F143-9A43-EE53E6779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3911600"/>
            <a:ext cx="3200400" cy="2432306"/>
          </a:xfrm>
          <a:prstGeom prst="rect">
            <a:avLst/>
          </a:prstGeom>
          <a:ln w="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40693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16B6301E-87A0-444A-BFD4-0297A347D8D3}" type="slidenum">
              <a:rPr lang="en-US" i="0" smtClean="0"/>
              <a:pPr>
                <a:defRPr/>
              </a:pPr>
              <a:t>3</a:t>
            </a:fld>
            <a:endParaRPr lang="en-US" i="0" dirty="0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ea typeface="+mj-ea"/>
                <a:cs typeface="+mj-cs"/>
              </a:rPr>
              <a:t>为什么选择</a:t>
            </a:r>
            <a:r>
              <a:rPr lang="en-US" dirty="0">
                <a:ea typeface="+mj-ea"/>
                <a:cs typeface="+mj-cs"/>
              </a:rPr>
              <a:t> </a:t>
            </a:r>
            <a:r>
              <a:rPr lang="en-US" b="1" dirty="0">
                <a:solidFill>
                  <a:srgbClr val="0432FF"/>
                </a:solidFill>
                <a:latin typeface="Arial Narrow" panose="020B0604020202020204" pitchFamily="34" charset="0"/>
                <a:ea typeface="+mj-ea"/>
                <a:cs typeface="Arial Narrow" panose="020B0604020202020204" pitchFamily="34" charset="0"/>
              </a:rPr>
              <a:t>Oracle Database</a:t>
            </a:r>
            <a:r>
              <a:rPr lang="en-US" dirty="0">
                <a:ea typeface="+mj-ea"/>
                <a:cs typeface="+mj-cs"/>
              </a:rPr>
              <a:t>?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2400"/>
              </a:spcBef>
              <a:defRPr/>
            </a:pPr>
            <a:r>
              <a:rPr lang="en-US" altLang="zh-CN" b="1" dirty="0">
                <a:solidFill>
                  <a:srgbClr val="0432FF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Oracle Database</a:t>
            </a:r>
            <a:r>
              <a:rPr lang="zh-CN" altLang="en-US" b="1" dirty="0">
                <a:solidFill>
                  <a:srgbClr val="0432FF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 </a:t>
            </a:r>
            <a:r>
              <a:rPr lang="zh-CN" altLang="en-US" dirty="0">
                <a:ea typeface="MS PGothic" charset="0"/>
              </a:rPr>
              <a:t>是使用最广泛的商业 </a:t>
            </a:r>
            <a:r>
              <a:rPr lang="en-US" dirty="0">
                <a:ea typeface="MS PGothic" charset="0"/>
              </a:rPr>
              <a:t>DBMS </a:t>
            </a:r>
            <a:r>
              <a:rPr lang="zh-CN" altLang="en-US" dirty="0">
                <a:ea typeface="MS PGothic" charset="0"/>
              </a:rPr>
              <a:t>之一；你们很可能会在将来的某个时候使用它。</a:t>
            </a:r>
          </a:p>
          <a:p>
            <a:pPr eaLnBrk="1" hangingPunct="1">
              <a:spcBef>
                <a:spcPts val="2400"/>
              </a:spcBef>
              <a:defRPr/>
            </a:pPr>
            <a:r>
              <a:rPr lang="zh-CN" altLang="en-US" dirty="0">
                <a:ea typeface="MS PGothic" charset="0"/>
              </a:rPr>
              <a:t>其他关系数据库管理系统与 </a:t>
            </a:r>
            <a:r>
              <a:rPr lang="en-US" altLang="zh-CN" b="1" dirty="0">
                <a:solidFill>
                  <a:srgbClr val="0432FF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Oracle Database</a:t>
            </a:r>
            <a:r>
              <a:rPr lang="zh-CN" altLang="en-US" b="1" dirty="0">
                <a:solidFill>
                  <a:srgbClr val="0432FF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 </a:t>
            </a:r>
            <a:r>
              <a:rPr lang="zh-CN" altLang="en-US" dirty="0">
                <a:ea typeface="MS PGothic" charset="0"/>
              </a:rPr>
              <a:t>非常相似。</a:t>
            </a:r>
          </a:p>
          <a:p>
            <a:pPr eaLnBrk="1" hangingPunct="1">
              <a:spcBef>
                <a:spcPts val="2400"/>
              </a:spcBef>
              <a:defRPr/>
            </a:pPr>
            <a:r>
              <a:rPr lang="zh-CN" altLang="en-US" dirty="0">
                <a:ea typeface="MS PGothic" charset="0"/>
              </a:rPr>
              <a:t>如果你熟悉 </a:t>
            </a:r>
            <a:r>
              <a:rPr lang="en-US" altLang="zh-CN" b="1" dirty="0">
                <a:solidFill>
                  <a:srgbClr val="0432FF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Oracle Database</a:t>
            </a:r>
            <a:r>
              <a:rPr lang="en-US" altLang="zh-CN" dirty="0">
                <a:ea typeface="MS PGothic" charset="0"/>
              </a:rPr>
              <a:t> </a:t>
            </a:r>
            <a:r>
              <a:rPr lang="zh-CN" altLang="en-US" dirty="0">
                <a:ea typeface="MS PGothic" charset="0"/>
              </a:rPr>
              <a:t>，就能使用任何其他关系数据库管理系统进行编程。</a:t>
            </a:r>
            <a:endParaRPr lang="en-US" dirty="0">
              <a:ea typeface="MS PGothic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FDC8BFFD-3272-9F42-9E3F-3DDD892FD751}" type="slidenum">
              <a:rPr lang="en-US" i="0" smtClean="0"/>
              <a:pPr>
                <a:defRPr/>
              </a:pPr>
              <a:t>4</a:t>
            </a:fld>
            <a:endParaRPr lang="en-US" i="0" dirty="0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432FF"/>
                </a:solidFill>
                <a:latin typeface="Arial Narrow" panose="020B0604020202020204" pitchFamily="34" charset="0"/>
                <a:ea typeface="+mj-ea"/>
                <a:cs typeface="Arial Narrow" panose="020B0604020202020204" pitchFamily="34" charset="0"/>
              </a:rPr>
              <a:t>Oracle Database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MS PGothic" charset="0"/>
              </a:rPr>
              <a:t>第一个商用关系数据库管理系统。</a:t>
            </a:r>
          </a:p>
          <a:p>
            <a:pPr eaLnBrk="1" hangingPunct="1">
              <a:defRPr/>
            </a:pPr>
            <a:r>
              <a:rPr lang="zh-CN" altLang="en-US" dirty="0">
                <a:ea typeface="MS PGothic" charset="0"/>
              </a:rPr>
              <a:t>实验室提供 </a:t>
            </a:r>
            <a:r>
              <a:rPr lang="en-US" dirty="0">
                <a:ea typeface="MS PGothic" charset="0"/>
              </a:rPr>
              <a:t>Oracle Database Express Edition (XE)，</a:t>
            </a:r>
            <a:r>
              <a:rPr lang="zh-CN" altLang="en-US" dirty="0">
                <a:ea typeface="MS PGothic" charset="0"/>
              </a:rPr>
              <a:t>也可从以下网址安装到自己的计算机上</a:t>
            </a:r>
          </a:p>
          <a:p>
            <a:pPr marL="455613" indent="0" eaLnBrk="1" hangingPunct="1">
              <a:spcBef>
                <a:spcPts val="1200"/>
              </a:spcBef>
              <a:buNone/>
              <a:defRPr/>
            </a:pPr>
            <a:r>
              <a:rPr lang="en-US" altLang="zh-CN" sz="2000" dirty="0">
                <a:ea typeface="MS PGothic" charset="0"/>
                <a:hlinkClick r:id="rId2"/>
              </a:rPr>
              <a:t>https://www.oracle.com/database/technologies/xe-downloads.html</a:t>
            </a:r>
            <a:endParaRPr lang="en-US" altLang="zh-CN" sz="2000" dirty="0">
              <a:ea typeface="MS PGothic" charset="0"/>
            </a:endParaRPr>
          </a:p>
          <a:p>
            <a:pPr lvl="1" eaLnBrk="1" hangingPunct="1">
              <a:defRPr/>
            </a:pPr>
            <a:r>
              <a:rPr lang="zh-CN" altLang="en-US" dirty="0">
                <a:ea typeface="MS PGothic" charset="0"/>
              </a:rPr>
              <a:t>需要在网站上注册</a:t>
            </a:r>
            <a:r>
              <a:rPr lang="en-US" altLang="zh-CN" dirty="0">
                <a:ea typeface="MS PGothic" charset="0"/>
              </a:rPr>
              <a:t>/</a:t>
            </a:r>
            <a:r>
              <a:rPr lang="zh-CN" altLang="en-US" dirty="0">
                <a:ea typeface="MS PGothic" charset="0"/>
              </a:rPr>
              <a:t>登录；仅提供 </a:t>
            </a:r>
            <a:r>
              <a:rPr lang="en-US" dirty="0">
                <a:ea typeface="MS PGothic" charset="0"/>
              </a:rPr>
              <a:t>Windows </a:t>
            </a:r>
            <a:r>
              <a:rPr lang="zh-CN" altLang="en-US" dirty="0">
                <a:ea typeface="MS PGothic" charset="0"/>
              </a:rPr>
              <a:t>和 </a:t>
            </a:r>
            <a:r>
              <a:rPr lang="en-US" dirty="0">
                <a:ea typeface="MS PGothic" charset="0"/>
              </a:rPr>
              <a:t>Linux </a:t>
            </a:r>
            <a:r>
              <a:rPr lang="zh-CN" altLang="en-US" dirty="0">
                <a:ea typeface="MS PGothic" charset="0"/>
              </a:rPr>
              <a:t>版本。</a:t>
            </a:r>
          </a:p>
          <a:p>
            <a:pPr marL="457200" lvl="1" indent="0" eaLnBrk="1" hangingPunct="1">
              <a:buNone/>
              <a:tabLst>
                <a:tab pos="3768725" algn="l"/>
              </a:tabLst>
              <a:defRPr/>
            </a:pPr>
            <a:endParaRPr lang="en-US" altLang="zh-CN" dirty="0">
              <a:ea typeface="MS PGothic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D0A85F72-1D5D-744B-A249-2AB6A153E69E}" type="slidenum">
              <a:rPr lang="en-US" i="0" smtClean="0"/>
              <a:pPr>
                <a:defRPr/>
              </a:pPr>
              <a:t>5</a:t>
            </a:fld>
            <a:endParaRPr lang="en-US" i="0" dirty="0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Oracle </a:t>
            </a:r>
            <a:r>
              <a:rPr lang="zh-CN" altLang="en-US" dirty="0">
                <a:ea typeface="+mj-ea"/>
                <a:cs typeface="+mj-cs"/>
              </a:rPr>
              <a:t>客户端</a:t>
            </a:r>
            <a:r>
              <a:rPr lang="en-US" altLang="zh-CN" dirty="0">
                <a:ea typeface="+mj-ea"/>
                <a:cs typeface="+mj-cs"/>
              </a:rPr>
              <a:t>/</a:t>
            </a:r>
            <a:r>
              <a:rPr lang="zh-CN" altLang="en-US" dirty="0">
                <a:ea typeface="+mj-ea"/>
                <a:cs typeface="+mj-cs"/>
              </a:rPr>
              <a:t>服务器模型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040"/>
            <a:ext cx="4419600" cy="484632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000" dirty="0">
                <a:ea typeface="MS PGothic" charset="0"/>
              </a:rPr>
              <a:t>客户端接受用户的 </a:t>
            </a:r>
            <a:r>
              <a:rPr lang="en-US" sz="2000" dirty="0">
                <a:ea typeface="MS PGothic" charset="0"/>
              </a:rPr>
              <a:t>SQL </a:t>
            </a:r>
            <a:r>
              <a:rPr lang="zh-CN" altLang="en-US" sz="2000" dirty="0">
                <a:ea typeface="MS PGothic" charset="0"/>
              </a:rPr>
              <a:t>语句</a:t>
            </a:r>
            <a:r>
              <a:rPr lang="en-US" altLang="zh-CN" sz="2000" dirty="0">
                <a:ea typeface="MS PGothic" charset="0"/>
              </a:rPr>
              <a:t>/</a:t>
            </a:r>
            <a:r>
              <a:rPr lang="zh-CN" altLang="en-US" sz="2000" dirty="0">
                <a:ea typeface="MS PGothic" charset="0"/>
              </a:rPr>
              <a:t>命令，并通过网络将其发送到 </a:t>
            </a:r>
            <a:r>
              <a:rPr lang="en-US" altLang="zh-CN" sz="2000" b="1" dirty="0">
                <a:solidFill>
                  <a:srgbClr val="0432FF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Oracle Database</a:t>
            </a:r>
            <a:r>
              <a:rPr lang="zh-CN" altLang="en-US" sz="2000" b="1" dirty="0">
                <a:solidFill>
                  <a:srgbClr val="0432FF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 </a:t>
            </a:r>
            <a:r>
              <a:rPr lang="zh-CN" altLang="en-US" sz="2000" dirty="0">
                <a:ea typeface="MS PGothic" charset="0"/>
              </a:rPr>
              <a:t>服务器。</a:t>
            </a:r>
          </a:p>
          <a:p>
            <a:pPr eaLnBrk="1" hangingPunct="1">
              <a:defRPr/>
            </a:pPr>
            <a:r>
              <a:rPr lang="en-US" altLang="zh-CN" sz="2000" b="1" dirty="0">
                <a:solidFill>
                  <a:srgbClr val="0432FF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Oracle Database</a:t>
            </a:r>
            <a:r>
              <a:rPr lang="zh-CN" altLang="en-US" sz="2000" b="1" dirty="0">
                <a:solidFill>
                  <a:srgbClr val="0432FF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 </a:t>
            </a:r>
            <a:r>
              <a:rPr lang="zh-CN" altLang="en-US" sz="2000" dirty="0">
                <a:ea typeface="MS PGothic" charset="0"/>
              </a:rPr>
              <a:t>服务器执行查询并将结果返回给客户端，客户端再将结果发送给用户。</a:t>
            </a:r>
            <a:endParaRPr lang="en-US" sz="2000" dirty="0">
              <a:ea typeface="MS PGothic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AC5C2F7-B60C-154F-995D-8DF21616757D}"/>
              </a:ext>
            </a:extLst>
          </p:cNvPr>
          <p:cNvGrpSpPr/>
          <p:nvPr/>
        </p:nvGrpSpPr>
        <p:grpSpPr>
          <a:xfrm>
            <a:off x="5029200" y="1463040"/>
            <a:ext cx="3657600" cy="3005042"/>
            <a:chOff x="5029200" y="1430153"/>
            <a:chExt cx="3657600" cy="300504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036373F-D74B-384E-9EDC-2972DE6B4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29200" y="1430153"/>
              <a:ext cx="3657600" cy="274518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731D352-CE45-C345-A869-AC01ABA1BF8F}"/>
                </a:ext>
              </a:extLst>
            </p:cNvPr>
            <p:cNvSpPr txBox="1"/>
            <p:nvPr/>
          </p:nvSpPr>
          <p:spPr>
            <a:xfrm>
              <a:off x="5029200" y="4188974"/>
              <a:ext cx="365760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000" i="0" dirty="0">
                  <a:solidFill>
                    <a:srgbClr val="0432FF"/>
                  </a:solidFill>
                </a:rPr>
                <a:t>Clients access a database through various interfaces.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723C6B4-A3F0-4B47-9AE8-ABCC4FB876B6}"/>
                </a:ext>
              </a:extLst>
            </p:cNvPr>
            <p:cNvSpPr txBox="1"/>
            <p:nvPr/>
          </p:nvSpPr>
          <p:spPr>
            <a:xfrm>
              <a:off x="7620000" y="1430153"/>
              <a:ext cx="10668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000" i="0" dirty="0">
                  <a:solidFill>
                    <a:srgbClr val="0432FF"/>
                  </a:solidFill>
                </a:rPr>
                <a:t>The database resides on a server and is managed by </a:t>
              </a:r>
              <a:r>
                <a:rPr lang="en-CA" sz="1000" b="1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Oracle Database</a:t>
              </a:r>
              <a:r>
                <a:rPr lang="en-CA" sz="1000" i="0" dirty="0">
                  <a:solidFill>
                    <a:srgbClr val="0432FF"/>
                  </a:solidFill>
                </a:rPr>
                <a:t>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SQL*Plus</a:t>
            </a:r>
            <a:endParaRPr lang="en-CA" b="1" dirty="0">
              <a:solidFill>
                <a:srgbClr val="0432FF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3040"/>
            <a:ext cx="8229600" cy="4846320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0432FF"/>
                </a:solidFill>
                <a:latin typeface="Arial Narrow" panose="020B0606020202030204" pitchFamily="34" charset="0"/>
                <a:cs typeface="Arial Narrow" panose="020B0604020202020204" pitchFamily="34" charset="0"/>
              </a:rPr>
              <a:t>SQL*Plus</a:t>
            </a:r>
            <a:r>
              <a:rPr lang="zh-CN" altLang="en-US" sz="2000" b="1" dirty="0">
                <a:solidFill>
                  <a:srgbClr val="0432FF"/>
                </a:solidFill>
                <a:latin typeface="Arial Narrow" panose="020B0606020202030204" pitchFamily="34" charset="0"/>
                <a:cs typeface="Arial Narrow" panose="020B0604020202020204" pitchFamily="34" charset="0"/>
              </a:rPr>
              <a:t> </a:t>
            </a:r>
            <a:r>
              <a:rPr lang="zh-CN" altLang="en-US" sz="2000" dirty="0"/>
              <a:t>是一种交互式和批处理</a:t>
            </a:r>
            <a:br>
              <a:rPr lang="en-US" altLang="zh-CN" sz="2000" dirty="0"/>
            </a:br>
            <a:r>
              <a:rPr lang="zh-CN" altLang="en-US" sz="2000" dirty="0"/>
              <a:t>查询工具，可执行 </a:t>
            </a:r>
            <a:r>
              <a:rPr lang="en-US" b="1" dirty="0">
                <a:solidFill>
                  <a:srgbClr val="0432FF"/>
                </a:solidFill>
                <a:latin typeface="Arial Narrow" panose="020B0606020202030204" pitchFamily="34" charset="0"/>
                <a:cs typeface="Arial Narrow" panose="020B0604020202020204" pitchFamily="34" charset="0"/>
              </a:rPr>
              <a:t>SQL</a:t>
            </a:r>
            <a:r>
              <a:rPr lang="en-US" sz="2000" dirty="0"/>
              <a:t>、</a:t>
            </a:r>
            <a:r>
              <a:rPr lang="en-US" b="1" dirty="0">
                <a:solidFill>
                  <a:srgbClr val="0432FF"/>
                </a:solidFill>
                <a:latin typeface="Arial Narrow" panose="020B0606020202030204" pitchFamily="34" charset="0"/>
                <a:cs typeface="Arial Narrow" panose="020B0604020202020204" pitchFamily="34" charset="0"/>
              </a:rPr>
              <a:t>PL/SQL</a:t>
            </a:r>
            <a:r>
              <a:rPr lang="en-US" sz="2000" dirty="0"/>
              <a:t>、</a:t>
            </a:r>
            <a:br>
              <a:rPr lang="en-US" sz="2000" dirty="0"/>
            </a:br>
            <a:r>
              <a:rPr lang="en-US" altLang="zh-CN" sz="2000" b="1" dirty="0">
                <a:solidFill>
                  <a:srgbClr val="0432FF"/>
                </a:solidFill>
                <a:latin typeface="Arial Narrow" panose="020B0606020202030204" pitchFamily="34" charset="0"/>
                <a:cs typeface="Arial Narrow" panose="020B0604020202020204" pitchFamily="34" charset="0"/>
              </a:rPr>
              <a:t> SQL*Plus</a:t>
            </a:r>
            <a:r>
              <a:rPr lang="zh-CN" altLang="en-US" sz="2000" b="1" dirty="0">
                <a:solidFill>
                  <a:srgbClr val="0432FF"/>
                </a:solidFill>
                <a:latin typeface="Arial Narrow" panose="020B0606020202030204" pitchFamily="34" charset="0"/>
                <a:cs typeface="Arial Narrow" panose="020B0604020202020204" pitchFamily="34" charset="0"/>
              </a:rPr>
              <a:t> </a:t>
            </a:r>
            <a:r>
              <a:rPr lang="zh-CN" altLang="en-US" sz="2000" dirty="0"/>
              <a:t>和操作系统命令。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zh-C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PL/SQL</a:t>
            </a:r>
            <a:r>
              <a:rPr lang="zh-CN" altLang="en-US" dirty="0"/>
              <a:t>也是一种</a:t>
            </a:r>
            <a:r>
              <a:rPr lang="zh-CN" alt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程序语言</a:t>
            </a:r>
            <a:r>
              <a:rPr lang="zh-CN" altLang="en-US" dirty="0"/>
              <a:t>，叫做过程化</a:t>
            </a:r>
            <a:r>
              <a:rPr lang="en-US" altLang="zh-CN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SQL</a:t>
            </a:r>
            <a:r>
              <a:rPr lang="zh-CN" alt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语言</a:t>
            </a:r>
            <a:r>
              <a:rPr lang="zh-CN" altLang="en-US" dirty="0"/>
              <a:t>（</a:t>
            </a:r>
            <a:r>
              <a:rPr lang="en-US" altLang="zh-CN" dirty="0"/>
              <a:t>Procedural Language/SQL</a:t>
            </a:r>
            <a:r>
              <a:rPr lang="zh-CN" altLang="en-US" dirty="0"/>
              <a:t>）。</a:t>
            </a:r>
            <a:r>
              <a:rPr lang="en-US" altLang="zh-CN" dirty="0"/>
              <a:t>PL/SQL</a:t>
            </a:r>
            <a:r>
              <a:rPr lang="zh-CN" altLang="en-US" dirty="0"/>
              <a:t>是</a:t>
            </a:r>
            <a:r>
              <a:rPr lang="en-US" altLang="zh-CN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Oracle</a:t>
            </a:r>
            <a:r>
              <a:rPr lang="zh-CN" alt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数据库</a:t>
            </a:r>
            <a:r>
              <a:rPr lang="zh-CN" altLang="en-US" dirty="0"/>
              <a:t>对</a:t>
            </a:r>
            <a:r>
              <a:rPr lang="en-US" altLang="zh-CN" dirty="0"/>
              <a:t>SQL</a:t>
            </a:r>
            <a:r>
              <a:rPr lang="zh-CN" altLang="en-US" dirty="0"/>
              <a:t>语句的扩展。在普通</a:t>
            </a:r>
            <a:r>
              <a:rPr lang="en-US" altLang="zh-CN" dirty="0"/>
              <a:t>SQL</a:t>
            </a:r>
            <a:r>
              <a:rPr lang="zh-CN" altLang="en-US" dirty="0"/>
              <a:t>语句的使用上增加了编程语言的特点，所以</a:t>
            </a:r>
            <a:r>
              <a:rPr lang="en-US" altLang="zh-CN" dirty="0"/>
              <a:t>PL/SQL</a:t>
            </a:r>
            <a:r>
              <a:rPr lang="zh-CN" altLang="en-US" dirty="0"/>
              <a:t>把数据操作和查询语句组织在</a:t>
            </a:r>
            <a:r>
              <a:rPr lang="en-US" altLang="zh-CN" dirty="0"/>
              <a:t>PL/SQL</a:t>
            </a:r>
            <a:r>
              <a:rPr lang="zh-CN" altLang="en-US" dirty="0"/>
              <a:t>代码的过程性单元中，通过逻辑判断、循环等操作实现复杂的功能或者计算。</a:t>
            </a:r>
            <a:endParaRPr lang="en-US" altLang="zh-CN" dirty="0"/>
          </a:p>
          <a:p>
            <a:r>
              <a:rPr lang="en-US" altLang="zh-CN" sz="2000" b="1" dirty="0">
                <a:solidFill>
                  <a:srgbClr val="0432FF"/>
                </a:solidFill>
                <a:latin typeface="Arial Narrow" panose="020B0606020202030204" pitchFamily="34" charset="0"/>
                <a:cs typeface="Arial Narrow" panose="020B0604020202020204" pitchFamily="34" charset="0"/>
              </a:rPr>
              <a:t>SQL*Plus</a:t>
            </a:r>
            <a:r>
              <a:rPr lang="zh-CN" altLang="en-US" sz="2000" b="1" dirty="0">
                <a:solidFill>
                  <a:srgbClr val="0432FF"/>
                </a:solidFill>
                <a:latin typeface="Arial Narrow" panose="020B0606020202030204" pitchFamily="34" charset="0"/>
                <a:cs typeface="Arial Narrow" panose="020B0604020202020204" pitchFamily="34" charset="0"/>
              </a:rPr>
              <a:t> </a:t>
            </a:r>
            <a:r>
              <a:rPr lang="zh-CN" altLang="en-US" dirty="0"/>
              <a:t>命令一般用来对输出的结果进行格式化显示，以便于制作报表。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F5D2F-E73C-D848-97C6-F547A59124B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895B3C73-1639-EE43-ABF5-85C3421FC00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846320" y="1463040"/>
            <a:ext cx="3840480" cy="1852060"/>
            <a:chOff x="1787705" y="2122487"/>
            <a:chExt cx="6130534" cy="2954783"/>
          </a:xfrm>
        </p:grpSpPr>
        <p:pic>
          <p:nvPicPr>
            <p:cNvPr id="10" name="Picture 4" descr="MCj03963360000[1]">
              <a:extLst>
                <a:ext uri="{FF2B5EF4-FFF2-40B4-BE49-F238E27FC236}">
                  <a16:creationId xmlns:a16="http://schemas.microsoft.com/office/drawing/2014/main" id="{7A31CBEC-7C9C-4448-A88E-79F307C184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3900" y="2352675"/>
              <a:ext cx="911225" cy="895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5" descr="BD18200_">
              <a:extLst>
                <a:ext uri="{FF2B5EF4-FFF2-40B4-BE49-F238E27FC236}">
                  <a16:creationId xmlns:a16="http://schemas.microsoft.com/office/drawing/2014/main" id="{A29F4D52-91EB-BE46-A3D3-2B343E02DB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0837" y="4114800"/>
              <a:ext cx="639763" cy="827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D63F4702-F641-DA49-B7B9-324EF0D31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500" y="2632075"/>
              <a:ext cx="1439863" cy="5762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tIns="46800" rIns="90000" bIns="46800" anchor="b"/>
            <a:lstStyle/>
            <a:p>
              <a:pPr algn="ctr" eaLnBrk="1" hangingPunct="1">
                <a:lnSpc>
                  <a:spcPct val="80000"/>
                </a:lnSpc>
              </a:pPr>
              <a:r>
                <a:rPr lang="en-US" altLang="zh-TW" sz="1000" b="1" i="0" dirty="0">
                  <a:solidFill>
                    <a:srgbClr val="0432FF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SQL*Plus</a:t>
              </a:r>
              <a:r>
                <a:rPr lang="en-US" altLang="zh-TW" sz="1000" i="0" dirty="0">
                  <a:latin typeface="Arial" charset="0"/>
                  <a:cs typeface="PMingLiU" charset="0"/>
                </a:rPr>
                <a:t> client</a:t>
              </a:r>
            </a:p>
          </p:txBody>
        </p:sp>
        <p:pic>
          <p:nvPicPr>
            <p:cNvPr id="13" name="Picture 8" descr="MCj04041590000[1]">
              <a:extLst>
                <a:ext uri="{FF2B5EF4-FFF2-40B4-BE49-F238E27FC236}">
                  <a16:creationId xmlns:a16="http://schemas.microsoft.com/office/drawing/2014/main" id="{D0FF732A-C3FE-D746-BBB6-5EAE42A1D6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3150" y="2560638"/>
              <a:ext cx="869950" cy="873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Line 20">
              <a:extLst>
                <a:ext uri="{FF2B5EF4-FFF2-40B4-BE49-F238E27FC236}">
                  <a16:creationId xmlns:a16="http://schemas.microsoft.com/office/drawing/2014/main" id="{4F9BC640-FEB1-014E-B8EA-18FB22EEA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48450" y="2133600"/>
              <a:ext cx="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 sz="1000" dirty="0"/>
            </a:p>
          </p:txBody>
        </p:sp>
        <p:sp>
          <p:nvSpPr>
            <p:cNvPr id="15" name="Line 21">
              <a:extLst>
                <a:ext uri="{FF2B5EF4-FFF2-40B4-BE49-F238E27FC236}">
                  <a16:creationId xmlns:a16="http://schemas.microsoft.com/office/drawing/2014/main" id="{7CAB78D4-1C21-C84C-B806-92647BB6EB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8100" y="3263265"/>
              <a:ext cx="0" cy="4498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 sz="1000" dirty="0"/>
            </a:p>
          </p:txBody>
        </p:sp>
        <p:sp>
          <p:nvSpPr>
            <p:cNvPr id="16" name="Line 22">
              <a:extLst>
                <a:ext uri="{FF2B5EF4-FFF2-40B4-BE49-F238E27FC236}">
                  <a16:creationId xmlns:a16="http://schemas.microsoft.com/office/drawing/2014/main" id="{4C9470B5-6358-1740-A5B8-E0437316C6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725" y="2133600"/>
              <a:ext cx="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 sz="1000" dirty="0"/>
            </a:p>
          </p:txBody>
        </p:sp>
        <p:sp>
          <p:nvSpPr>
            <p:cNvPr id="17" name="Line 23">
              <a:extLst>
                <a:ext uri="{FF2B5EF4-FFF2-40B4-BE49-F238E27FC236}">
                  <a16:creationId xmlns:a16="http://schemas.microsoft.com/office/drawing/2014/main" id="{03081391-B9C3-BB42-8D63-1E80698788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725" y="2122487"/>
              <a:ext cx="28797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 sz="1000" dirty="0"/>
            </a:p>
          </p:txBody>
        </p:sp>
        <p:sp>
          <p:nvSpPr>
            <p:cNvPr id="18" name="Line 24">
              <a:extLst>
                <a:ext uri="{FF2B5EF4-FFF2-40B4-BE49-F238E27FC236}">
                  <a16:creationId xmlns:a16="http://schemas.microsoft.com/office/drawing/2014/main" id="{CE3A6C27-48F0-F844-9D32-2E7327F848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8100" y="3713163"/>
              <a:ext cx="27368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 sz="1000" dirty="0"/>
            </a:p>
          </p:txBody>
        </p:sp>
        <p:sp>
          <p:nvSpPr>
            <p:cNvPr id="19" name="Line 25">
              <a:extLst>
                <a:ext uri="{FF2B5EF4-FFF2-40B4-BE49-F238E27FC236}">
                  <a16:creationId xmlns:a16="http://schemas.microsoft.com/office/drawing/2014/main" id="{79E539E2-D633-A94E-A067-0BFD69A6D6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84950" y="3497263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US" sz="1000" dirty="0"/>
            </a:p>
          </p:txBody>
        </p:sp>
        <p:sp>
          <p:nvSpPr>
            <p:cNvPr id="20" name="Text Box 26">
              <a:extLst>
                <a:ext uri="{FF2B5EF4-FFF2-40B4-BE49-F238E27FC236}">
                  <a16:creationId xmlns:a16="http://schemas.microsoft.com/office/drawing/2014/main" id="{68EB1C0C-EC0F-714C-9B2F-4AC1100AA4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5662" y="4319587"/>
              <a:ext cx="1487687" cy="396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/>
              <a:r>
                <a:rPr lang="en-US" altLang="zh-TW" sz="1000" b="1" i="0" dirty="0">
                  <a:solidFill>
                    <a:srgbClr val="0432FF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SQL</a:t>
              </a:r>
              <a:r>
                <a:rPr lang="en-US" altLang="zh-TW" sz="1000" b="1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 </a:t>
              </a:r>
              <a:r>
                <a:rPr lang="en-US" altLang="zh-TW" sz="1000" i="0" dirty="0">
                  <a:latin typeface="Arial" charset="0"/>
                  <a:cs typeface="PMingLiU" charset="0"/>
                </a:rPr>
                <a:t>script file</a:t>
              </a:r>
            </a:p>
          </p:txBody>
        </p:sp>
        <p:sp>
          <p:nvSpPr>
            <p:cNvPr id="21" name="Text Box 27">
              <a:extLst>
                <a:ext uri="{FF2B5EF4-FFF2-40B4-BE49-F238E27FC236}">
                  <a16:creationId xmlns:a16="http://schemas.microsoft.com/office/drawing/2014/main" id="{58620840-EE02-384F-A9F8-5D64153726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4736" y="2632075"/>
              <a:ext cx="923503" cy="796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/>
              <a:r>
                <a:rPr lang="en-US" altLang="zh-TW" sz="1000" b="1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Oracle </a:t>
              </a:r>
            </a:p>
            <a:p>
              <a:pPr algn="ctr" eaLnBrk="1" hangingPunct="1"/>
              <a:r>
                <a:rPr lang="en-US" altLang="zh-TW" sz="1000" b="1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Database</a:t>
              </a:r>
              <a:br>
                <a:rPr lang="en-US" altLang="zh-TW" sz="1000" i="0" dirty="0">
                  <a:latin typeface="Arial" charset="0"/>
                  <a:cs typeface="PMingLiU" charset="0"/>
                </a:rPr>
              </a:br>
              <a:r>
                <a:rPr lang="en-US" altLang="zh-TW" sz="1000" i="0" dirty="0">
                  <a:latin typeface="Arial" charset="0"/>
                  <a:cs typeface="PMingLiU" charset="0"/>
                </a:rPr>
                <a:t>server</a:t>
              </a:r>
            </a:p>
          </p:txBody>
        </p:sp>
        <p:sp>
          <p:nvSpPr>
            <p:cNvPr id="22" name="Text Box 28">
              <a:extLst>
                <a:ext uri="{FF2B5EF4-FFF2-40B4-BE49-F238E27FC236}">
                  <a16:creationId xmlns:a16="http://schemas.microsoft.com/office/drawing/2014/main" id="{0B923343-1759-454F-BCC9-10DEDECCB4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6368" y="2133600"/>
              <a:ext cx="1513336" cy="355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/>
              <a:r>
                <a:rPr lang="en-US" altLang="zh-TW" sz="1000" b="1" i="0" dirty="0">
                  <a:solidFill>
                    <a:srgbClr val="0432FF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SQL</a:t>
              </a:r>
              <a:r>
                <a:rPr lang="en-US" altLang="zh-TW" sz="1000" i="0" dirty="0">
                  <a:latin typeface="Arial" charset="0"/>
                  <a:cs typeface="PMingLiU" charset="0"/>
                </a:rPr>
                <a:t> statements</a:t>
              </a:r>
            </a:p>
          </p:txBody>
        </p:sp>
        <p:sp>
          <p:nvSpPr>
            <p:cNvPr id="23" name="Text Box 29">
              <a:extLst>
                <a:ext uri="{FF2B5EF4-FFF2-40B4-BE49-F238E27FC236}">
                  <a16:creationId xmlns:a16="http://schemas.microsoft.com/office/drawing/2014/main" id="{E730EA10-39D5-3541-8EE9-1EF9698665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5492" y="3352800"/>
              <a:ext cx="1348091" cy="355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/>
              <a:r>
                <a:rPr lang="en-US" altLang="zh-TW" sz="1000" i="0" dirty="0">
                  <a:latin typeface="Arial" charset="0"/>
                  <a:cs typeface="PMingLiU" charset="0"/>
                </a:rPr>
                <a:t>Query results</a:t>
              </a:r>
            </a:p>
          </p:txBody>
        </p:sp>
        <p:cxnSp>
          <p:nvCxnSpPr>
            <p:cNvPr id="24" name="Shape 27">
              <a:extLst>
                <a:ext uri="{FF2B5EF4-FFF2-40B4-BE49-F238E27FC236}">
                  <a16:creationId xmlns:a16="http://schemas.microsoft.com/office/drawing/2014/main" id="{2B6A75DA-8746-0847-8462-1DDFA03CEAF2}"/>
                </a:ext>
              </a:extLst>
            </p:cNvPr>
            <p:cNvCxnSpPr/>
            <p:nvPr/>
          </p:nvCxnSpPr>
          <p:spPr>
            <a:xfrm flipV="1">
              <a:off x="2908448" y="3263265"/>
              <a:ext cx="374639" cy="1280160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hape 29">
              <a:extLst>
                <a:ext uri="{FF2B5EF4-FFF2-40B4-BE49-F238E27FC236}">
                  <a16:creationId xmlns:a16="http://schemas.microsoft.com/office/drawing/2014/main" id="{3C54771D-A15F-9541-ACD7-BFEF230297B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594228" y="3263265"/>
              <a:ext cx="571484" cy="1280160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 Box 26">
              <a:extLst>
                <a:ext uri="{FF2B5EF4-FFF2-40B4-BE49-F238E27FC236}">
                  <a16:creationId xmlns:a16="http://schemas.microsoft.com/office/drawing/2014/main" id="{475D7434-16D1-5F45-9378-758DFCC45A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5900" y="4501280"/>
              <a:ext cx="1435102" cy="57599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Verdana" charset="0"/>
                  <a:ea typeface="MS PGothic" charset="0"/>
                  <a:cs typeface="MS PGothic" charset="0"/>
                </a:defRPr>
              </a:lvl9pPr>
            </a:lstStyle>
            <a:p>
              <a:pPr algn="ctr" eaLnBrk="1" hangingPunct="1"/>
              <a:r>
                <a:rPr lang="en-US" altLang="zh-TW" sz="1000" b="1" i="0" dirty="0">
                  <a:solidFill>
                    <a:srgbClr val="0432FF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SQL</a:t>
              </a:r>
              <a:r>
                <a:rPr lang="en-US" altLang="zh-TW" sz="1000" i="0" dirty="0">
                  <a:latin typeface="Arial" charset="0"/>
                  <a:cs typeface="PMingLiU" charset="0"/>
                </a:rPr>
                <a:t> </a:t>
              </a:r>
              <a:br>
                <a:rPr lang="en-US" altLang="zh-TW" sz="1000" i="0" dirty="0">
                  <a:latin typeface="Arial" charset="0"/>
                  <a:cs typeface="PMingLiU" charset="0"/>
                </a:rPr>
              </a:br>
              <a:r>
                <a:rPr lang="en-US" altLang="zh-TW" sz="1000" i="0" dirty="0">
                  <a:latin typeface="Arial" charset="0"/>
                  <a:cs typeface="PMingLiU" charset="0"/>
                </a:rPr>
                <a:t>statements</a:t>
              </a:r>
            </a:p>
          </p:txBody>
        </p:sp>
        <p:pic>
          <p:nvPicPr>
            <p:cNvPr id="27" name="Picture 3" descr="royalty-free-typing-clipart-illustration-6070tn.jpg">
              <a:extLst>
                <a:ext uri="{FF2B5EF4-FFF2-40B4-BE49-F238E27FC236}">
                  <a16:creationId xmlns:a16="http://schemas.microsoft.com/office/drawing/2014/main" id="{F05C1ACF-1746-F84C-8A55-215BB72D6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7705" y="4267200"/>
              <a:ext cx="1107895" cy="562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08024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SQL*Plus</a:t>
            </a:r>
            <a:endParaRPr lang="en-CA" b="1" dirty="0">
              <a:solidFill>
                <a:srgbClr val="0432FF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F5D2F-E73C-D848-97C6-F547A59124B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FDC1CC1-E82B-DF48-84B9-76331E03A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2545"/>
            <a:ext cx="8300038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85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1A978BC3-9D9E-F846-B612-FC6F5BF51A5A}" type="slidenum">
              <a:rPr lang="en-US" i="0" smtClean="0"/>
              <a:pPr>
                <a:defRPr/>
              </a:pPr>
              <a:t>8</a:t>
            </a:fld>
            <a:endParaRPr lang="en-US" i="0" dirty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432FF"/>
                </a:solidFill>
                <a:latin typeface="Arial Narrow" panose="020B0606020202030204" pitchFamily="34" charset="0"/>
                <a:cs typeface="Arial Narrow" panose="020B0604020202020204" pitchFamily="34" charset="0"/>
              </a:rPr>
              <a:t>Oracle SQL Developer </a:t>
            </a:r>
            <a:r>
              <a:rPr lang="zh-CN" altLang="en-US" dirty="0">
                <a:ea typeface="MS PGothic" charset="0"/>
              </a:rPr>
              <a:t>为 </a:t>
            </a:r>
            <a:r>
              <a:rPr lang="en-US" b="1" dirty="0">
                <a:solidFill>
                  <a:srgbClr val="0432FF"/>
                </a:solidFill>
                <a:latin typeface="Arial Narrow" panose="020B0606020202030204" pitchFamily="34" charset="0"/>
                <a:cs typeface="Arial Narrow" panose="020B0604020202020204" pitchFamily="34" charset="0"/>
              </a:rPr>
              <a:t>SQL*Plus </a:t>
            </a:r>
            <a:r>
              <a:rPr lang="zh-CN" altLang="en-US" dirty="0">
                <a:ea typeface="MS PGothic" charset="0"/>
              </a:rPr>
              <a:t>客户端提供类似桌面的界面，允许用户：</a:t>
            </a:r>
          </a:p>
          <a:p>
            <a:pPr lvl="1"/>
            <a:r>
              <a:rPr lang="zh-CN" altLang="en-US" dirty="0">
                <a:ea typeface="MS PGothic" charset="0"/>
              </a:rPr>
              <a:t>浏览、创建、编辑和删除表；</a:t>
            </a:r>
          </a:p>
          <a:p>
            <a:pPr lvl="1"/>
            <a:r>
              <a:rPr lang="zh-CN" altLang="en-US" dirty="0">
                <a:ea typeface="MS PGothic" charset="0"/>
              </a:rPr>
              <a:t>运行</a:t>
            </a:r>
            <a:r>
              <a:rPr lang="zh-CN" altLang="en-US" sz="2000" b="1" dirty="0">
                <a:solidFill>
                  <a:srgbClr val="0432FF"/>
                </a:solidFill>
                <a:latin typeface="Arial Narrow" panose="020B0606020202030204" pitchFamily="34" charset="0"/>
                <a:cs typeface="Arial Narrow" panose="020B0604020202020204" pitchFamily="34" charset="0"/>
              </a:rPr>
              <a:t> </a:t>
            </a:r>
            <a:r>
              <a:rPr lang="en-US" sz="2000" b="1" dirty="0">
                <a:solidFill>
                  <a:srgbClr val="0432FF"/>
                </a:solidFill>
                <a:latin typeface="Arial Narrow" panose="020B0606020202030204" pitchFamily="34" charset="0"/>
                <a:cs typeface="Arial Narrow" panose="020B0604020202020204" pitchFamily="34" charset="0"/>
              </a:rPr>
              <a:t>SQL </a:t>
            </a:r>
            <a:r>
              <a:rPr lang="zh-CN" altLang="en-US" dirty="0">
                <a:ea typeface="MS PGothic" charset="0"/>
              </a:rPr>
              <a:t>语句和脚本；</a:t>
            </a:r>
          </a:p>
          <a:p>
            <a:pPr lvl="1"/>
            <a:r>
              <a:rPr lang="zh-CN" altLang="en-US" dirty="0">
                <a:ea typeface="MS PGothic" charset="0"/>
              </a:rPr>
              <a:t>编辑和调试</a:t>
            </a:r>
            <a:r>
              <a:rPr lang="en-US" sz="2000" b="1" dirty="0">
                <a:solidFill>
                  <a:srgbClr val="0432FF"/>
                </a:solidFill>
                <a:latin typeface="Arial Narrow" panose="020B0606020202030204" pitchFamily="34" charset="0"/>
                <a:cs typeface="Arial Narrow" panose="020B0604020202020204" pitchFamily="34" charset="0"/>
              </a:rPr>
              <a:t>PL/SQL</a:t>
            </a:r>
            <a:r>
              <a:rPr lang="zh-CN" altLang="en-US" dirty="0">
                <a:ea typeface="MS PGothic" charset="0"/>
              </a:rPr>
              <a:t>代码；</a:t>
            </a:r>
          </a:p>
          <a:p>
            <a:pPr lvl="1"/>
            <a:r>
              <a:rPr lang="zh-CN" altLang="en-US" dirty="0">
                <a:ea typeface="MS PGothic" charset="0"/>
              </a:rPr>
              <a:t>操纵和导出数据；</a:t>
            </a:r>
          </a:p>
          <a:p>
            <a:pPr lvl="1"/>
            <a:r>
              <a:rPr lang="zh-CN" altLang="en-US" dirty="0">
                <a:ea typeface="MS PGothic" charset="0"/>
              </a:rPr>
              <a:t>查看和创建报告。</a:t>
            </a:r>
          </a:p>
          <a:p>
            <a:r>
              <a:rPr lang="zh-CN" altLang="en-US" dirty="0">
                <a:solidFill>
                  <a:srgbClr val="C00000"/>
                </a:solidFill>
                <a:ea typeface="MS PGothic" charset="0"/>
              </a:rPr>
              <a:t>提醒：</a:t>
            </a:r>
            <a:r>
              <a:rPr lang="zh-CN" altLang="en-US" dirty="0">
                <a:ea typeface="MS PGothic" charset="0"/>
              </a:rPr>
              <a:t>从以下位置下载 </a:t>
            </a:r>
            <a:r>
              <a:rPr lang="en-US" b="1" dirty="0">
                <a:solidFill>
                  <a:srgbClr val="0432FF"/>
                </a:solidFill>
                <a:latin typeface="Arial Narrow" panose="020B0606020202030204" pitchFamily="34" charset="0"/>
                <a:cs typeface="Arial Narrow" panose="020B0604020202020204" pitchFamily="34" charset="0"/>
              </a:rPr>
              <a:t>Oracle SQL Developer</a:t>
            </a:r>
          </a:p>
          <a:p>
            <a:pPr marL="454025" indent="0">
              <a:spcBef>
                <a:spcPts val="1200"/>
              </a:spcBef>
              <a:buNone/>
            </a:pPr>
            <a:r>
              <a:rPr lang="en-US" altLang="zh-CN" sz="2000" dirty="0">
                <a:ea typeface="MS PGothic" charset="0"/>
                <a:hlinkClick r:id="rId2"/>
              </a:rPr>
              <a:t>https://www.oracle.com/tools/downloads/sqldev-downloads.html</a:t>
            </a:r>
            <a:endParaRPr lang="en-US" altLang="zh-CN" sz="2000" dirty="0">
              <a:ea typeface="MS PGothic" charset="0"/>
            </a:endParaRPr>
          </a:p>
          <a:p>
            <a:pPr lvl="1"/>
            <a:r>
              <a:rPr lang="zh-CN" altLang="en-US" dirty="0">
                <a:ea typeface="MS PGothic" charset="0"/>
              </a:rPr>
              <a:t>需要注册</a:t>
            </a:r>
            <a:r>
              <a:rPr lang="en-US" altLang="zh-CN" dirty="0">
                <a:ea typeface="MS PGothic" charset="0"/>
              </a:rPr>
              <a:t>/</a:t>
            </a:r>
            <a:r>
              <a:rPr lang="zh-CN" altLang="en-US" dirty="0">
                <a:ea typeface="MS PGothic" charset="0"/>
              </a:rPr>
              <a:t>登录； </a:t>
            </a:r>
            <a:r>
              <a:rPr lang="en-US" dirty="0" err="1">
                <a:ea typeface="MS PGothic" charset="0"/>
              </a:rPr>
              <a:t>Windows、Mac、Linux</a:t>
            </a:r>
            <a:r>
              <a:rPr lang="en-US" dirty="0">
                <a:ea typeface="MS PGothic" charset="0"/>
              </a:rPr>
              <a:t> </a:t>
            </a:r>
            <a:r>
              <a:rPr lang="zh-CN" altLang="en-US" dirty="0">
                <a:ea typeface="MS PGothic" charset="0"/>
              </a:rPr>
              <a:t>均可。最新版本是 </a:t>
            </a:r>
            <a:r>
              <a:rPr lang="en-US" altLang="zh-CN" dirty="0">
                <a:ea typeface="MS PGothic" charset="0"/>
              </a:rPr>
              <a:t>20.2</a:t>
            </a:r>
            <a:r>
              <a:rPr lang="zh-CN" altLang="en-US" dirty="0">
                <a:ea typeface="MS PGothic" charset="0"/>
              </a:rPr>
              <a:t>（需要 </a:t>
            </a:r>
            <a:r>
              <a:rPr lang="en-US" dirty="0">
                <a:ea typeface="MS PGothic" charset="0"/>
              </a:rPr>
              <a:t>JDK 8 </a:t>
            </a:r>
            <a:r>
              <a:rPr lang="zh-CN" altLang="en-US" dirty="0">
                <a:ea typeface="MS PGothic" charset="0"/>
              </a:rPr>
              <a:t>或 </a:t>
            </a:r>
            <a:r>
              <a:rPr lang="en-US" altLang="zh-CN" dirty="0">
                <a:ea typeface="MS PGothic" charset="0"/>
              </a:rPr>
              <a:t>11</a:t>
            </a:r>
            <a:r>
              <a:rPr lang="zh-CN" altLang="en-US" dirty="0">
                <a:ea typeface="MS PGothic" charset="0"/>
              </a:rPr>
              <a:t>）。</a:t>
            </a:r>
            <a:endParaRPr lang="en-US" dirty="0">
              <a:ea typeface="MS PGothic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Oracle SQL Developer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5670</TotalTime>
  <Words>2466</Words>
  <Application>Microsoft Macintosh PowerPoint</Application>
  <PresentationFormat>全屏显示(4:3)</PresentationFormat>
  <Paragraphs>211</Paragraphs>
  <Slides>31</Slides>
  <Notes>2</Notes>
  <HiddenSlides>16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-apple-system</vt:lpstr>
      <vt:lpstr>Arial</vt:lpstr>
      <vt:lpstr>Arial Narrow</vt:lpstr>
      <vt:lpstr>Verdana</vt:lpstr>
      <vt:lpstr>Wingdings</vt:lpstr>
      <vt:lpstr>Profile</vt:lpstr>
      <vt:lpstr>Lab Instructions for TA</vt:lpstr>
      <vt:lpstr> 数据库管理系统</vt:lpstr>
      <vt:lpstr>实验主题</vt:lpstr>
      <vt:lpstr>为什么选择 Oracle Database?</vt:lpstr>
      <vt:lpstr>Oracle Database</vt:lpstr>
      <vt:lpstr>Oracle 客户端/服务器模型</vt:lpstr>
      <vt:lpstr>SQL*Plus</vt:lpstr>
      <vt:lpstr>SQL*Plus</vt:lpstr>
      <vt:lpstr>Oracle SQL Developer</vt:lpstr>
      <vt:lpstr>使用 Oracle SQL Developer连接 Oracle Database (1)</vt:lpstr>
      <vt:lpstr>PowerPoint 演示文稿</vt:lpstr>
      <vt:lpstr>PowerPoint 演示文稿</vt:lpstr>
      <vt:lpstr>PowerPoint 演示文稿</vt:lpstr>
      <vt:lpstr>PowerPoint 演示文稿</vt:lpstr>
      <vt:lpstr>SQL Worksheet</vt:lpstr>
      <vt:lpstr>SQL Worksheet 工具栏</vt:lpstr>
      <vt:lpstr>打开并执行脚本文件</vt:lpstr>
      <vt:lpstr>脚本文件示例</vt:lpstr>
      <vt:lpstr>脚本输出选项卡</vt:lpstr>
      <vt:lpstr>创建一个脚本文件</vt:lpstr>
      <vt:lpstr>显示表的结构 (1)</vt:lpstr>
      <vt:lpstr>显示表的结构 (2)</vt:lpstr>
      <vt:lpstr>显示表的内容</vt:lpstr>
      <vt:lpstr>查询结果选项卡</vt:lpstr>
      <vt:lpstr>关于实验2练习</vt:lpstr>
      <vt:lpstr>常见错误 – 先检查一遍</vt:lpstr>
      <vt:lpstr>常见错误 – 在你举手前先检查一遍</vt:lpstr>
      <vt:lpstr>常见错误 – 在你举手前先检查一遍</vt:lpstr>
      <vt:lpstr>附录：更改Oracle Database密码</vt:lpstr>
      <vt:lpstr>附录：更改Oracle Database密码</vt:lpstr>
      <vt:lpstr> 附录：安装 Oracle Database Express Edition (XE) </vt:lpstr>
    </vt:vector>
  </TitlesOfParts>
  <Company>HKUST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lamngok</dc:creator>
  <cp:lastModifiedBy>Libin Zheng</cp:lastModifiedBy>
  <cp:revision>1123</cp:revision>
  <cp:lastPrinted>2019-09-11T09:39:26Z</cp:lastPrinted>
  <dcterms:created xsi:type="dcterms:W3CDTF">2010-02-04T06:50:26Z</dcterms:created>
  <dcterms:modified xsi:type="dcterms:W3CDTF">2024-11-10T04:14:04Z</dcterms:modified>
</cp:coreProperties>
</file>