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33"/>
  </p:notesMasterIdLst>
  <p:sldIdLst>
    <p:sldId id="299" r:id="rId2"/>
    <p:sldId id="256" r:id="rId3"/>
    <p:sldId id="257" r:id="rId4"/>
    <p:sldId id="317" r:id="rId5"/>
    <p:sldId id="306" r:id="rId6"/>
    <p:sldId id="304" r:id="rId7"/>
    <p:sldId id="288" r:id="rId8"/>
    <p:sldId id="318" r:id="rId9"/>
    <p:sldId id="260" r:id="rId10"/>
    <p:sldId id="262" r:id="rId11"/>
    <p:sldId id="265" r:id="rId12"/>
    <p:sldId id="259" r:id="rId13"/>
    <p:sldId id="284" r:id="rId14"/>
    <p:sldId id="307" r:id="rId15"/>
    <p:sldId id="308" r:id="rId16"/>
    <p:sldId id="287" r:id="rId17"/>
    <p:sldId id="309" r:id="rId18"/>
    <p:sldId id="283" r:id="rId19"/>
    <p:sldId id="310" r:id="rId20"/>
    <p:sldId id="296" r:id="rId21"/>
    <p:sldId id="311" r:id="rId22"/>
    <p:sldId id="319" r:id="rId23"/>
    <p:sldId id="300" r:id="rId24"/>
    <p:sldId id="270" r:id="rId25"/>
    <p:sldId id="312" r:id="rId26"/>
    <p:sldId id="314" r:id="rId27"/>
    <p:sldId id="315" r:id="rId28"/>
    <p:sldId id="316" r:id="rId29"/>
    <p:sldId id="303" r:id="rId30"/>
    <p:sldId id="293" r:id="rId31"/>
    <p:sldId id="305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浩 司" initials="永浩" lastIdx="1" clrIdx="0">
    <p:extLst>
      <p:ext uri="{19B8F6BF-5375-455C-9EA6-DF929625EA0E}">
        <p15:presenceInfo xmlns:p15="http://schemas.microsoft.com/office/powerpoint/2012/main" userId="b5fc146149f980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09"/>
    <a:srgbClr val="FF9300"/>
    <a:srgbClr val="FF7C00"/>
    <a:srgbClr val="0432FF"/>
    <a:srgbClr val="A1B600"/>
    <a:srgbClr val="93A606"/>
    <a:srgbClr val="FBFFDD"/>
    <a:srgbClr val="0000FF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9681" autoAdjust="0"/>
  </p:normalViewPr>
  <p:slideViewPr>
    <p:cSldViewPr>
      <p:cViewPr varScale="1">
        <p:scale>
          <a:sx n="131" d="100"/>
          <a:sy n="131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fld id="{167C166A-82E0-8941-BE59-5753E1CB0E7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5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C166A-82E0-8941-BE59-5753E1CB0E7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7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EF3EE7A-131F-C64F-82C0-0CA85BBAD9D2}" type="slidenum">
              <a:rPr lang="en-US" i="0">
                <a:latin typeface="Arial" charset="0"/>
              </a:rPr>
              <a:pPr/>
              <a:t>1</a:t>
            </a:fld>
            <a:endParaRPr lang="en-US" i="0" dirty="0">
              <a:latin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239395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36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8A4945-CE6F-7C4E-BC2D-C5404C7618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146AA-0788-9448-83D7-6585690CD7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224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/>
            </a:lvl1pPr>
          </a:lstStyle>
          <a:p>
            <a:endParaRPr lang="en-US" dirty="0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3C8DA2A4-2F7D-E04B-8F72-5FB4DBE7539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7360" indent="-36576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680" indent="-27432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vis.com/blog/2018/09/28/regular-expressions-sql-examples" TargetMode="External"/><Relationship Id="rId2" Type="http://schemas.openxmlformats.org/officeDocument/2006/relationships/hyperlink" Target="https://docs.oracle.com/cd/B12037_01/server.101/b10759/ap_posix001.htm#i6908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gextester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</a:t>
            </a:r>
            <a:r>
              <a:rPr lang="zh-CN" altLang="en-US" dirty="0"/>
              <a:t>的实验讲述</a:t>
            </a:r>
            <a:r>
              <a:rPr lang="en-US" altLang="zh-CN" dirty="0"/>
              <a:t>(25</a:t>
            </a:r>
            <a:r>
              <a:rPr lang="zh-CN" altLang="en-US" dirty="0"/>
              <a:t>分钟</a:t>
            </a:r>
            <a:r>
              <a:rPr lang="en-US" altLang="zh-CN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使用（未隐藏的）幻灯片，解释 </a:t>
            </a:r>
            <a:r>
              <a:rPr lang="en-CA" altLang="zh-CN" sz="160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语句的不同子句及其用途。 </a:t>
            </a:r>
            <a:endParaRPr lang="en-CA" sz="18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请注意，幻灯片 </a:t>
            </a:r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7-10 </a:t>
            </a:r>
            <a:r>
              <a:rPr lang="zh-CN" altLang="en-US" sz="1600" dirty="0">
                <a:solidFill>
                  <a:srgbClr val="FF0000"/>
                </a:solidFill>
              </a:rPr>
              <a:t>和 </a:t>
            </a:r>
            <a:r>
              <a:rPr lang="en-US" altLang="zh-CN" sz="1600" dirty="0">
                <a:solidFill>
                  <a:srgbClr val="FF0000"/>
                </a:solidFill>
              </a:rPr>
              <a:t>16-17 </a:t>
            </a:r>
            <a:r>
              <a:rPr lang="zh-CN" altLang="en-US" sz="1600" dirty="0">
                <a:solidFill>
                  <a:srgbClr val="FF0000"/>
                </a:solidFill>
              </a:rPr>
              <a:t>在 </a:t>
            </a:r>
            <a:r>
              <a:rPr lang="en-CA" sz="1600" dirty="0">
                <a:solidFill>
                  <a:srgbClr val="FF0000"/>
                </a:solidFill>
              </a:rPr>
              <a:t>PowerPoint </a:t>
            </a:r>
            <a:r>
              <a:rPr lang="zh-CN" altLang="en-US" sz="1600" dirty="0">
                <a:solidFill>
                  <a:srgbClr val="FF0000"/>
                </a:solidFill>
              </a:rPr>
              <a:t>演示模式下是</a:t>
            </a:r>
            <a:r>
              <a:rPr lang="zh-CN" altLang="en-US" sz="1600" dirty="0">
                <a:solidFill>
                  <a:srgbClr val="0432FF"/>
                </a:solidFill>
              </a:rPr>
              <a:t>隐藏</a:t>
            </a:r>
            <a:r>
              <a:rPr lang="zh-CN" altLang="en-US" sz="1600" dirty="0">
                <a:solidFill>
                  <a:srgbClr val="FF0000"/>
                </a:solidFill>
              </a:rPr>
              <a:t>的。</a:t>
            </a:r>
            <a:endParaRPr lang="en-CA" sz="16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回答学生对实验说明可能提出的任何问题。 </a:t>
            </a:r>
            <a:endParaRPr lang="en-US" altLang="zh-CN" sz="1600" b="0" i="0" dirty="0">
              <a:solidFill>
                <a:srgbClr val="1C2127"/>
              </a:solidFill>
              <a:effectLst/>
              <a:latin typeface="-apple-system"/>
            </a:endParaRPr>
          </a:p>
          <a:p>
            <a:pPr>
              <a:spcBef>
                <a:spcPts val="1200"/>
              </a:spcBef>
            </a:pP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打开</a:t>
            </a:r>
            <a:r>
              <a:rPr lang="en-US" altLang="zh-CN" sz="1600" dirty="0">
                <a:solidFill>
                  <a:srgbClr val="1C2127"/>
                </a:solidFill>
                <a:latin typeface="-apple-system"/>
              </a:rPr>
              <a:t>exercise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文件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，说明本节实验课的</a:t>
            </a:r>
            <a:r>
              <a:rPr lang="zh-CN" altLang="en-US" sz="1600" b="0" i="0">
                <a:solidFill>
                  <a:srgbClr val="1C2127"/>
                </a:solidFill>
                <a:effectLst/>
                <a:latin typeface="-apple-system"/>
              </a:rPr>
              <a:t>任务（</a:t>
            </a:r>
            <a:r>
              <a:rPr lang="zh-CN" altLang="en-US" sz="1600">
                <a:solidFill>
                  <a:srgbClr val="1C2127"/>
                </a:solidFill>
                <a:latin typeface="-apple-system"/>
              </a:rPr>
              <a:t>不超过</a:t>
            </a:r>
            <a:r>
              <a:rPr lang="en-US" altLang="zh-CN" sz="1600" b="0" i="0">
                <a:solidFill>
                  <a:srgbClr val="1C2127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分钟）。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56057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F3261FA-135B-2E4E-9532-18966A83F485}" type="slidenum">
              <a:rPr lang="en-US" i="0"/>
              <a:pPr/>
              <a:t>9</a:t>
            </a:fld>
            <a:endParaRPr lang="en-US" i="0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r>
              <a:rPr lang="en-US" dirty="0"/>
              <a:t> — </a:t>
            </a:r>
            <a:r>
              <a:rPr lang="zh-CN" altLang="en-US" dirty="0">
                <a:ea typeface="+mj-ea"/>
                <a:cs typeface="+mj-cs"/>
              </a:rPr>
              <a:t>连接查询结果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algn="just" eaLnBrk="1" hangingPunct="1"/>
            <a:r>
              <a:rPr lang="en-US" altLang="zh-CN" b="1" dirty="0">
                <a:solidFill>
                  <a:srgbClr val="0000FF"/>
                </a:solidFill>
                <a:latin typeface="Arial Narrow"/>
                <a:ea typeface="MS PGothic" charset="0"/>
              </a:rPr>
              <a:t>||</a:t>
            </a:r>
            <a:r>
              <a:rPr lang="zh-CN" altLang="en-US" dirty="0">
                <a:latin typeface="Verdana" charset="0"/>
                <a:ea typeface="MS PGothic" charset="0"/>
              </a:rPr>
              <a:t>运算符可用于连接 </a:t>
            </a:r>
            <a:r>
              <a:rPr lang="en-US" altLang="zh-CN" dirty="0">
                <a:latin typeface="Verdana" charset="0"/>
                <a:ea typeface="MS PGothic" charset="0"/>
              </a:rPr>
              <a:t>select </a:t>
            </a:r>
            <a:r>
              <a:rPr lang="zh-CN" altLang="en-US" dirty="0">
                <a:latin typeface="Verdana" charset="0"/>
                <a:ea typeface="MS PGothic" charset="0"/>
              </a:rPr>
              <a:t>语句中的两列。</a:t>
            </a:r>
            <a:endParaRPr lang="en-US" altLang="ja-JP" dirty="0">
              <a:latin typeface="Verdana" charset="0"/>
              <a:ea typeface="MS PGothic" charset="0"/>
            </a:endParaRP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 ||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||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"Full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Name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  <a:p>
            <a:pPr marL="460375" indent="-460375" eaLnBrk="1" hangingPunct="1">
              <a:spcBef>
                <a:spcPts val="108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 Narrow"/>
                <a:ea typeface="MS PGothic" charset="0"/>
              </a:rPr>
              <a:t>||</a:t>
            </a:r>
            <a:r>
              <a:rPr lang="zh-CN" altLang="en-US" dirty="0">
                <a:latin typeface="Verdana" charset="0"/>
                <a:ea typeface="MS PGothic" charset="0"/>
              </a:rPr>
              <a:t>运算符可用于将字符串添加到结果中。</a:t>
            </a:r>
            <a:endParaRPr lang="en-US" dirty="0">
              <a:latin typeface="Verdana" charset="0"/>
              <a:ea typeface="MS PGothic" charset="0"/>
            </a:endParaRPr>
          </a:p>
          <a:p>
            <a:pPr marL="1095693" indent="-18288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 ||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||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lastName ||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 studies in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|| departmentId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"Description"</a:t>
            </a: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3892550" indent="-688975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1600" b="1" dirty="0">
                <a:solidFill>
                  <a:srgbClr val="CC0000"/>
                </a:solidFill>
                <a:latin typeface="Verdana" charset="0"/>
                <a:ea typeface="MS PGothic" charset="0"/>
              </a:rPr>
              <a:t>注意</a:t>
            </a:r>
            <a:r>
              <a:rPr lang="en-US" sz="1600" b="1" dirty="0">
                <a:solidFill>
                  <a:srgbClr val="CC0000"/>
                </a:solidFill>
                <a:latin typeface="Verdana" charset="0"/>
                <a:ea typeface="MS PGothic" charset="0"/>
              </a:rPr>
              <a:t>: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zh-CN" alt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如果双引号放在单个单词别名（例如“描述”）周围，则它会按键入的方式显示；否则别名将以全部大写字母显示。</a:t>
            </a:r>
            <a:endParaRPr lang="en-US" sz="1600" dirty="0">
              <a:solidFill>
                <a:srgbClr val="0000FF"/>
              </a:solidFill>
              <a:latin typeface="Verdana" charset="0"/>
              <a:ea typeface="MS PGothic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6C612-06B1-3442-BFBC-578D245D41B6}"/>
              </a:ext>
            </a:extLst>
          </p:cNvPr>
          <p:cNvSpPr/>
          <p:nvPr/>
        </p:nvSpPr>
        <p:spPr>
          <a:xfrm>
            <a:off x="1463040" y="2805550"/>
            <a:ext cx="1043876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Full Name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 Potter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 Da Vinci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 Greenleaf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1EA74-2E85-344F-BB59-5820F13C3485}"/>
              </a:ext>
            </a:extLst>
          </p:cNvPr>
          <p:cNvSpPr/>
          <p:nvPr/>
        </p:nvSpPr>
        <p:spPr>
          <a:xfrm>
            <a:off x="1463040" y="5102978"/>
            <a:ext cx="1859805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Description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 Potter studies in COMP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 Da Vinci studies in COMP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 Greenleaf studies in MATH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E83B4-E23F-6744-843A-3327901ECC04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45E1A-AD82-F24A-90A6-A4C5AE707741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9062407-24D6-7443-BFD0-E535807FAB5D}" type="slidenum">
              <a:rPr lang="en-US" i="0"/>
              <a:pPr/>
              <a:t>10</a:t>
            </a:fld>
            <a:endParaRPr lang="en-US" i="0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r>
              <a:rPr lang="en-US" dirty="0"/>
              <a:t> — </a:t>
            </a:r>
            <a:r>
              <a:rPr lang="zh-CN" altLang="en-US" dirty="0">
                <a:ea typeface="+mj-ea"/>
                <a:cs typeface="+mj-cs"/>
              </a:rPr>
              <a:t>连接示例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557349"/>
          </a:xfrm>
        </p:spPr>
        <p:txBody>
          <a:bodyPr>
            <a:spAutoFit/>
          </a:bodyPr>
          <a:lstStyle/>
          <a:p>
            <a:pPr marL="460375" indent="-460375" eaLnBrk="1" hangingPunct="1"/>
            <a:r>
              <a:rPr lang="en-US" altLang="zh-CN" dirty="0">
                <a:latin typeface="Verdana" charset="0"/>
                <a:ea typeface="MS PGothic" charset="0"/>
              </a:rPr>
              <a:t>”||”</a:t>
            </a:r>
            <a:r>
              <a:rPr lang="zh-CN" altLang="en-US" dirty="0">
                <a:latin typeface="Verdana" charset="0"/>
                <a:ea typeface="MS PGothic" charset="0"/>
              </a:rPr>
              <a:t>可以使查询结果更容易理解。</a:t>
            </a:r>
            <a:endParaRPr lang="en-US" dirty="0">
              <a:latin typeface="Verdana" charset="0"/>
              <a:ea typeface="MS PGothic" charset="0"/>
            </a:endParaRPr>
          </a:p>
          <a:p>
            <a:pPr marL="1097280" indent="-18446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 ||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lastName 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'('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studentId 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')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'from the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departmentId || </a:t>
            </a:r>
            <a:br>
              <a:rPr lang="en-US" sz="1800" dirty="0">
                <a:latin typeface="Arial Narrow"/>
                <a:ea typeface="MS PGothic" charset="0"/>
                <a:cs typeface="Arial Narrow"/>
              </a:rPr>
            </a:b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department has CGA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CGA ||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'.'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His/Her email is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email 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'@connect.ust.hk.'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lab3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EEE8D-387A-DC42-AAE2-6C25D247B89C}"/>
              </a:ext>
            </a:extLst>
          </p:cNvPr>
          <p:cNvSpPr/>
          <p:nvPr/>
        </p:nvSpPr>
        <p:spPr>
          <a:xfrm>
            <a:off x="2926080" y="2981503"/>
            <a:ext cx="5779146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LAB3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 Potter(13455789) from the COMP Department has CGA 2.76. His/Her email is cspotter@connect.ust.hk.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 Da Vinci(15456789) from the COMP Department has CGA 2.72. His/Her email is csdavinci@connect.ust.hk.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 Greenleaf(13556789) from the MATH Department has CGA 3.36. His/Her email is magreenleaf@connect.ust.hk.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 Grande(13456789) from the COMP Department has CGA 2.82. His/Her email is csgrande@connect.ust.hk.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 Callas(15678989) from the COMP Department has CGA 2.73. His/Her email is cscallas@connect.ust.hk.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 Einstein(15678901) from the COMP Department has CGA 2.56. His/Her email is cseinstein@connect.ust.hk.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 Redford(16789012) from the MATH Department has CGA 2.57. His/Her email is maredford@connect.ust.hk.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 Caesar(14567890) from the ELEC Department has CGA 1.9. His/Her email is eecaesar@connect.ust.hk.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 Lazy(99987654) from the COMP Department has CGA . His/Her email is cslazy@connect.ust.hk.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 Wayne(26184624) from the ELEC Department has CGA 2.47. His/Her email is eewayne@connect.ust.hk.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 Trump(26184444) from the BUS Department has CGA 1.49. His/Her email is bstrump@connect.ust.hk.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 Buffet(26186666) from the BUS Department has CGA 3.42. His/Her email is bsbuffet@connect.ust.hk.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 Bueller(66666666) from the BUS Department has CGA 1.64. His/Her email is bsbueller@connect.ust.hk.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 Jobs(15000655) from the COMP Department has CGA 3.45. His/Her email is csjobs@connect.ust.hk.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 Gates(15085942) from the COMP Department has CGA 3.4. His/Her email is csgates@connect.ust.hk.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 Newton(28834512) from the MATH Department has CGA 2.98. His/Her email is manewton@connect.ust.hk.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 Turing(28918856) from the MATH Department has CGA 3.56. His/Her email is maturing@connect.ust.hk.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 Tesla(29873381) from the ELEC Department has CGA 3.37. His/Her email is eetesla@connect.ust.hk.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 Clarke(13782973) from the ELEC Department has CGA 3.15. His/Her email is eeclarke@connect.ust.hk.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 Musk(18792018) from the BUS Department has CGA 3.25. His/Her email is bsmusk@connect.ust.hk.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3A7BCD6-1D1E-3145-8DB7-3C9E8830D64D}" type="slidenum">
              <a:rPr lang="en-US" i="0"/>
              <a:pPr/>
              <a:t>11</a:t>
            </a:fld>
            <a:endParaRPr lang="en-US" i="0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r>
              <a:rPr lang="en-US" dirty="0"/>
              <a:t> — </a:t>
            </a:r>
            <a:r>
              <a:rPr lang="zh-CN" altLang="en-US" dirty="0">
                <a:ea typeface="+mj-ea"/>
                <a:cs typeface="+mj-cs"/>
              </a:rPr>
              <a:t>加入算数运算符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003352"/>
          </a:xfrm>
        </p:spPr>
        <p:txBody>
          <a:bodyPr>
            <a:spAutoFit/>
          </a:bodyPr>
          <a:lstStyle/>
          <a:p>
            <a:pPr marL="460375" indent="-460375" eaLnBrk="1" hangingPunct="1"/>
            <a:r>
              <a:rPr lang="zh-CN" altLang="en-US" dirty="0">
                <a:latin typeface="Verdana" charset="0"/>
                <a:ea typeface="MS PGothic" charset="0"/>
              </a:rPr>
              <a:t>算术运算符如 * 、 </a:t>
            </a:r>
            <a:r>
              <a:rPr lang="en-US" altLang="zh-CN" dirty="0">
                <a:latin typeface="Verdana" charset="0"/>
                <a:ea typeface="MS PGothic" charset="0"/>
              </a:rPr>
              <a:t>/ </a:t>
            </a:r>
            <a:r>
              <a:rPr lang="zh-CN" altLang="en-US" dirty="0">
                <a:latin typeface="Verdana" charset="0"/>
                <a:ea typeface="MS PGothic" charset="0"/>
              </a:rPr>
              <a:t>、 </a:t>
            </a:r>
            <a:r>
              <a:rPr lang="en-US" altLang="zh-CN" dirty="0">
                <a:latin typeface="Verdana" charset="0"/>
                <a:ea typeface="MS PGothic" charset="0"/>
              </a:rPr>
              <a:t>+ </a:t>
            </a:r>
            <a:r>
              <a:rPr lang="zh-CN" altLang="en-US" dirty="0">
                <a:latin typeface="Verdana" charset="0"/>
                <a:ea typeface="MS PGothic" charset="0"/>
              </a:rPr>
              <a:t>、 </a:t>
            </a:r>
            <a:r>
              <a:rPr lang="en-US" altLang="zh-CN" dirty="0">
                <a:latin typeface="Verdana" charset="0"/>
                <a:ea typeface="MS PGothic" charset="0"/>
              </a:rPr>
              <a:t>- </a:t>
            </a:r>
            <a:r>
              <a:rPr lang="zh-CN" altLang="en-US" dirty="0">
                <a:latin typeface="Verdana" charset="0"/>
                <a:ea typeface="MS PGothic" charset="0"/>
              </a:rPr>
              <a:t>可以包含在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</a:rPr>
              <a:t>select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语句中。</a:t>
            </a:r>
            <a:endParaRPr lang="en-US" dirty="0">
              <a:latin typeface="Verdana" charset="0"/>
              <a:ea typeface="MS PGothic" charset="0"/>
            </a:endParaRPr>
          </a:p>
          <a:p>
            <a:pPr marL="4572000" indent="-365760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lastName, cga, cga+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lastName, cga, cga/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72000" indent="-3657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73C7FD-8E99-104C-98A2-33BED460CB96}"/>
              </a:ext>
            </a:extLst>
          </p:cNvPr>
          <p:cNvSpPr/>
          <p:nvPr/>
        </p:nvSpPr>
        <p:spPr>
          <a:xfrm>
            <a:off x="1463040" y="2811228"/>
            <a:ext cx="1680588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687388" indent="-687388">
              <a:tabLst>
                <a:tab pos="11382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LASTNAME	CGA	CGA+2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	2.76	4.76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	2.72	4.72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	3.36	5.36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Grande	2.82	4.82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Callas	2.73	4.73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Einstein	2.56	4.56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Redford	2.57	4.57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Caesar	1.9	3.9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Lazy	(null)	(null)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Wayne	2.47	4.47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Trump	1.49	3.49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Buffet	3.42	5.42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Bueller	1.64	3.64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Jobs	3.45	5.45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Gates	3.4	5.4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Newton	2.98	4.98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Turing	3.56	5.56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Tesla	3.37	5.37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Clarke	3.15	5.15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Musk	3.25	5.25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3E668-FE9C-5B44-B495-BA6AEFC56796}"/>
              </a:ext>
            </a:extLst>
          </p:cNvPr>
          <p:cNvSpPr/>
          <p:nvPr/>
        </p:nvSpPr>
        <p:spPr>
          <a:xfrm>
            <a:off x="5120640" y="2811228"/>
            <a:ext cx="1648528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687388" indent="-687388">
              <a:tabLst>
                <a:tab pos="11382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LASTNAME	CGA	CGA/2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	2.76	1.38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	2.72	1.36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	3.36	1.68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Grande	2.82	1.41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Callas	2.73	1.365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Einstein	2.56	1.28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Redford	2.57	1.285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Caesar	1.9	0.95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Lazy	(null)	(null)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Wayne	2.47	1.235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Trump	1.49	0.745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Buffet	3.42	1.71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Bueller	1.64	0.82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Jobs	3.45	1.725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Gates	3.4	1.7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Newton	2.98	1.49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Turing	3.56	1.78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Tesla	3.37	1.685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Clarke	3.15	1.575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Musk	3.25	1.625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A647E-4E59-0B48-90FE-322A85FD8EBE}"/>
              </a:ext>
            </a:extLst>
          </p:cNvPr>
          <p:cNvSpPr txBox="1"/>
          <p:nvPr/>
        </p:nvSpPr>
        <p:spPr>
          <a:xfrm>
            <a:off x="7010400" y="2811228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0" dirty="0">
                <a:solidFill>
                  <a:srgbClr val="CC0000"/>
                </a:solidFill>
              </a:rPr>
              <a:t>注意：</a:t>
            </a:r>
            <a:r>
              <a:rPr lang="zh-CN" altLang="en-US" sz="1200" b="1" i="0" dirty="0">
                <a:solidFill>
                  <a:srgbClr val="0000FF"/>
                </a:solidFill>
              </a:rPr>
              <a:t>在 </a:t>
            </a:r>
            <a:r>
              <a:rPr lang="en-US" altLang="zh-CN" sz="1200" b="1" i="0" dirty="0">
                <a:solidFill>
                  <a:srgbClr val="0000FF"/>
                </a:solidFill>
              </a:rPr>
              <a:t>SQL </a:t>
            </a:r>
            <a:r>
              <a:rPr lang="zh-CN" altLang="en-US" sz="1200" b="1" i="0" dirty="0">
                <a:solidFill>
                  <a:srgbClr val="0000FF"/>
                </a:solidFill>
              </a:rPr>
              <a:t>中，</a:t>
            </a:r>
            <a:r>
              <a:rPr lang="en-US" altLang="zh-CN" sz="1200" b="1" i="0" dirty="0" err="1">
                <a:solidFill>
                  <a:srgbClr val="0000FF"/>
                </a:solidFill>
              </a:rPr>
              <a:t>cga</a:t>
            </a:r>
            <a:r>
              <a:rPr lang="en-US" altLang="zh-CN" sz="1200" b="1" i="0" dirty="0">
                <a:solidFill>
                  <a:srgbClr val="0000FF"/>
                </a:solidFill>
              </a:rPr>
              <a:t>/2.0 </a:t>
            </a:r>
            <a:r>
              <a:rPr lang="zh-CN" altLang="en-US" sz="1200" b="1" i="0" dirty="0">
                <a:solidFill>
                  <a:srgbClr val="0000FF"/>
                </a:solidFill>
              </a:rPr>
              <a:t>将返回与 </a:t>
            </a:r>
            <a:r>
              <a:rPr lang="en-US" altLang="zh-CN" sz="1200" b="1" i="0" dirty="0" err="1">
                <a:solidFill>
                  <a:srgbClr val="0000FF"/>
                </a:solidFill>
              </a:rPr>
              <a:t>cga</a:t>
            </a:r>
            <a:r>
              <a:rPr lang="en-US" altLang="zh-CN" sz="1200" b="1" i="0" dirty="0">
                <a:solidFill>
                  <a:srgbClr val="0000FF"/>
                </a:solidFill>
              </a:rPr>
              <a:t>/2 </a:t>
            </a:r>
            <a:r>
              <a:rPr lang="zh-CN" altLang="en-US" sz="1200" b="1" i="0" dirty="0">
                <a:solidFill>
                  <a:srgbClr val="0000FF"/>
                </a:solidFill>
              </a:rPr>
              <a:t>相同的结果，这与某些高级语言（如 </a:t>
            </a:r>
            <a:r>
              <a:rPr lang="en-US" altLang="zh-CN" sz="1200" b="1" i="0" dirty="0">
                <a:solidFill>
                  <a:srgbClr val="0000FF"/>
                </a:solidFill>
              </a:rPr>
              <a:t>C++</a:t>
            </a:r>
            <a:r>
              <a:rPr lang="zh-CN" altLang="en-US" sz="1200" b="1" i="0" dirty="0">
                <a:solidFill>
                  <a:srgbClr val="0000FF"/>
                </a:solidFill>
              </a:rPr>
              <a:t>）不同。</a:t>
            </a:r>
            <a:endParaRPr lang="en-US" sz="1200" i="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D13CC-3EB7-984E-B5F3-8D86A16DC3A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572B346-3ACF-2648-A11E-4EF0241C25AE}" type="slidenum">
              <a:rPr lang="en-US" i="0"/>
              <a:pPr/>
              <a:t>12</a:t>
            </a:fld>
            <a:endParaRPr lang="en-US" i="0" dirty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r>
              <a:rPr lang="en-US" dirty="0"/>
              <a:t> —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子句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where </a:t>
            </a:r>
            <a:r>
              <a:rPr lang="zh-CN" altLang="en-US" dirty="0">
                <a:latin typeface="Verdana" charset="0"/>
                <a:ea typeface="MS PGothic" charset="0"/>
              </a:rPr>
              <a:t>子句限制 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select </a:t>
            </a:r>
            <a:r>
              <a:rPr lang="zh-CN" altLang="en-US" dirty="0">
                <a:latin typeface="Verdana" charset="0"/>
                <a:ea typeface="MS PGothic" charset="0"/>
              </a:rPr>
              <a:t>语句，以便仅检索表中的指定行。</a:t>
            </a:r>
            <a:endParaRPr lang="en-US" dirty="0">
              <a:latin typeface="Verdana" charset="0"/>
              <a:ea typeface="MS PGothic" charset="0"/>
            </a:endParaRP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457200" lvl="2" indent="0" eaLnBrk="1" hangingPunct="1">
              <a:spcBef>
                <a:spcPts val="5400"/>
              </a:spcBef>
              <a:buNone/>
            </a:pPr>
            <a:r>
              <a:rPr lang="zh-CN" altLang="en-US" dirty="0">
                <a:latin typeface="Verdana" charset="0"/>
                <a:ea typeface="MS PGothic" charset="0"/>
              </a:rPr>
              <a:t>条件子句中的字符串“</a:t>
            </a:r>
            <a:r>
              <a:rPr lang="en-US" altLang="zh-CN" dirty="0">
                <a:solidFill>
                  <a:srgbClr val="FF0000"/>
                </a:solidFill>
                <a:latin typeface="Verdana" charset="0"/>
                <a:ea typeface="MS PGothic" charset="0"/>
              </a:rPr>
              <a:t>COMP</a:t>
            </a:r>
            <a:r>
              <a:rPr lang="en-US" altLang="zh-CN" dirty="0">
                <a:latin typeface="Verdana" charset="0"/>
                <a:ea typeface="MS PGothic" charset="0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Verdana" charset="0"/>
                <a:ea typeface="MS PGothic" charset="0"/>
              </a:rPr>
              <a:t>区分大小写</a:t>
            </a:r>
            <a:r>
              <a:rPr lang="zh-CN" altLang="en-US" dirty="0">
                <a:latin typeface="Verdana" charset="0"/>
                <a:ea typeface="MS PGothic" charset="0"/>
              </a:rPr>
              <a:t>。</a:t>
            </a:r>
            <a:endParaRPr lang="en-US" dirty="0">
              <a:latin typeface="Verdana" charset="0"/>
              <a:ea typeface="MS PGothic" charset="0"/>
            </a:endParaRPr>
          </a:p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WHERE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子句比较运算符</a:t>
            </a:r>
            <a:r>
              <a:rPr lang="en-US" dirty="0">
                <a:latin typeface="Verdana" charset="0"/>
                <a:ea typeface="MS PGothic" charset="0"/>
              </a:rPr>
              <a:t>:</a:t>
            </a:r>
          </a:p>
          <a:p>
            <a:pPr marL="1096963" lvl="1" indent="-458788" eaLnBrk="1" hangingPunct="1">
              <a:spcBef>
                <a:spcPts val="600"/>
              </a:spcBef>
              <a:buNone/>
              <a:tabLst>
                <a:tab pos="3646488" algn="l"/>
                <a:tab pos="4106863" algn="l"/>
                <a:tab pos="6159500" algn="l"/>
                <a:tab pos="6619875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=</a:t>
            </a:r>
            <a:r>
              <a:rPr lang="en-US" dirty="0">
                <a:latin typeface="Verdana" charset="0"/>
                <a:ea typeface="MS PGothic" charset="0"/>
              </a:rPr>
              <a:t>	</a:t>
            </a:r>
            <a:r>
              <a:rPr lang="zh-CN" altLang="en-US" dirty="0">
                <a:latin typeface="Verdana" charset="0"/>
                <a:ea typeface="MS PGothic" charset="0"/>
              </a:rPr>
              <a:t>相等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大于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&lt;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小于</a:t>
            </a:r>
            <a:endParaRPr lang="en-US" dirty="0">
              <a:solidFill>
                <a:srgbClr val="0000FF"/>
              </a:solidFill>
              <a:latin typeface="Verdana" charset="0"/>
              <a:ea typeface="MS PGothic" charset="0"/>
            </a:endParaRPr>
          </a:p>
          <a:p>
            <a:pPr marL="1096963" lvl="1" indent="-458788" eaLnBrk="1" hangingPunct="1">
              <a:spcBef>
                <a:spcPts val="0"/>
              </a:spcBef>
              <a:buNone/>
              <a:tabLst>
                <a:tab pos="3646488" algn="l"/>
                <a:tab pos="4106863" algn="l"/>
                <a:tab pos="6159500" algn="l"/>
                <a:tab pos="6619875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大于等于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小于等于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&lt;&gt;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	</a:t>
            </a:r>
            <a:r>
              <a:rPr lang="zh-CN" altLang="en-US" dirty="0">
                <a:ea typeface="MS PGothic" charset="0"/>
                <a:cs typeface="Arial Narrow"/>
              </a:rPr>
              <a:t>不等于</a:t>
            </a:r>
            <a:endParaRPr lang="en-US" dirty="0">
              <a:latin typeface="Verdana" charset="0"/>
              <a:ea typeface="MS PGothic" charset="0"/>
            </a:endParaRPr>
          </a:p>
          <a:p>
            <a:pPr marL="458788" indent="0" eaLnBrk="1" hangingPunct="1">
              <a:spcBef>
                <a:spcPts val="1800"/>
              </a:spcBef>
              <a:buNone/>
              <a:tabLst>
                <a:tab pos="2281238" algn="l"/>
                <a:tab pos="2741613" algn="l"/>
                <a:tab pos="5019675" algn="l"/>
              </a:tabLst>
            </a:pPr>
            <a:r>
              <a:rPr lang="zh-CN" altLang="en-US" sz="2000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例子</a:t>
            </a:r>
            <a:r>
              <a:rPr lang="en-US" sz="2000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:</a:t>
            </a:r>
            <a:r>
              <a:rPr lang="en-US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*	select *</a:t>
            </a:r>
          </a:p>
          <a:p>
            <a:pPr marL="5029200" lvl="1" indent="-273843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5029200" lvl="1" indent="-273843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cga&lt;&gt;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2.5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cga&lt;=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1.9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D4546-561A-E741-A855-9F2E24B32241}"/>
              </a:ext>
            </a:extLst>
          </p:cNvPr>
          <p:cNvSpPr/>
          <p:nvPr/>
        </p:nvSpPr>
        <p:spPr>
          <a:xfrm>
            <a:off x="1447800" y="2819400"/>
            <a:ext cx="2800767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1137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	ROOMNO</a:t>
            </a:r>
          </a:p>
          <a:p>
            <a:pPr marL="925513" indent="-925513">
              <a:tabLst>
                <a:tab pos="211137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	3528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9CAE0-A4AF-234A-8D97-F6D3B314D058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135-3251-7B49-A900-024FBE75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子句</a:t>
            </a:r>
            <a:r>
              <a:rPr lang="en-US" dirty="0"/>
              <a:t> — </a:t>
            </a:r>
            <a:r>
              <a:rPr lang="zh-CN" altLang="en-US" dirty="0"/>
              <a:t>条件运算符 </a:t>
            </a:r>
            <a:r>
              <a:rPr lang="en-US" dirty="0"/>
              <a:t>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8A5A-98E6-FC43-97F7-6D779DEB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zh-CN" altLang="en-US" dirty="0">
                <a:solidFill>
                  <a:srgbClr val="000000"/>
                </a:solidFill>
                <a:ea typeface="MS PGothic" charset="0"/>
                <a:cs typeface="Arial Narrow"/>
              </a:rPr>
              <a:t>数值范围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 Narrow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between</a:t>
            </a:r>
            <a:r>
              <a:rPr lang="en-US" dirty="0">
                <a:latin typeface="Verdana" charset="0"/>
                <a:ea typeface="MS PGothic" charset="0"/>
              </a:rPr>
              <a:t> /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between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between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2.8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460375" indent="-460375" eaLnBrk="1" hangingPunct="1">
              <a:spcBef>
                <a:spcPts val="7200"/>
              </a:spcBef>
            </a:pPr>
            <a:r>
              <a:rPr lang="zh-CN" altLang="en-US" dirty="0">
                <a:solidFill>
                  <a:srgbClr val="000000"/>
                </a:solidFill>
                <a:ea typeface="MS PGothic" charset="0"/>
                <a:cs typeface="Arial Narrow"/>
              </a:rPr>
              <a:t>集合筛选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 Narrow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</a:t>
            </a:r>
            <a:r>
              <a:rPr lang="en-US" dirty="0">
                <a:latin typeface="Verdana" charset="0"/>
                <a:ea typeface="MS PGothic" charset="0"/>
              </a:rPr>
              <a:t> /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in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ELEC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MATH</a:t>
            </a:r>
            <a:r>
              <a:rPr lang="uk-UA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76CF4-7D0E-E14C-8769-43554C1E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8BCD7-D496-9046-91AE-B397C33537AB}"/>
              </a:ext>
            </a:extLst>
          </p:cNvPr>
          <p:cNvSpPr/>
          <p:nvPr/>
        </p:nvSpPr>
        <p:spPr>
          <a:xfrm>
            <a:off x="1463040" y="2743200"/>
            <a:ext cx="2885726" cy="55399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2.82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664FA-0186-584F-B837-D9A1AE0EDBF1}"/>
              </a:ext>
            </a:extLst>
          </p:cNvPr>
          <p:cNvSpPr/>
          <p:nvPr/>
        </p:nvSpPr>
        <p:spPr>
          <a:xfrm>
            <a:off x="1463040" y="4800600"/>
            <a:ext cx="2856872" cy="147732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2.57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D001C-6C2B-844F-BF4E-6CCB388C6E7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155056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135-3251-7B49-A900-024FBE75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 </a:t>
            </a:r>
            <a:r>
              <a:rPr lang="zh-CN" altLang="en-US" dirty="0"/>
              <a:t>子句</a:t>
            </a:r>
            <a:r>
              <a:rPr lang="en-US" altLang="zh-CN" dirty="0"/>
              <a:t> — </a:t>
            </a:r>
            <a:r>
              <a:rPr lang="zh-CN" altLang="en-US" dirty="0"/>
              <a:t>条件运算符 </a:t>
            </a:r>
            <a:r>
              <a:rPr lang="en-US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8A5A-98E6-FC43-97F7-6D779DEB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zh-CN" altLang="en-US" dirty="0">
                <a:solidFill>
                  <a:srgbClr val="000000"/>
                </a:solidFill>
                <a:ea typeface="MS PGothic" charset="0"/>
                <a:cs typeface="Arial Narrow"/>
              </a:rPr>
              <a:t>空值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Arial Narrow"/>
              </a:rPr>
              <a:t>: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is null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is null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1737360" lvl="1" indent="-822960" eaLnBrk="1" hangingPunct="1">
              <a:spcBef>
                <a:spcPts val="5400"/>
              </a:spcBef>
              <a:buNone/>
            </a:pPr>
            <a:r>
              <a:rPr lang="zh-CN" altLang="en-US" sz="1600" b="1" dirty="0">
                <a:solidFill>
                  <a:srgbClr val="CC0000"/>
                </a:solidFill>
                <a:latin typeface="Verdana" charset="0"/>
                <a:ea typeface="MS PGothic" charset="0"/>
              </a:rPr>
              <a:t>     注意：</a:t>
            </a:r>
            <a:r>
              <a:rPr lang="zh-CN" alt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不能使用</a:t>
            </a:r>
            <a:r>
              <a:rPr lang="zh-CN" altLang="en-US" sz="1600" b="1" dirty="0">
                <a:solidFill>
                  <a:srgbClr val="0000FF"/>
                </a:solidFill>
                <a:latin typeface="Verdana" charset="0"/>
                <a:ea typeface="MS PGothic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Verdana" charset="0"/>
                <a:ea typeface="MS PGothic" charset="0"/>
              </a:rPr>
              <a:t>where </a:t>
            </a:r>
            <a:r>
              <a:rPr lang="en-US" sz="1600" dirty="0" err="1">
                <a:latin typeface="Verdana" charset="0"/>
                <a:ea typeface="MS PGothic" charset="0"/>
              </a:rPr>
              <a:t>cga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=null。</a:t>
            </a:r>
            <a:r>
              <a:rPr lang="zh-CN" alt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这在 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SQL </a:t>
            </a:r>
            <a:r>
              <a:rPr lang="zh-CN" alt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中是非法的，因为空值会</a:t>
            </a:r>
            <a:br>
              <a:rPr lang="en-US" altLang="zh-CN" sz="1600" dirty="0">
                <a:solidFill>
                  <a:srgbClr val="0000FF"/>
                </a:solidFill>
                <a:latin typeface="Verdana" charset="0"/>
                <a:ea typeface="MS PGothic" charset="0"/>
              </a:rPr>
            </a:br>
            <a:r>
              <a:rPr lang="zh-CN" alt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被特殊处理。</a:t>
            </a:r>
            <a:endParaRPr lang="en-US" sz="1600" dirty="0">
              <a:solidFill>
                <a:srgbClr val="0000FF"/>
              </a:solidFill>
              <a:latin typeface="Verdana" charset="0"/>
              <a:ea typeface="MS PGothic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76CF4-7D0E-E14C-8769-43554C1E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EADBB-2D4A-2F48-AB19-10C7BAFA97DF}"/>
              </a:ext>
            </a:extLst>
          </p:cNvPr>
          <p:cNvSpPr/>
          <p:nvPr/>
        </p:nvSpPr>
        <p:spPr>
          <a:xfrm>
            <a:off x="1463040" y="2753360"/>
            <a:ext cx="2856872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1038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1038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 (null)	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753D-0A17-A646-BE59-350C1B1604A9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197433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2CB1360-1333-9545-8688-52EC523F1740}" type="slidenum">
              <a:rPr lang="en-US" i="0"/>
              <a:pPr/>
              <a:t>15</a:t>
            </a:fld>
            <a:endParaRPr lang="en-US" i="0" dirty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子句</a:t>
            </a:r>
            <a:r>
              <a:rPr lang="en-US" dirty="0">
                <a:ea typeface="+mj-ea"/>
                <a:cs typeface="+mj-cs"/>
              </a:rPr>
              <a:t> — </a:t>
            </a:r>
            <a:r>
              <a:rPr lang="zh-CN" altLang="en-US" dirty="0">
                <a:ea typeface="+mj-ea"/>
                <a:cs typeface="+mj-cs"/>
              </a:rPr>
              <a:t>布尔运算符</a:t>
            </a:r>
            <a:r>
              <a:rPr lang="en-US" altLang="zh-CN" dirty="0"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  <a:tabLst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	select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ELEC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altLang="ja-JP" sz="1800" dirty="0">
              <a:latin typeface="Arial Narrow"/>
              <a:ea typeface="MS PGothic" charset="0"/>
              <a:cs typeface="Arial Narrow"/>
            </a:endParaRPr>
          </a:p>
          <a:p>
            <a:pPr marL="460375" indent="-460375" eaLnBrk="1" hangingPunct="1">
              <a:spcBef>
                <a:spcPts val="8400"/>
              </a:spcBef>
              <a:tabLst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	select 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 not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1B38A-02AF-4149-B945-0925073998D9}"/>
              </a:ext>
            </a:extLst>
          </p:cNvPr>
          <p:cNvSpPr/>
          <p:nvPr/>
        </p:nvSpPr>
        <p:spPr>
          <a:xfrm>
            <a:off x="1920240" y="2413000"/>
            <a:ext cx="2856872" cy="707886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1E21F-8048-E449-86C3-5ECB9577430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767DE-5B67-364E-913F-BC530F005FC9}"/>
              </a:ext>
            </a:extLst>
          </p:cNvPr>
          <p:cNvSpPr/>
          <p:nvPr/>
        </p:nvSpPr>
        <p:spPr>
          <a:xfrm>
            <a:off x="1920240" y="4267200"/>
            <a:ext cx="2856872" cy="2092881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2.57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1.49	BUS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3.42	BUS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1.64	BUS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3.25	BUS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9600"/>
              </a:spcBef>
              <a:tabLst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	select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ELEC</a:t>
            </a:r>
            <a:r>
              <a:rPr lang="uk-UA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altLang="ja-JP" sz="1800" dirty="0"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66A26-5EC0-9648-A457-032DCD1F2E5C}"/>
              </a:ext>
            </a:extLst>
          </p:cNvPr>
          <p:cNvSpPr/>
          <p:nvPr/>
        </p:nvSpPr>
        <p:spPr>
          <a:xfrm>
            <a:off x="1920240" y="2413000"/>
            <a:ext cx="2856872" cy="178510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3.42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3.25	BUS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2CB1360-1333-9545-8688-52EC523F1740}" type="slidenum">
              <a:rPr lang="en-US" i="0"/>
              <a:pPr/>
              <a:t>16</a:t>
            </a:fld>
            <a:endParaRPr lang="en-US" i="0" dirty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WHERE </a:t>
            </a:r>
            <a:r>
              <a:rPr lang="zh-CN" altLang="en-US" dirty="0">
                <a:ea typeface="+mj-ea"/>
                <a:cs typeface="+mj-cs"/>
              </a:rPr>
              <a:t>子句</a:t>
            </a:r>
            <a:r>
              <a:rPr lang="en-US" altLang="zh-CN" dirty="0">
                <a:ea typeface="+mj-ea"/>
                <a:cs typeface="+mj-cs"/>
              </a:rPr>
              <a:t> — </a:t>
            </a:r>
            <a:r>
              <a:rPr lang="zh-CN" altLang="en-US" dirty="0">
                <a:ea typeface="+mj-ea"/>
                <a:cs typeface="+mj-cs"/>
              </a:rPr>
              <a:t>布尔运算符</a:t>
            </a:r>
            <a:r>
              <a:rPr lang="en-US" altLang="zh-CN" dirty="0"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5DAE7-1838-5148-B966-DFFD09A6E5BF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215029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83F4B0F-32DD-494B-AD45-75901BFEAC5E}" type="slidenum">
              <a:rPr lang="en-US" i="0"/>
              <a:pPr/>
              <a:t>17</a:t>
            </a:fld>
            <a:endParaRPr lang="en-US" i="0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子句</a:t>
            </a:r>
            <a:r>
              <a:rPr lang="en-US" dirty="0"/>
              <a:t> — </a:t>
            </a:r>
            <a:br>
              <a:rPr lang="en-US" dirty="0"/>
            </a:br>
            <a:r>
              <a:rPr lang="zh-CN" altLang="en-US" dirty="0"/>
              <a:t>布尔运算符优先级</a:t>
            </a:r>
            <a:r>
              <a:rPr lang="en-US" dirty="0">
                <a:ea typeface="+mj-ea"/>
                <a:cs typeface="+mj-cs"/>
              </a:rPr>
              <a:t>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/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and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运算符的优先级高于</a:t>
            </a:r>
            <a:r>
              <a:rPr lang="zh-CN" alt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or </a:t>
            </a:r>
            <a:r>
              <a:rPr lang="zh-CN" altLang="en-US" dirty="0">
                <a:latin typeface="Verdana" charset="0"/>
                <a:ea typeface="MS PGothic" charset="0"/>
              </a:rPr>
              <a:t>运算符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eaLnBrk="1" hangingPunct="1"/>
            <a:r>
              <a:rPr lang="zh-CN" altLang="en-US" dirty="0">
                <a:latin typeface="Verdana" charset="0"/>
                <a:ea typeface="MS PGothic" charset="0"/>
              </a:rPr>
              <a:t>选择 </a:t>
            </a:r>
            <a:r>
              <a:rPr lang="en-US" altLang="zh-CN" dirty="0">
                <a:latin typeface="Verdana" charset="0"/>
                <a:ea typeface="MS PGothic" charset="0"/>
              </a:rPr>
              <a:t>COMP </a:t>
            </a:r>
            <a:r>
              <a:rPr lang="zh-CN" altLang="en-US" dirty="0">
                <a:latin typeface="Verdana" charset="0"/>
                <a:ea typeface="MS PGothic" charset="0"/>
              </a:rPr>
              <a:t>系的学生以及数学系的 </a:t>
            </a:r>
            <a:r>
              <a:rPr lang="en-US" altLang="zh-CN" dirty="0" err="1">
                <a:latin typeface="Verdana" charset="0"/>
                <a:ea typeface="MS PGothic" charset="0"/>
              </a:rPr>
              <a:t>cga</a:t>
            </a:r>
            <a:r>
              <a:rPr lang="en-US" altLang="zh-CN" dirty="0">
                <a:latin typeface="Verdana" charset="0"/>
                <a:ea typeface="MS PGothic" charset="0"/>
              </a:rPr>
              <a:t>&gt;=3 </a:t>
            </a:r>
            <a:r>
              <a:rPr lang="zh-CN" altLang="en-US" dirty="0">
                <a:latin typeface="Verdana" charset="0"/>
                <a:ea typeface="MS PGothic" charset="0"/>
              </a:rPr>
              <a:t>的学生</a:t>
            </a:r>
            <a:r>
              <a:rPr lang="en-US" dirty="0">
                <a:latin typeface="Verdana" charset="0"/>
                <a:ea typeface="MS PGothic" charset="0"/>
              </a:rPr>
              <a:t>:</a:t>
            </a:r>
          </a:p>
          <a:p>
            <a:pPr marL="13716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MATH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altLang="ja-JP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378C7-0C0F-6140-A972-81497629E461}"/>
              </a:ext>
            </a:extLst>
          </p:cNvPr>
          <p:cNvSpPr/>
          <p:nvPr/>
        </p:nvSpPr>
        <p:spPr>
          <a:xfrm>
            <a:off x="1920240" y="3765330"/>
            <a:ext cx="2856872" cy="178510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2.76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2.72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2.82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2.73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2.56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(null)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63624-25AF-0B4A-907C-B00745DFA2B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83F4B0F-32DD-494B-AD45-75901BFEAC5E}" type="slidenum">
              <a:rPr lang="en-US" i="0"/>
              <a:pPr/>
              <a:t>18</a:t>
            </a:fld>
            <a:endParaRPr lang="en-US" i="0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子句</a:t>
            </a:r>
            <a:r>
              <a:rPr lang="en-US" dirty="0"/>
              <a:t> — </a:t>
            </a:r>
            <a:br>
              <a:rPr lang="en-US" dirty="0"/>
            </a:br>
            <a:r>
              <a:rPr lang="zh-CN" altLang="en-US" dirty="0"/>
              <a:t>布尔运算符优先级</a:t>
            </a:r>
            <a:r>
              <a:rPr lang="en-US" dirty="0">
                <a:ea typeface="+mj-ea"/>
                <a:cs typeface="+mj-cs"/>
              </a:rPr>
              <a:t>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/>
            <a:r>
              <a:rPr lang="zh-CN" altLang="en-US" dirty="0">
                <a:latin typeface="Verdana" charset="0"/>
                <a:ea typeface="MS PGothic" charset="0"/>
              </a:rPr>
              <a:t>使用括号更改优先顺序。</a:t>
            </a:r>
            <a:endParaRPr lang="en-US" dirty="0">
              <a:latin typeface="Verdana" charset="0"/>
              <a:ea typeface="MS PGothic" charset="0"/>
            </a:endParaRPr>
          </a:p>
          <a:p>
            <a:pPr lvl="1" eaLnBrk="1" hangingPunct="1"/>
            <a:r>
              <a:rPr lang="zh-CN" altLang="en-US" dirty="0">
                <a:latin typeface="Verdana" charset="0"/>
                <a:ea typeface="MS PGothic" charset="0"/>
              </a:rPr>
              <a:t>要从“</a:t>
            </a:r>
            <a:r>
              <a:rPr lang="en-US" altLang="zh-CN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FF0000"/>
                </a:solidFill>
                <a:latin typeface="Verdana" charset="0"/>
                <a:ea typeface="MS PGothic" charset="0"/>
              </a:rPr>
              <a:t>COMP</a:t>
            </a:r>
            <a:r>
              <a:rPr lang="en-US" altLang="zh-CN" dirty="0">
                <a:latin typeface="Verdana" charset="0"/>
                <a:ea typeface="MS PGothic" charset="0"/>
              </a:rPr>
              <a:t>”</a:t>
            </a:r>
            <a:r>
              <a:rPr lang="zh-CN" altLang="en-US" dirty="0">
                <a:latin typeface="Verdana" charset="0"/>
                <a:ea typeface="MS PGothic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FF0000"/>
                </a:solidFill>
                <a:latin typeface="Verdana" charset="0"/>
                <a:ea typeface="MS PGothic" charset="0"/>
              </a:rPr>
              <a:t>MATH</a:t>
            </a:r>
            <a:r>
              <a:rPr lang="zh-CN" altLang="en-US" dirty="0">
                <a:latin typeface="Verdana" charset="0"/>
                <a:ea typeface="MS PGothic" charset="0"/>
              </a:rPr>
              <a:t>系选择 </a:t>
            </a:r>
            <a:r>
              <a:rPr lang="en-US" altLang="zh-CN" dirty="0" err="1">
                <a:latin typeface="Verdana" charset="0"/>
                <a:ea typeface="MS PGothic" charset="0"/>
              </a:rPr>
              <a:t>cga</a:t>
            </a:r>
            <a:r>
              <a:rPr lang="en-US" altLang="zh-CN" dirty="0">
                <a:latin typeface="Verdana" charset="0"/>
                <a:ea typeface="MS PGothic" charset="0"/>
              </a:rPr>
              <a:t>&gt;=3 </a:t>
            </a:r>
            <a:r>
              <a:rPr lang="zh-CN" altLang="en-US" dirty="0">
                <a:latin typeface="Verdana" charset="0"/>
                <a:ea typeface="MS PGothic" charset="0"/>
              </a:rPr>
              <a:t>的学生，请添加括号。</a:t>
            </a:r>
            <a:endParaRPr lang="en-US" altLang="ja-JP" dirty="0">
              <a:latin typeface="Verdana" charset="0"/>
              <a:ea typeface="MS PGothic" charset="0"/>
            </a:endParaRPr>
          </a:p>
          <a:p>
            <a:pPr marL="13716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firstname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departmentId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MATH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altLang="ja-JP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2674A-8B72-DA4A-9C05-EA095D6DCB19}"/>
              </a:ext>
            </a:extLst>
          </p:cNvPr>
          <p:cNvSpPr/>
          <p:nvPr/>
        </p:nvSpPr>
        <p:spPr>
          <a:xfrm>
            <a:off x="1920240" y="3481626"/>
            <a:ext cx="2856872" cy="86177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EE459-4D9E-A34F-AD17-30CA1A9DA958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35255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u="sng" dirty="0">
                <a:solidFill>
                  <a:srgbClr val="0000FF"/>
                </a:solidFill>
                <a:ea typeface="+mn-ea"/>
                <a:cs typeface="+mn-cs"/>
              </a:rPr>
              <a:t>实验</a:t>
            </a:r>
            <a:r>
              <a:rPr lang="en-US" sz="3600" u="sng" dirty="0">
                <a:solidFill>
                  <a:srgbClr val="0000FF"/>
                </a:solidFill>
                <a:ea typeface="+mn-ea"/>
                <a:cs typeface="+mn-cs"/>
              </a:rPr>
              <a:t> 3</a:t>
            </a:r>
          </a:p>
          <a:p>
            <a:pPr algn="ctr" eaLnBrk="1" hangingPunct="1">
              <a:defRPr/>
            </a:pPr>
            <a:r>
              <a:rPr lang="zh-CN" altLang="en-US" dirty="0">
                <a:ea typeface="+mn-ea"/>
                <a:cs typeface="+mn-cs"/>
              </a:rPr>
              <a:t>基础</a:t>
            </a:r>
            <a:r>
              <a:rPr lang="en-US" altLang="zh-CN" dirty="0">
                <a:ea typeface="+mn-ea"/>
                <a:cs typeface="+mn-cs"/>
              </a:rPr>
              <a:t>SQL</a:t>
            </a:r>
            <a:r>
              <a:rPr lang="zh-CN" altLang="en-US" dirty="0">
                <a:ea typeface="+mn-ea"/>
                <a:cs typeface="+mn-cs"/>
              </a:rPr>
              <a:t>语句</a:t>
            </a:r>
            <a:endParaRPr lang="en-US" sz="3600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sz="3600" b="1" dirty="0">
                <a:solidFill>
                  <a:srgbClr val="0000FF"/>
                </a:solidFill>
                <a:cs typeface="ＭＳ Ｐゴシック" charset="0"/>
              </a:rPr>
            </a:br>
            <a:r>
              <a:rPr lang="zh-CN" altLang="en-US" sz="3600" b="1" dirty="0">
                <a:solidFill>
                  <a:srgbClr val="0000FF"/>
                </a:solidFill>
                <a:cs typeface="ＭＳ Ｐゴシック" charset="0"/>
              </a:rPr>
              <a:t>数据库管理系统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2037481"/>
          </a:xfrm>
        </p:spPr>
        <p:txBody>
          <a:bodyPr>
            <a:spAutoFit/>
          </a:bodyPr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dirty="0">
                <a:ea typeface="MS PGothic" charset="0"/>
                <a:cs typeface="Arial Narrow"/>
              </a:rPr>
              <a:t> (</a:t>
            </a:r>
            <a:r>
              <a:rPr lang="zh-CN" altLang="en-US" dirty="0">
                <a:ea typeface="MS PGothic" charset="0"/>
                <a:cs typeface="Arial Narrow"/>
              </a:rPr>
              <a:t>用于匹配模式</a:t>
            </a:r>
            <a:r>
              <a:rPr lang="en-US" dirty="0">
                <a:ea typeface="MS PGothic" charset="0"/>
                <a:cs typeface="Arial Narrow"/>
              </a:rPr>
              <a:t>)</a:t>
            </a:r>
          </a:p>
          <a:p>
            <a:pPr marL="460375" lvl="2" indent="0" eaLnBrk="1" hangingPunct="1"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%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可以匹配</a:t>
            </a:r>
            <a:r>
              <a:rPr lang="zh-CN" altLang="en-US" sz="1800" dirty="0">
                <a:solidFill>
                  <a:srgbClr val="FF0000"/>
                </a:solidFill>
                <a:ea typeface="MS PGothic" charset="0"/>
              </a:rPr>
              <a:t>零个或多个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字符。</a:t>
            </a:r>
            <a:endParaRPr lang="en-US" dirty="0">
              <a:latin typeface="Verdana" charset="0"/>
              <a:ea typeface="MS PGothic" charset="0"/>
            </a:endParaRPr>
          </a:p>
          <a:p>
            <a:pPr marL="917575" lvl="1" indent="0" eaLnBrk="1" hangingPunct="1">
              <a:spcBef>
                <a:spcPts val="600"/>
              </a:spcBef>
              <a:buNone/>
            </a:pPr>
            <a:r>
              <a:rPr lang="zh-CN" altLang="en-US" sz="1800" dirty="0">
                <a:ea typeface="MS PGothic" charset="0"/>
                <a:cs typeface="Arial Narrow"/>
              </a:rPr>
              <a:t>查找名字中任意位置包含“</a:t>
            </a:r>
            <a:r>
              <a:rPr lang="en-US" altLang="ja-JP" sz="1800" dirty="0">
                <a:ea typeface="MS PGothic" charset="0"/>
                <a:cs typeface="Arial Narrow"/>
              </a:rPr>
              <a:t>a”</a:t>
            </a:r>
            <a:r>
              <a:rPr lang="zh-CN" altLang="en-US" sz="1800" dirty="0">
                <a:ea typeface="MS PGothic" charset="0"/>
                <a:cs typeface="Arial Narrow"/>
              </a:rPr>
              <a:t>的学生。</a:t>
            </a:r>
            <a:endParaRPr lang="en-US" altLang="ja-JP" sz="1800" dirty="0">
              <a:ea typeface="MS PGothic" charset="0"/>
              <a:cs typeface="Arial Narrow"/>
            </a:endParaRPr>
          </a:p>
          <a:p>
            <a:pPr marL="1374775"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%a%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FBA06-14C1-EB44-B8F8-9CF37BC51258}"/>
              </a:ext>
            </a:extLst>
          </p:cNvPr>
          <p:cNvSpPr txBox="1"/>
          <p:nvPr/>
        </p:nvSpPr>
        <p:spPr>
          <a:xfrm>
            <a:off x="5416250" y="2413313"/>
            <a:ext cx="2646878" cy="1221873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C00000"/>
                </a:solidFill>
              </a:rPr>
              <a:t>下面查询的结果是什么</a:t>
            </a:r>
            <a:r>
              <a:rPr lang="en-US" b="1" i="0" dirty="0">
                <a:solidFill>
                  <a:srgbClr val="C00000"/>
                </a:solidFill>
              </a:rPr>
              <a:t>?</a:t>
            </a:r>
          </a:p>
          <a:p>
            <a:pPr marL="182880" lvl="1" eaLnBrk="1" hangingPunct="1">
              <a:spcBef>
                <a:spcPts val="60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*</a:t>
            </a:r>
            <a:endParaRPr lang="en-US" i="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Student</a:t>
            </a: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firstName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like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altLang="ja-JP" i="0" dirty="0">
                <a:solidFill>
                  <a:srgbClr val="FF0000"/>
                </a:solidFill>
                <a:latin typeface="Arial Narrow"/>
                <a:cs typeface="Arial Narrow"/>
              </a:rPr>
              <a:t>A%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i="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6EEAE7-FAAA-AE46-BF0A-F72D4F74E700}"/>
              </a:ext>
            </a:extLst>
          </p:cNvPr>
          <p:cNvSpPr/>
          <p:nvPr/>
        </p:nvSpPr>
        <p:spPr>
          <a:xfrm>
            <a:off x="1922780" y="3833750"/>
            <a:ext cx="5841664" cy="707886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cseinstein	23585678	2.56	COMP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28918856	Alan	Turing	maturing	26679834	3.56	MATH	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D67FF26-3146-5446-AA6F-D79693F2822C}" type="slidenum">
              <a:rPr lang="en-US" i="0"/>
              <a:pPr/>
              <a:t>19</a:t>
            </a:fld>
            <a:endParaRPr lang="en-US" i="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子句</a:t>
            </a:r>
            <a:r>
              <a:rPr lang="en-US" dirty="0"/>
              <a:t> — </a:t>
            </a:r>
            <a:r>
              <a:rPr lang="zh-CN" altLang="en-US" dirty="0">
                <a:ea typeface="+mj-ea"/>
                <a:cs typeface="+mj-cs"/>
              </a:rPr>
              <a:t>字符串匹配 </a:t>
            </a:r>
            <a:r>
              <a:rPr lang="en-US" dirty="0"/>
              <a:t>(1)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B937E-2FC8-AC4A-9C24-5E2EE7FBB2AB}"/>
              </a:ext>
            </a:extLst>
          </p:cNvPr>
          <p:cNvSpPr/>
          <p:nvPr/>
        </p:nvSpPr>
        <p:spPr>
          <a:xfrm>
            <a:off x="1922780" y="3833750"/>
            <a:ext cx="5841664" cy="1938992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cspotter	23581234	2.76	COMP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csdavinci	23585678	2.72	COMP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13556789	Legolas	Greenleaf	magreenleaf	23582468	3.36	MATH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cscallas	23589876	2.73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cslazy	23581357	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26184444	Donald	Trump	bstrump	28255057	1.49	BUS 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26186666	Warren	Buffet	bsbuffet	28266027	3.42	BUS 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28834512	Isaac	Newton	manewton	22861987	2.98	MATH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28918856	Alan	Turing	maturing	26679834	3.56	MATH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29873381	Nikola	Tesla	eetesla	25671983	3.37	ELEC	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D39E8-6122-4F47-A294-ECBF9FB71E58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25601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2052870"/>
          </a:xfrm>
        </p:spPr>
        <p:txBody>
          <a:bodyPr>
            <a:spAutoFit/>
          </a:bodyPr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dirty="0">
                <a:ea typeface="MS PGothic" charset="0"/>
                <a:cs typeface="Arial Narrow"/>
              </a:rPr>
              <a:t> (</a:t>
            </a:r>
            <a:r>
              <a:rPr lang="zh-CN" altLang="en-US" dirty="0">
                <a:ea typeface="MS PGothic" charset="0"/>
                <a:cs typeface="Arial Narrow"/>
              </a:rPr>
              <a:t>用于匹配模式</a:t>
            </a:r>
            <a:r>
              <a:rPr lang="en-US" dirty="0">
                <a:ea typeface="MS PGothic" charset="0"/>
                <a:cs typeface="Arial Narrow"/>
              </a:rPr>
              <a:t>)</a:t>
            </a:r>
          </a:p>
          <a:p>
            <a:pPr marL="460375" lvl="2" indent="0" eaLnBrk="1" hangingPunct="1"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_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（下划线）恰好匹配</a:t>
            </a:r>
            <a:r>
              <a:rPr lang="zh-CN" alt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一个字符</a:t>
            </a:r>
            <a:r>
              <a:rPr lang="zh-CN" altLang="en-US" dirty="0">
                <a:latin typeface="Verdana" charset="0"/>
                <a:ea typeface="MS PGothic" charset="0"/>
              </a:rPr>
              <a:t>。</a:t>
            </a:r>
          </a:p>
          <a:p>
            <a:pPr marL="460375" lvl="2" indent="0" eaLnBrk="1" hangingPunct="1">
              <a:spcBef>
                <a:spcPts val="1200"/>
              </a:spcBef>
              <a:buNone/>
            </a:pPr>
            <a:r>
              <a:rPr lang="zh-CN" altLang="en-US" dirty="0">
                <a:latin typeface="Verdana" charset="0"/>
                <a:ea typeface="MS PGothic" charset="0"/>
              </a:rPr>
              <a:t>查找名字第二个字符包含“</a:t>
            </a:r>
            <a:r>
              <a:rPr lang="en-US" altLang="zh-CN" dirty="0">
                <a:latin typeface="Verdana" charset="0"/>
                <a:ea typeface="MS PGothic" charset="0"/>
              </a:rPr>
              <a:t>u”</a:t>
            </a:r>
            <a:r>
              <a:rPr lang="zh-CN" altLang="en-US" dirty="0">
                <a:latin typeface="Verdana" charset="0"/>
                <a:ea typeface="MS PGothic" charset="0"/>
              </a:rPr>
              <a:t>的学生。 </a:t>
            </a:r>
            <a:endParaRPr lang="en-US" altLang="zh-CN" dirty="0">
              <a:latin typeface="Verdana" charset="0"/>
              <a:ea typeface="MS PGothic" charset="0"/>
            </a:endParaRPr>
          </a:p>
          <a:p>
            <a:pPr marL="1374775"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_u%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9BD56-DAA1-BF4A-BAFF-66B8BDD09AEC}"/>
              </a:ext>
            </a:extLst>
          </p:cNvPr>
          <p:cNvSpPr/>
          <p:nvPr/>
        </p:nvSpPr>
        <p:spPr>
          <a:xfrm>
            <a:off x="1925320" y="3837801"/>
            <a:ext cx="5841664" cy="55399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14567890	Julius	Caesar	eecaesar	23589876	1.9	ELEC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26184624	Bruce	Wayne	eewayne	28261057	2.47	ELEC	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9C374-A23C-F442-B71F-1BAD609325DB}"/>
              </a:ext>
            </a:extLst>
          </p:cNvPr>
          <p:cNvSpPr/>
          <p:nvPr/>
        </p:nvSpPr>
        <p:spPr bwMode="auto">
          <a:xfrm>
            <a:off x="1828800" y="3810000"/>
            <a:ext cx="6019800" cy="609600"/>
          </a:xfrm>
          <a:prstGeom prst="rect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B010E-B50D-634D-85E4-DD8316B39746}"/>
              </a:ext>
            </a:extLst>
          </p:cNvPr>
          <p:cNvSpPr txBox="1"/>
          <p:nvPr/>
        </p:nvSpPr>
        <p:spPr>
          <a:xfrm>
            <a:off x="5219184" y="2434340"/>
            <a:ext cx="2878032" cy="1144929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C00000"/>
                </a:solidFill>
                <a:cs typeface="Arial Narrow"/>
              </a:rPr>
              <a:t>下面的查询结果是什么？</a:t>
            </a:r>
            <a:br>
              <a:rPr lang="en-US" altLang="zh-CN" b="1" i="0" dirty="0">
                <a:solidFill>
                  <a:srgbClr val="C00000"/>
                </a:solidFill>
                <a:cs typeface="Arial Narrow"/>
              </a:rPr>
            </a:br>
            <a:r>
              <a:rPr lang="en-US" altLang="zh-CN" b="1" i="0" dirty="0">
                <a:solidFill>
                  <a:srgbClr val="C00000"/>
                </a:solidFill>
                <a:cs typeface="Arial Narrow"/>
              </a:rPr>
              <a:t>  </a:t>
            </a: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*</a:t>
            </a:r>
            <a:endParaRPr lang="en-US" i="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Student</a:t>
            </a: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firstName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like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altLang="ja-JP" i="0" dirty="0">
                <a:solidFill>
                  <a:srgbClr val="FF0000"/>
                </a:solidFill>
                <a:latin typeface="Arial Narrow"/>
                <a:cs typeface="Arial Narrow"/>
              </a:rPr>
              <a:t>%_u%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i="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D67FF26-3146-5446-AA6F-D79693F2822C}" type="slidenum">
              <a:rPr lang="en-US" i="0"/>
              <a:pPr/>
              <a:t>20</a:t>
            </a:fld>
            <a:endParaRPr lang="en-US" i="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子句</a:t>
            </a:r>
            <a:r>
              <a:rPr lang="en-US" dirty="0"/>
              <a:t> — </a:t>
            </a:r>
            <a:r>
              <a:rPr lang="zh-CN" altLang="en-US" dirty="0">
                <a:ea typeface="+mj-ea"/>
                <a:cs typeface="+mj-cs"/>
              </a:rPr>
              <a:t>字符串匹配 </a:t>
            </a:r>
            <a:r>
              <a:rPr lang="en-US" dirty="0"/>
              <a:t>(2)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AD9E2-B7BA-5645-A007-FF7550A0D5F1}"/>
              </a:ext>
            </a:extLst>
          </p:cNvPr>
          <p:cNvSpPr/>
          <p:nvPr/>
        </p:nvSpPr>
        <p:spPr>
          <a:xfrm>
            <a:off x="1925320" y="3837801"/>
            <a:ext cx="5841664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14567890	Julius	Caesar	eecaesar	23589876	1.9	ELEC	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8CDB5-C0C5-7148-86F0-7208528BEEAE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41603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6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D67FF26-3146-5446-AA6F-D79693F2822C}" type="slidenum">
              <a:rPr lang="en-US" i="0"/>
              <a:pPr/>
              <a:t>21</a:t>
            </a:fld>
            <a:endParaRPr lang="en-US" i="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子句</a:t>
            </a:r>
            <a:r>
              <a:rPr lang="en-US" dirty="0"/>
              <a:t> —</a:t>
            </a:r>
            <a:r>
              <a:rPr lang="zh-CN" altLang="en-US" dirty="0">
                <a:ea typeface="+mj-ea"/>
                <a:cs typeface="+mj-cs"/>
              </a:rPr>
              <a:t> 字符串匹配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/>
              <a:t>(3)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616" y="1350171"/>
            <a:ext cx="9148583" cy="2423160"/>
          </a:xfrm>
        </p:spPr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b="1" dirty="0" err="1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regexp_like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zh-CN" altLang="en-US" dirty="0">
                <a:ea typeface="MS PGothic" charset="0"/>
                <a:cs typeface="Arial Narrow"/>
              </a:rPr>
              <a:t>函数</a:t>
            </a:r>
            <a:r>
              <a:rPr lang="en-US" dirty="0">
                <a:ea typeface="MS PGothic" charset="0"/>
                <a:cs typeface="Arial Narrow"/>
              </a:rPr>
              <a:t> (</a:t>
            </a:r>
            <a:r>
              <a:rPr lang="zh-CN" altLang="en-US" sz="1600" dirty="0">
                <a:ea typeface="MS PGothic" charset="0"/>
                <a:cs typeface="Arial Narrow"/>
              </a:rPr>
              <a:t>用于匹配</a:t>
            </a:r>
            <a:r>
              <a:rPr lang="en-US" sz="1600" u="sng" dirty="0" err="1">
                <a:ea typeface="MS PGothic" charset="0"/>
                <a:cs typeface="Arial Narrow"/>
              </a:rPr>
              <a:t>正则表达式</a:t>
            </a:r>
            <a:r>
              <a:rPr lang="en-US" dirty="0">
                <a:ea typeface="MS PGothic" charset="0"/>
                <a:cs typeface="Arial Narrow"/>
              </a:rPr>
              <a:t>) </a:t>
            </a:r>
          </a:p>
          <a:p>
            <a:pPr marL="457200" lvl="2" indent="0" eaLnBrk="1" hangingPunct="1">
              <a:buNone/>
            </a:pPr>
            <a:r>
              <a:rPr lang="zh-CN" altLang="en-US" dirty="0">
                <a:solidFill>
                  <a:srgbClr val="C00000"/>
                </a:solidFill>
                <a:ea typeface="MS PGothic" charset="0"/>
                <a:cs typeface="Arial Narrow"/>
              </a:rPr>
              <a:t>语法</a:t>
            </a:r>
            <a:r>
              <a:rPr lang="en-US" dirty="0">
                <a:solidFill>
                  <a:srgbClr val="C00000"/>
                </a:solidFill>
                <a:ea typeface="MS PGothic" charset="0"/>
                <a:cs typeface="Arial Narrow"/>
              </a:rPr>
              <a:t>:</a:t>
            </a:r>
            <a:r>
              <a:rPr lang="en-US" dirty="0">
                <a:ea typeface="MS PGothic" charset="0"/>
                <a:cs typeface="Arial Narro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regexp_like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(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属性名、正则表达式、匹配参数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3201988" lvl="3" indent="-1379538" eaLnBrk="1" hangingPunct="1">
              <a:buNone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匹配参数</a:t>
            </a:r>
            <a:r>
              <a:rPr lang="en-HK" dirty="0">
                <a:latin typeface="Arial Narrow" panose="020B0604020202020204" pitchFamily="34" charset="0"/>
                <a:cs typeface="Arial Narrow" panose="020B0604020202020204" pitchFamily="34" charset="0"/>
              </a:rPr>
              <a:t>:	</a:t>
            </a:r>
            <a:r>
              <a:rPr lang="en-HK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→ </a:t>
            </a:r>
            <a:r>
              <a:rPr lang="zh-CN" alt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大小写不敏感</a:t>
            </a:r>
            <a:r>
              <a:rPr 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; </a:t>
            </a:r>
            <a:r>
              <a:rPr lang="en-HK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 </a:t>
            </a:r>
            <a:r>
              <a:rPr 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→ </a:t>
            </a:r>
            <a:r>
              <a:rPr lang="zh-CN" alt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大小写敏感</a:t>
            </a:r>
            <a:r>
              <a:rPr 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ea typeface="MS PGothic" charset="0"/>
              <a:cs typeface="Arial Narrow"/>
            </a:endParaRPr>
          </a:p>
          <a:p>
            <a:pPr marL="460375" lvl="2" indent="0" eaLnBrk="1" hangingPunct="1">
              <a:spcBef>
                <a:spcPts val="1800"/>
              </a:spcBef>
              <a:buNone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找到</a:t>
            </a:r>
            <a:r>
              <a:rPr lang="en-US" altLang="zh-CN" dirty="0" err="1">
                <a:solidFill>
                  <a:srgbClr val="1C2127"/>
                </a:solidFill>
                <a:latin typeface="-apple-system"/>
              </a:rPr>
              <a:t>l</a:t>
            </a:r>
            <a:r>
              <a:rPr lang="en-US" altLang="zh-CN" b="0" i="0" dirty="0" err="1">
                <a:solidFill>
                  <a:srgbClr val="1C2127"/>
                </a:solidFill>
                <a:effectLst/>
                <a:latin typeface="-apple-system"/>
              </a:rPr>
              <a:t>astName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有双元音（双元音</a:t>
            </a:r>
            <a: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即</a:t>
            </a:r>
            <a:r>
              <a:rPr lang="en-US" altLang="zh-CN" b="0" i="0" dirty="0" err="1">
                <a:solidFill>
                  <a:srgbClr val="1C2127"/>
                </a:solidFill>
                <a:effectLst/>
                <a:latin typeface="-apple-system"/>
              </a:rPr>
              <a:t>aa,ee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等）的学生。</a:t>
            </a:r>
            <a:endParaRPr lang="en-US" dirty="0">
              <a:ea typeface="MS PGothic" charset="0"/>
              <a:cs typeface="Arial Narrow" panose="020B0604020202020204" pitchFamily="34" charset="0"/>
            </a:endParaRP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regexp_like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(lastName,</a:t>
            </a:r>
            <a:r>
              <a:rPr lang="en-US" sz="18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en-HK" sz="18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'([aeiou])\1'</a:t>
            </a:r>
            <a:r>
              <a:rPr lang="en-HK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, </a:t>
            </a:r>
            <a:r>
              <a:rPr lang="en-HK" sz="18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'</a:t>
            </a:r>
            <a:r>
              <a:rPr lang="en-HK" sz="1800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B2ED0-1E4D-174C-8BD6-0A9E783E16C5}"/>
              </a:ext>
            </a:extLst>
          </p:cNvPr>
          <p:cNvSpPr/>
          <p:nvPr/>
        </p:nvSpPr>
        <p:spPr>
          <a:xfrm>
            <a:off x="1066800" y="3705415"/>
            <a:ext cx="5841664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13556789	Legolas	Greenleaf	magreenleaf	23582468	3.36	MATH	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E486-54BF-F74A-9140-40CB1E592D9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7423C0-AB0B-984F-B9E2-A2FD5D52F2CA}"/>
              </a:ext>
            </a:extLst>
          </p:cNvPr>
          <p:cNvSpPr txBox="1"/>
          <p:nvPr/>
        </p:nvSpPr>
        <p:spPr>
          <a:xfrm>
            <a:off x="609600" y="4240372"/>
            <a:ext cx="8188738" cy="138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i="0" dirty="0"/>
              <a:t>[] : </a:t>
            </a:r>
            <a:r>
              <a:rPr kumimoji="1" lang="zh-CN" altLang="en-US" i="0" dirty="0"/>
              <a:t>表示目标字符可以是其内部任意一个</a:t>
            </a:r>
            <a:endParaRPr kumimoji="1" lang="en-US" altLang="zh-CN" i="0" dirty="0"/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i="0" dirty="0"/>
              <a:t>（）： 圈起一个子表达式，其作用跟算术加减乘除表达式中的括号一样</a:t>
            </a:r>
            <a:endParaRPr kumimoji="1" lang="en-US" altLang="zh-CN" i="0" dirty="0"/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i="0" dirty="0"/>
              <a:t> \1: </a:t>
            </a:r>
            <a:r>
              <a:rPr kumimoji="1" lang="zh-CN" altLang="en-US" i="0" dirty="0"/>
              <a:t>表示目标字符要连续出现 </a:t>
            </a:r>
            <a:r>
              <a:rPr kumimoji="1" lang="en-US" altLang="zh-CN" i="0" dirty="0"/>
              <a:t>2</a:t>
            </a:r>
            <a:r>
              <a:rPr kumimoji="1" lang="zh-CN" altLang="en-US" i="0" dirty="0"/>
              <a:t>次。 ‘</a:t>
            </a:r>
            <a:r>
              <a:rPr kumimoji="1" lang="en-US" altLang="zh-CN" i="0" dirty="0" err="1"/>
              <a:t>i</a:t>
            </a:r>
            <a:r>
              <a:rPr kumimoji="1" lang="zh-CN" altLang="en-US" i="0" dirty="0"/>
              <a:t>’：表达不区分大小写</a:t>
            </a:r>
            <a:endParaRPr kumimoji="1" lang="en-US" altLang="zh-CN" i="0" dirty="0"/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i="0" dirty="0"/>
              <a:t> </a:t>
            </a:r>
            <a:r>
              <a:rPr kumimoji="1" lang="zh-CN" altLang="en-US" i="0" dirty="0"/>
              <a:t>也可以将</a:t>
            </a:r>
            <a:r>
              <a:rPr kumimoji="1" lang="en-US" altLang="zh-CN" i="0" dirty="0"/>
              <a:t>\1</a:t>
            </a:r>
            <a:r>
              <a:rPr kumimoji="1" lang="zh-CN" altLang="en-US" i="0" dirty="0"/>
              <a:t>替换为</a:t>
            </a:r>
            <a:r>
              <a:rPr kumimoji="1" lang="en-US" altLang="zh-CN" i="0" dirty="0"/>
              <a:t>{n}</a:t>
            </a:r>
            <a:r>
              <a:rPr kumimoji="1" lang="zh-CN" altLang="en-US" i="0" dirty="0"/>
              <a:t>表示目标字符要连续出现</a:t>
            </a:r>
            <a:r>
              <a:rPr kumimoji="1" lang="en-US" altLang="zh-CN" i="0" dirty="0"/>
              <a:t>n</a:t>
            </a:r>
            <a:r>
              <a:rPr kumimoji="1" lang="zh-CN" altLang="en-US" i="0"/>
              <a:t>次。</a:t>
            </a:r>
            <a:endParaRPr kumimoji="1"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140086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D67FF26-3146-5446-AA6F-D79693F2822C}" type="slidenum">
              <a:rPr lang="en-US" i="0"/>
              <a:pPr/>
              <a:t>22</a:t>
            </a:fld>
            <a:endParaRPr lang="en-US" i="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子句</a:t>
            </a:r>
            <a:r>
              <a:rPr lang="en-US" dirty="0"/>
              <a:t> — </a:t>
            </a:r>
            <a:r>
              <a:rPr lang="zh-CN" altLang="en-US" dirty="0">
                <a:ea typeface="+mj-ea"/>
                <a:cs typeface="+mj-cs"/>
              </a:rPr>
              <a:t>字符串匹配 </a:t>
            </a:r>
            <a:r>
              <a:rPr lang="en-US" dirty="0"/>
              <a:t>(3)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E486-54BF-F74A-9140-40CB1E592D9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193A0-213D-CE45-A19E-B323A9A01517}"/>
              </a:ext>
            </a:extLst>
          </p:cNvPr>
          <p:cNvSpPr txBox="1"/>
          <p:nvPr/>
        </p:nvSpPr>
        <p:spPr>
          <a:xfrm>
            <a:off x="457200" y="2133600"/>
            <a:ext cx="8590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ts val="13200"/>
              </a:spcBef>
              <a:buNone/>
            </a:pPr>
            <a:r>
              <a:rPr lang="zh-CN" altLang="en-US" sz="2000" b="0" i="0" dirty="0">
                <a:solidFill>
                  <a:srgbClr val="1C2127"/>
                </a:solidFill>
                <a:effectLst/>
                <a:latin typeface="-apple-system"/>
              </a:rPr>
              <a:t>有关 </a:t>
            </a:r>
            <a:r>
              <a:rPr lang="en-US" altLang="zh-CN" sz="2000" b="0" i="0" dirty="0">
                <a:solidFill>
                  <a:srgbClr val="1C2127"/>
                </a:solidFill>
                <a:effectLst/>
                <a:latin typeface="-apple-system"/>
              </a:rPr>
              <a:t>Oracle </a:t>
            </a:r>
            <a:r>
              <a:rPr lang="zh-CN" altLang="en-US" sz="2000" b="0" i="0" dirty="0">
                <a:solidFill>
                  <a:srgbClr val="1C2127"/>
                </a:solidFill>
                <a:effectLst/>
                <a:latin typeface="-apple-system"/>
              </a:rPr>
              <a:t>支持的正则表达式的信息，请参见 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https://docs.oracle.com/cd/B12037_01/server.101/b10759/ap_posix001.htm#i690819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i="0" dirty="0">
                <a:solidFill>
                  <a:srgbClr val="1C2127"/>
                </a:solidFill>
                <a:effectLst/>
                <a:latin typeface="-apple-system"/>
              </a:rPr>
              <a:t>有关 </a:t>
            </a:r>
            <a:r>
              <a:rPr lang="en-US" altLang="zh-CN" sz="2000" b="0" i="0" dirty="0">
                <a:solidFill>
                  <a:srgbClr val="1C2127"/>
                </a:solidFill>
                <a:effectLst/>
                <a:latin typeface="-apple-system"/>
              </a:rPr>
              <a:t>Oracle </a:t>
            </a:r>
            <a:r>
              <a:rPr lang="zh-CN" altLang="en-US" sz="2000" b="0" i="0" dirty="0">
                <a:solidFill>
                  <a:srgbClr val="1C2127"/>
                </a:solidFill>
                <a:effectLst/>
                <a:latin typeface="-apple-system"/>
              </a:rPr>
              <a:t>中使用正则表达式的示例，请参见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https://www.salvis.com/blog/2018/09/28/regular-expressions-sql-examples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/.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2000" b="0" i="0" dirty="0">
                <a:solidFill>
                  <a:srgbClr val="1C2127"/>
                </a:solidFill>
                <a:effectLst/>
                <a:latin typeface="-apple-system"/>
              </a:rPr>
              <a:t>有关测试正则表达式的信息，请参见 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  <a:hlinkClick r:id="rId4"/>
              </a:rPr>
              <a:t>https://www.regextester.com/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(</a:t>
            </a:r>
            <a:r>
              <a:rPr lang="zh-CN" alt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使用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PCRE </a:t>
            </a:r>
            <a:r>
              <a:rPr lang="zh-CN" alt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选项</a:t>
            </a:r>
            <a:r>
              <a:rPr lang="en-US" altLang="zh-CN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).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69C8B8-A0C4-7B45-91E0-29AD4E09DAED}"/>
              </a:ext>
            </a:extLst>
          </p:cNvPr>
          <p:cNvSpPr txBox="1"/>
          <p:nvPr/>
        </p:nvSpPr>
        <p:spPr>
          <a:xfrm>
            <a:off x="478398" y="4682698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关于正则表达式的中文博客： </a:t>
            </a:r>
            <a:r>
              <a:rPr kumimoji="1" lang="en-US" altLang="zh-CN" sz="2000" dirty="0"/>
              <a:t>https://</a:t>
            </a:r>
            <a:r>
              <a:rPr kumimoji="1" lang="en-US" altLang="zh-CN" sz="2000" dirty="0" err="1"/>
              <a:t>www.cnblogs.com</a:t>
            </a:r>
            <a:r>
              <a:rPr kumimoji="1" lang="en-US" altLang="zh-CN" sz="2000" dirty="0"/>
              <a:t>/lxl57610/p/8227599.html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18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DD7FC05-F831-794B-9490-D3F0B903C459}" type="slidenum">
              <a:rPr lang="en-US" i="0"/>
              <a:pPr/>
              <a:t>23</a:t>
            </a:fld>
            <a:endParaRPr lang="en-US" i="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ORDER BY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子句</a:t>
            </a:r>
            <a:r>
              <a:rPr lang="en-US" dirty="0">
                <a:ea typeface="+mj-ea"/>
                <a:cs typeface="+mj-cs"/>
              </a:rPr>
              <a:t>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3219343"/>
          </a:xfrm>
        </p:spPr>
        <p:txBody>
          <a:bodyPr>
            <a:spAutoFit/>
          </a:bodyPr>
          <a:lstStyle/>
          <a:p>
            <a:pPr eaLnBrk="1" hangingPunct="1"/>
            <a:r>
              <a:rPr lang="en-US" b="1" dirty="0" err="1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asc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上升顺序</a:t>
            </a:r>
            <a:r>
              <a:rPr lang="en-US" dirty="0">
                <a:latin typeface="Verdana" charset="0"/>
                <a:ea typeface="MS PGothic" charset="0"/>
              </a:rPr>
              <a:t> (</a:t>
            </a:r>
            <a:r>
              <a:rPr lang="zh-CN" altLang="en-US" dirty="0">
                <a:latin typeface="Verdana" charset="0"/>
                <a:ea typeface="MS PGothic" charset="0"/>
              </a:rPr>
              <a:t>默认</a:t>
            </a:r>
            <a:r>
              <a:rPr lang="en-US" dirty="0">
                <a:latin typeface="Verdana" charset="0"/>
                <a:ea typeface="MS PGothic" charset="0"/>
              </a:rPr>
              <a:t>)</a:t>
            </a:r>
          </a:p>
          <a:p>
            <a:pPr marL="137160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studentId, firstName, LastName, cga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'COMP'</a:t>
            </a:r>
          </a:p>
          <a:p>
            <a:pPr marL="1371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cga;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下降顺序</a:t>
            </a:r>
            <a:endParaRPr lang="en-US" dirty="0">
              <a:latin typeface="Verdana" charset="0"/>
              <a:ea typeface="MS PGothic" charset="0"/>
            </a:endParaRPr>
          </a:p>
          <a:p>
            <a:pPr marL="1371600" indent="-4587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studentId, firstName, LastName, cga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indent="-4587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indent="-4587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'COMP'</a:t>
            </a:r>
          </a:p>
          <a:p>
            <a:pPr marL="1371600" indent="-4587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7BC65-6034-9C46-A99C-E9F87D832743}"/>
              </a:ext>
            </a:extLst>
          </p:cNvPr>
          <p:cNvSpPr/>
          <p:nvPr/>
        </p:nvSpPr>
        <p:spPr>
          <a:xfrm>
            <a:off x="5463914" y="1981200"/>
            <a:ext cx="2483372" cy="147732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CGA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2.56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2.72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2.73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2.76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2.82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3.4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3.45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(null)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CB462-382A-9E46-97BA-CE06F5E42659}"/>
              </a:ext>
            </a:extLst>
          </p:cNvPr>
          <p:cNvSpPr/>
          <p:nvPr/>
        </p:nvSpPr>
        <p:spPr>
          <a:xfrm>
            <a:off x="5463914" y="3657600"/>
            <a:ext cx="2483372" cy="147732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CGA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(null)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3.45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3.4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2.82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2.76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2.73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2.72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2.56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241AF-0297-D74D-9DEF-936F215C4CFD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DD7FC05-F831-794B-9490-D3F0B903C459}" type="slidenum">
              <a:rPr lang="en-US" i="0"/>
              <a:pPr/>
              <a:t>24</a:t>
            </a:fld>
            <a:endParaRPr lang="en-US" i="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ORDER BY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子句</a:t>
            </a:r>
            <a:r>
              <a:rPr lang="en-US" dirty="0">
                <a:ea typeface="+mj-ea"/>
                <a:cs typeface="+mj-cs"/>
              </a:rPr>
              <a:t>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252651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latin typeface="Verdana" charset="0"/>
                <a:ea typeface="MS PGothic" charset="0"/>
              </a:rPr>
              <a:t>多列排序</a:t>
            </a:r>
            <a:endParaRPr lang="en-US" dirty="0">
              <a:latin typeface="Verdana" charset="0"/>
              <a:ea typeface="MS PGothic" charset="0"/>
            </a:endParaRPr>
          </a:p>
          <a:p>
            <a:pPr marL="1370013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0013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0013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asc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BB182-CD82-F343-BC9C-055A51882F03}"/>
              </a:ext>
            </a:extLst>
          </p:cNvPr>
          <p:cNvSpPr/>
          <p:nvPr/>
        </p:nvSpPr>
        <p:spPr>
          <a:xfrm>
            <a:off x="1463040" y="2743200"/>
            <a:ext cx="2856872" cy="3477875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1.49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3.25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3.42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1.64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Typical	Student	3.64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2.76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2.82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2.56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2.72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2.73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2.57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03CE4-6411-274E-9A56-A6C85B0AFFF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01303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E833-A6D8-7143-817A-CD2F104B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1A45-261F-A344-B0C6-76CDD109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003352"/>
          </a:xfrm>
        </p:spPr>
        <p:txBody>
          <a:bodyPr>
            <a:spAutoFit/>
          </a:bodyPr>
          <a:lstStyle/>
          <a:p>
            <a:pPr marL="460375" indent="-460375"/>
            <a:r>
              <a:rPr lang="zh-CN" altLang="en-US" dirty="0"/>
              <a:t>笛卡尔积将一个表的</a:t>
            </a:r>
            <a:r>
              <a:rPr lang="zh-CN" altLang="en-US" dirty="0">
                <a:solidFill>
                  <a:srgbClr val="FF0000"/>
                </a:solidFill>
              </a:rPr>
              <a:t>每一行</a:t>
            </a:r>
            <a:r>
              <a:rPr lang="zh-CN" altLang="en-US" dirty="0"/>
              <a:t>与另一表的</a:t>
            </a:r>
            <a:r>
              <a:rPr lang="zh-CN" altLang="en-US" dirty="0">
                <a:solidFill>
                  <a:srgbClr val="FF0000"/>
                </a:solidFill>
              </a:rPr>
              <a:t>每一行</a:t>
            </a:r>
            <a:r>
              <a:rPr lang="zh-CN" altLang="en-US" dirty="0"/>
              <a:t>组合起来。</a:t>
            </a:r>
            <a:endParaRPr lang="en-GB" dirty="0"/>
          </a:p>
          <a:p>
            <a:pPr marL="4556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firstName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Student, Department;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D17AD-ABBA-6645-9F92-35CFA41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02A7E-F28A-DE4F-B794-CC2CE0B648A8}"/>
              </a:ext>
            </a:extLst>
          </p:cNvPr>
          <p:cNvSpPr txBox="1"/>
          <p:nvPr/>
        </p:nvSpPr>
        <p:spPr>
          <a:xfrm>
            <a:off x="5867400" y="193548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0" dirty="0">
                <a:solidFill>
                  <a:srgbClr val="C00000"/>
                </a:solidFill>
              </a:rPr>
              <a:t>注意</a:t>
            </a:r>
            <a:r>
              <a:rPr lang="en-US" sz="1200" b="1" i="0" dirty="0">
                <a:solidFill>
                  <a:srgbClr val="C00000"/>
                </a:solidFill>
              </a:rPr>
              <a:t>: </a:t>
            </a:r>
            <a:r>
              <a:rPr lang="zh-CN" altLang="en-US" sz="1200" i="0" dirty="0">
                <a:solidFill>
                  <a:srgbClr val="0000FF"/>
                </a:solidFill>
              </a:rPr>
              <a:t>如果</a:t>
            </a:r>
            <a:r>
              <a:rPr lang="en-US" altLang="zh-CN" sz="1200" i="0" dirty="0">
                <a:solidFill>
                  <a:srgbClr val="0000FF"/>
                </a:solidFill>
              </a:rPr>
              <a:t>Student</a:t>
            </a:r>
            <a:r>
              <a:rPr lang="zh-CN" altLang="en-US" sz="1200" i="0" dirty="0">
                <a:solidFill>
                  <a:srgbClr val="0000FF"/>
                </a:solidFill>
              </a:rPr>
              <a:t>表有</a:t>
            </a:r>
            <a:r>
              <a:rPr lang="en-US" altLang="zh-CN" sz="1200" i="0" dirty="0">
                <a:solidFill>
                  <a:srgbClr val="0000FF"/>
                </a:solidFill>
              </a:rPr>
              <a:t>20</a:t>
            </a:r>
            <a:r>
              <a:rPr lang="zh-CN" altLang="en-US" sz="1200" i="0" dirty="0">
                <a:solidFill>
                  <a:srgbClr val="0000FF"/>
                </a:solidFill>
              </a:rPr>
              <a:t>个条目，</a:t>
            </a:r>
            <a:r>
              <a:rPr lang="en-US" altLang="zh-CN" sz="1200" i="0" dirty="0">
                <a:solidFill>
                  <a:srgbClr val="0000FF"/>
                </a:solidFill>
              </a:rPr>
              <a:t>Department</a:t>
            </a:r>
            <a:r>
              <a:rPr lang="zh-CN" altLang="en-US" sz="1200" i="0" dirty="0">
                <a:solidFill>
                  <a:srgbClr val="0000FF"/>
                </a:solidFill>
              </a:rPr>
              <a:t>表有</a:t>
            </a:r>
            <a:r>
              <a:rPr lang="en-US" altLang="zh-CN" sz="1200" i="0" dirty="0">
                <a:solidFill>
                  <a:srgbClr val="0000FF"/>
                </a:solidFill>
              </a:rPr>
              <a:t>5</a:t>
            </a:r>
            <a:r>
              <a:rPr lang="zh-CN" altLang="en-US" sz="1200" i="0" dirty="0">
                <a:solidFill>
                  <a:srgbClr val="0000FF"/>
                </a:solidFill>
              </a:rPr>
              <a:t>个条目，则查询结果有</a:t>
            </a:r>
            <a:r>
              <a:rPr lang="en-US" altLang="zh-CN" sz="1200" i="0" dirty="0">
                <a:solidFill>
                  <a:srgbClr val="0000FF"/>
                </a:solidFill>
              </a:rPr>
              <a:t>(20x5) 100</a:t>
            </a:r>
            <a:r>
              <a:rPr lang="zh-CN" altLang="en-US" sz="1200" i="0" dirty="0">
                <a:solidFill>
                  <a:srgbClr val="0000FF"/>
                </a:solidFill>
              </a:rPr>
              <a:t>个条目</a:t>
            </a:r>
            <a:r>
              <a:rPr lang="en-US" sz="1200" i="0" dirty="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F4E81-0CAA-BA43-BE42-61F035578A96}"/>
              </a:ext>
            </a:extLst>
          </p:cNvPr>
          <p:cNvGrpSpPr/>
          <p:nvPr/>
        </p:nvGrpSpPr>
        <p:grpSpPr>
          <a:xfrm>
            <a:off x="529054" y="2819400"/>
            <a:ext cx="8085892" cy="3477875"/>
            <a:chOff x="990600" y="2479992"/>
            <a:chExt cx="8085892" cy="34778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475F91-0CF3-8D48-916B-432D9854FBE7}"/>
                </a:ext>
              </a:extLst>
            </p:cNvPr>
            <p:cNvSpPr/>
            <p:nvPr/>
          </p:nvSpPr>
          <p:spPr>
            <a:xfrm>
              <a:off x="990600" y="2479992"/>
              <a:ext cx="2594300" cy="3477875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u="sng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FIRSTNAME	LASTNAME	DEPARTMENTNAME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Ariana	Grande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Maria	Callas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Albert	Einstein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Robert	Redford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Julius	Caesar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Lazzy	Lazy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Bruce	Wayne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Donald	Trump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Warren	Buffet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Ferris	Bueller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Steve	Jobs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Bill	Gates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Isaac	Newton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Alan	Turing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Nikola	Tesla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Edith	Clarke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Mathematics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A04A43-AAAE-FC44-B967-B1D133DA90DD}"/>
                </a:ext>
              </a:extLst>
            </p:cNvPr>
            <p:cNvSpPr/>
            <p:nvPr/>
          </p:nvSpPr>
          <p:spPr>
            <a:xfrm>
              <a:off x="3733800" y="2479992"/>
              <a:ext cx="2596896" cy="3477875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Ariana	Grande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Maria	Callas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Albert	Einstein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Robert	Redford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Julius	Caesar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Lazzy	Lazy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Bruce	Wayne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Donald	Trump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Warren	Buffet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Ferris	Bueller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Steve	Jobs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Bill	Gates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Isaac	Newton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Alan	Turing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Nikola	Tesla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Edith	Clarke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Electronic Engineering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Electronic Engineering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Electronic Engineering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46B71-D22A-E74E-B8E7-679868F6626B}"/>
                </a:ext>
              </a:extLst>
            </p:cNvPr>
            <p:cNvSpPr/>
            <p:nvPr/>
          </p:nvSpPr>
          <p:spPr>
            <a:xfrm>
              <a:off x="6479596" y="2479992"/>
              <a:ext cx="2596896" cy="3477875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.</a:t>
              </a:r>
            </a:p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.</a:t>
              </a:r>
            </a:p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.</a:t>
              </a:r>
            </a:p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endPara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Business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Ariana	Grande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Maria	Callas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Albert	Einstein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Robert	Redford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Julius	Caesar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Lazzy	Lazy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Bruce	Wayne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Donald	Trump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Warren	Buffet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Ferris	Bueller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Steve	Jobs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Bill	Gates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Isaac	Newton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Alan	Turing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Nikola	Tesla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Edith	Clarke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Humanities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51659A-6BAC-924A-B590-9E74C53EAB67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985741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E6DE9B-C0B7-3345-815F-7BDA4ED0EF25}"/>
              </a:ext>
            </a:extLst>
          </p:cNvPr>
          <p:cNvSpPr txBox="1"/>
          <p:nvPr/>
        </p:nvSpPr>
        <p:spPr>
          <a:xfrm>
            <a:off x="5105400" y="393860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rgbClr val="0432FF"/>
                </a:solidFill>
              </a:rPr>
              <a:t>20</a:t>
            </a:r>
            <a:endParaRPr lang="en-US" sz="1600" i="0" dirty="0">
              <a:latin typeface="Arial Narrow"/>
              <a:cs typeface="Arial Narro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1EA04-0E76-FA4B-B237-414737EF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(1)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2AA7-49EB-5A44-9EF1-C795C6E3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252651"/>
          </a:xfrm>
        </p:spPr>
        <p:txBody>
          <a:bodyPr>
            <a:spAutoFit/>
          </a:bodyPr>
          <a:lstStyle/>
          <a:p>
            <a:pPr marL="460375" indent="-460375"/>
            <a:r>
              <a:rPr lang="en-US" dirty="0"/>
              <a:t>Join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笛卡尔积</a:t>
            </a:r>
            <a:r>
              <a:rPr lang="en-US" dirty="0"/>
              <a:t> </a:t>
            </a:r>
            <a:r>
              <a:rPr lang="zh-CN" altLang="en-US" dirty="0">
                <a:solidFill>
                  <a:srgbClr val="0432FF"/>
                </a:solidFill>
              </a:rPr>
              <a:t>跟着一个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selection</a:t>
            </a:r>
            <a:r>
              <a:rPr lang="en-US" dirty="0"/>
              <a:t>.</a:t>
            </a:r>
          </a:p>
          <a:p>
            <a:pPr marL="4556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Student, Department</a:t>
            </a: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Student.departmentId=Department.departmentId;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FD32-8B1B-FD41-A0EE-B1E7F9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FAF2D-C460-5049-8C3F-4ED60786555B}"/>
              </a:ext>
            </a:extLst>
          </p:cNvPr>
          <p:cNvSpPr txBox="1"/>
          <p:nvPr/>
        </p:nvSpPr>
        <p:spPr>
          <a:xfrm>
            <a:off x="6248400" y="18288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 eaLnBrk="1" hangingPunct="1">
              <a:spcBef>
                <a:spcPts val="1200"/>
              </a:spcBef>
              <a:buNone/>
            </a:pPr>
            <a:r>
              <a:rPr lang="en-US" sz="1200" b="1" i="0" dirty="0">
                <a:solidFill>
                  <a:srgbClr val="C00000"/>
                </a:solidFill>
                <a:cs typeface="Arial Narrow"/>
              </a:rPr>
              <a:t>Note: 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如果属性名称不明确，则需要使用表名称进行限定。例如，</a:t>
            </a:r>
            <a:r>
              <a:rPr lang="en-US" sz="1200" i="0" dirty="0" err="1">
                <a:solidFill>
                  <a:srgbClr val="0000FF"/>
                </a:solidFill>
                <a:cs typeface="Arial Narrow"/>
              </a:rPr>
              <a:t>departmentId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 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是上例中 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Student 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和 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Department 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表的属性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1906D-4A84-F147-A665-9A9FC4B95E68}"/>
              </a:ext>
            </a:extLst>
          </p:cNvPr>
          <p:cNvSpPr/>
          <p:nvPr/>
        </p:nvSpPr>
        <p:spPr>
          <a:xfrm>
            <a:off x="1005840" y="2743200"/>
            <a:ext cx="2613536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DEPARTMENTNAME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Business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0753A55-0330-C24C-BB22-32C800752AEB}"/>
              </a:ext>
            </a:extLst>
          </p:cNvPr>
          <p:cNvSpPr txBox="1">
            <a:spLocks/>
          </p:cNvSpPr>
          <p:nvPr/>
        </p:nvSpPr>
        <p:spPr bwMode="auto">
          <a:xfrm>
            <a:off x="4724400" y="3078341"/>
            <a:ext cx="3124200" cy="83099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1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7360" indent="-36576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680" indent="-27432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如果</a:t>
            </a:r>
            <a:r>
              <a:rPr lang="en-US" altLang="zh-CN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Student</a:t>
            </a:r>
            <a:r>
              <a:rPr lang="zh-CN" alt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表有</a:t>
            </a:r>
            <a:r>
              <a:rPr lang="en-US" altLang="zh-CN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20</a:t>
            </a:r>
            <a:r>
              <a:rPr lang="zh-CN" alt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条记录，</a:t>
            </a:r>
            <a:r>
              <a:rPr lang="en-US" altLang="zh-CN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Department</a:t>
            </a:r>
            <a:r>
              <a:rPr lang="zh-CN" alt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表有</a:t>
            </a:r>
            <a:r>
              <a:rPr lang="en-US" altLang="zh-CN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5</a:t>
            </a:r>
            <a:r>
              <a:rPr lang="zh-CN" alt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条记录，那么查询结果中有多少条记录？</a:t>
            </a:r>
            <a:endParaRPr lang="en-US" sz="1600" b="1" i="0" kern="0" dirty="0">
              <a:solidFill>
                <a:srgbClr val="C00000"/>
              </a:solidFill>
              <a:latin typeface="Verdana" charset="0"/>
              <a:ea typeface="MS PGothic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9CE08-382A-D643-B69C-62C6475EC3FF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4611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1" build="allAtOnce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EA04-0E76-FA4B-B237-414737EF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2AA7-49EB-5A44-9EF1-C795C6E3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003352"/>
          </a:xfrm>
        </p:spPr>
        <p:txBody>
          <a:bodyPr>
            <a:spAutoFit/>
          </a:bodyPr>
          <a:lstStyle/>
          <a:p>
            <a:pPr marL="460375" indent="-460375"/>
            <a:r>
              <a:rPr lang="zh-CN" altLang="en-US" dirty="0"/>
              <a:t>还可以按如下方式指定连接（</a:t>
            </a:r>
            <a:r>
              <a:rPr lang="en-US" altLang="zh-CN" dirty="0"/>
              <a:t>join</a:t>
            </a:r>
            <a:r>
              <a:rPr lang="zh-CN" altLang="en-US" dirty="0"/>
              <a:t>）</a:t>
            </a:r>
            <a:r>
              <a:rPr lang="en-US" dirty="0"/>
              <a:t>.</a:t>
            </a:r>
          </a:p>
          <a:p>
            <a:pPr marL="4556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join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on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Student.departmentId=Department.departmentId;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FD32-8B1B-FD41-A0EE-B1E7F9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1906D-4A84-F147-A665-9A9FC4B95E68}"/>
              </a:ext>
            </a:extLst>
          </p:cNvPr>
          <p:cNvSpPr/>
          <p:nvPr/>
        </p:nvSpPr>
        <p:spPr>
          <a:xfrm>
            <a:off x="1005840" y="2514600"/>
            <a:ext cx="2613536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DEPARTMENTNAME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C4CBF-1FED-DF4C-8CB2-4C66BE3D005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400699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4254D67-5EE5-DA49-A3D6-1C31B9D9F2C5}" type="slidenum">
              <a:rPr lang="en-US" i="0"/>
              <a:pPr/>
              <a:t>28</a:t>
            </a:fld>
            <a:endParaRPr lang="en-US" i="0" dirty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带条件的</a:t>
            </a:r>
            <a:r>
              <a:rPr lang="en-US" dirty="0">
                <a:ea typeface="+mj-ea"/>
                <a:cs typeface="+mj-cs"/>
              </a:rPr>
              <a:t>Join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751249"/>
          </a:xfrm>
        </p:spPr>
        <p:txBody>
          <a:bodyPr>
            <a:spAutoFit/>
          </a:bodyPr>
          <a:lstStyle/>
          <a:p>
            <a:pPr marL="460375" indent="-460375" eaLnBrk="1" hangingPunct="1">
              <a:spcBef>
                <a:spcPts val="180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where</a:t>
            </a:r>
            <a:r>
              <a:rPr lang="en-US" altLang="zh-CN" dirty="0"/>
              <a:t> </a:t>
            </a:r>
            <a:r>
              <a:rPr lang="zh-CN" altLang="en-US" dirty="0"/>
              <a:t>子句中的附加条件以及连接条件进一步限制了所选的元组。</a:t>
            </a:r>
            <a:endParaRPr lang="en-US" dirty="0"/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Student, Department</a:t>
            </a: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Student.departmentId=Department.departmentId</a:t>
            </a:r>
          </a:p>
          <a:p>
            <a:pPr marL="1552575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Student.departmentId=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</a:p>
          <a:p>
            <a:pPr marL="1552575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cga&gt;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2.5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120F2-14E9-D44E-88B2-FC3753310209}"/>
              </a:ext>
            </a:extLst>
          </p:cNvPr>
          <p:cNvSpPr/>
          <p:nvPr/>
        </p:nvSpPr>
        <p:spPr>
          <a:xfrm>
            <a:off x="375018" y="3561080"/>
            <a:ext cx="8393965" cy="1323439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	DEPARTMENTID_1	DEPARTMENTNAME	ROOMNO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cspotter	23581234	2.76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csdavinci	23585678	2.72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cscallas	23589876	2.73	COMP	2018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cseinstein	23585678	2.56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csjobs	26232244	3.45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csgates	25678679	3.4	COMP	2018	COMP	Computer Science	3528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C1248-0206-5E4F-B4F6-06C7316318D5}"/>
              </a:ext>
            </a:extLst>
          </p:cNvPr>
          <p:cNvSpPr txBox="1"/>
          <p:nvPr/>
        </p:nvSpPr>
        <p:spPr>
          <a:xfrm>
            <a:off x="6553200" y="218624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 eaLnBrk="1" hangingPunct="1">
              <a:spcBef>
                <a:spcPts val="1200"/>
              </a:spcBef>
              <a:buNone/>
            </a:pPr>
            <a:r>
              <a:rPr lang="en-US" sz="1200" b="1" i="0" dirty="0">
                <a:solidFill>
                  <a:srgbClr val="C00000"/>
                </a:solidFill>
                <a:cs typeface="Arial Narrow"/>
              </a:rPr>
              <a:t>Note: </a:t>
            </a:r>
            <a:r>
              <a:rPr lang="en-US" sz="1200" b="1" i="0" dirty="0">
                <a:solidFill>
                  <a:srgbClr val="0000FF"/>
                </a:solidFill>
                <a:cs typeface="Arial Narrow"/>
              </a:rPr>
              <a:t>Join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属性 </a:t>
            </a:r>
            <a:r>
              <a:rPr lang="en-US" sz="1200" i="0" dirty="0" err="1">
                <a:solidFill>
                  <a:srgbClr val="0000FF"/>
                </a:solidFill>
                <a:cs typeface="Arial Narrow"/>
              </a:rPr>
              <a:t>DepartmentId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 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在查询结果中重复出现。</a:t>
            </a:r>
            <a:endParaRPr lang="en-US" sz="1200" i="0" dirty="0">
              <a:solidFill>
                <a:srgbClr val="0000FF"/>
              </a:solidFill>
              <a:cs typeface="Arial Narro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2E44A-6DB9-534D-A15B-89567F66525A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25358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E014B9F-43B1-CE41-BFCC-01CD5F85347B}" type="slidenum">
              <a:rPr lang="en-US" i="0"/>
              <a:pPr/>
              <a:t>2</a:t>
            </a:fld>
            <a:endParaRPr lang="en-US" i="0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实验主题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610600" cy="484632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432FF"/>
                </a:solidFill>
                <a:latin typeface="Verdana" charset="0"/>
                <a:ea typeface="MS PGothic" charset="0"/>
              </a:rPr>
              <a:t>select-from-where</a:t>
            </a:r>
            <a:r>
              <a:rPr lang="en-US" dirty="0">
                <a:latin typeface="Verdana" charset="0"/>
                <a:ea typeface="MS PGothic" charset="0"/>
              </a:rPr>
              <a:t> SQL </a:t>
            </a:r>
            <a:r>
              <a:rPr lang="zh-CN" altLang="en-US" dirty="0">
                <a:latin typeface="Verdana" charset="0"/>
                <a:ea typeface="MS PGothic" charset="0"/>
              </a:rPr>
              <a:t>语句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eaLnBrk="1" hangingPunct="1"/>
            <a:r>
              <a:rPr lang="en-US" dirty="0">
                <a:solidFill>
                  <a:srgbClr val="0432FF"/>
                </a:solidFill>
                <a:latin typeface="Verdana" charset="0"/>
                <a:ea typeface="MS PGothic" charset="0"/>
              </a:rPr>
              <a:t>order by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语句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eaLnBrk="1" hangingPunct="1"/>
            <a:r>
              <a:rPr lang="zh-CN" altLang="en-US" dirty="0">
                <a:latin typeface="Verdana" charset="0"/>
                <a:ea typeface="MS PGothic" charset="0"/>
              </a:rPr>
              <a:t>简单的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en-US" dirty="0">
                <a:solidFill>
                  <a:srgbClr val="0432FF"/>
                </a:solidFill>
                <a:latin typeface="Verdana" charset="0"/>
                <a:ea typeface="MS PGothic" charset="0"/>
              </a:rPr>
              <a:t>join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操作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Verdana" charset="0"/>
                <a:ea typeface="MS PGothic" charset="0"/>
              </a:rPr>
              <a:t>    使用</a:t>
            </a:r>
            <a:r>
              <a:rPr lang="en-US" altLang="zh-CN" dirty="0">
                <a:latin typeface="Verdana" charset="0"/>
                <a:ea typeface="MS PGothic" charset="0"/>
              </a:rPr>
              <a:t>SQL developer</a:t>
            </a:r>
            <a:r>
              <a:rPr lang="zh-CN" altLang="en-US" dirty="0">
                <a:latin typeface="Verdana" charset="0"/>
                <a:ea typeface="MS PGothic" charset="0"/>
              </a:rPr>
              <a:t>运行</a:t>
            </a:r>
            <a:r>
              <a:rPr lang="en-US" altLang="zh-CN" dirty="0">
                <a:latin typeface="Verdana" charset="0"/>
                <a:ea typeface="MS PGothic" charset="0"/>
              </a:rPr>
              <a:t>Lab3DB.sql</a:t>
            </a:r>
            <a:r>
              <a:rPr lang="zh-CN" altLang="en-US" dirty="0">
                <a:latin typeface="Verdana" charset="0"/>
                <a:ea typeface="MS PGothic" charset="0"/>
              </a:rPr>
              <a:t>创建</a:t>
            </a:r>
            <a:r>
              <a:rPr lang="en-US" altLang="zh-CN" dirty="0">
                <a:latin typeface="Verdana" charset="0"/>
                <a:ea typeface="MS PGothic" charset="0"/>
              </a:rPr>
              <a:t>Students</a:t>
            </a:r>
            <a:r>
              <a:rPr lang="zh-CN" altLang="en-US" dirty="0">
                <a:latin typeface="Verdana" charset="0"/>
                <a:ea typeface="MS PGothic" charset="0"/>
              </a:rPr>
              <a:t> 和 </a:t>
            </a:r>
            <a:r>
              <a:rPr lang="en-US" altLang="zh-CN" dirty="0">
                <a:latin typeface="Verdana" charset="0"/>
                <a:ea typeface="MS PGothic" charset="0"/>
              </a:rPr>
              <a:t>departments</a:t>
            </a:r>
            <a:r>
              <a:rPr lang="zh-CN" altLang="en-US" dirty="0">
                <a:latin typeface="Verdana" charset="0"/>
                <a:ea typeface="MS PGothic" charset="0"/>
              </a:rPr>
              <a:t>表格后，执行本</a:t>
            </a:r>
            <a:r>
              <a:rPr lang="en-US" altLang="zh-CN" dirty="0">
                <a:latin typeface="Verdana" charset="0"/>
                <a:ea typeface="MS PGothic" charset="0"/>
              </a:rPr>
              <a:t>ppt</a:t>
            </a:r>
            <a:r>
              <a:rPr lang="zh-CN" altLang="en-US" dirty="0">
                <a:latin typeface="Verdana" charset="0"/>
                <a:ea typeface="MS PGothic" charset="0"/>
              </a:rPr>
              <a:t>的</a:t>
            </a:r>
            <a:r>
              <a:rPr lang="en-US" altLang="zh-CN" dirty="0">
                <a:latin typeface="Verdana" charset="0"/>
                <a:ea typeface="MS PGothic" charset="0"/>
              </a:rPr>
              <a:t>SQL</a:t>
            </a:r>
            <a:r>
              <a:rPr lang="zh-CN" altLang="en-US" dirty="0">
                <a:latin typeface="Verdana" charset="0"/>
                <a:ea typeface="MS PGothic" charset="0"/>
              </a:rPr>
              <a:t>语句，即可得到相应的查询结果。</a:t>
            </a:r>
            <a:endParaRPr lang="en-US" dirty="0">
              <a:latin typeface="Verdana" charset="0"/>
              <a:ea typeface="MS PGothic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4254D67-5EE5-DA49-A3D6-1C31B9D9F2C5}" type="slidenum">
              <a:rPr lang="en-US" i="0"/>
              <a:pPr/>
              <a:t>29</a:t>
            </a:fld>
            <a:endParaRPr lang="en-US" i="0" dirty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自然连接</a:t>
            </a:r>
            <a:r>
              <a:rPr lang="en-US" altLang="zh-CN" dirty="0">
                <a:ea typeface="+mj-ea"/>
                <a:cs typeface="+mj-cs"/>
              </a:rPr>
              <a:t>(Natural Join)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3040832"/>
          </a:xfrm>
        </p:spPr>
        <p:txBody>
          <a:bodyPr>
            <a:spAutoFit/>
          </a:bodyPr>
          <a:lstStyle/>
          <a:p>
            <a:pPr marL="460375" indent="-460375" eaLnBrk="1" hangingPunct="1"/>
            <a:r>
              <a:rPr lang="zh-CN" altLang="en-US" dirty="0">
                <a:latin typeface="Verdana" charset="0"/>
                <a:ea typeface="MS PGothic" charset="0"/>
              </a:rPr>
              <a:t>如果具有相同名称的列与其值匹配，则自然联接会合并表的行，并仅保留联接列之一。</a:t>
            </a:r>
            <a:endParaRPr lang="en-US" altLang="zh-CN" dirty="0">
              <a:latin typeface="Verdana" charset="0"/>
              <a:ea typeface="MS PGothic" charset="0"/>
            </a:endParaRPr>
          </a:p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For</a:t>
            </a:r>
            <a:r>
              <a:rPr lang="zh-CN" altLang="en-US" dirty="0">
                <a:latin typeface="Verdana" charset="0"/>
                <a:ea typeface="MS PGothic" charset="0"/>
              </a:rPr>
              <a:t>对于表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</a:rPr>
              <a:t>Student </a:t>
            </a:r>
            <a:r>
              <a:rPr lang="zh-CN" altLang="en-US" dirty="0">
                <a:latin typeface="Verdana" charset="0"/>
                <a:ea typeface="MS PGothic" charset="0"/>
              </a:rPr>
              <a:t>和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</a:rPr>
              <a:t>Department</a:t>
            </a:r>
            <a:r>
              <a:rPr lang="en-US" dirty="0">
                <a:latin typeface="Verdana" charset="0"/>
                <a:ea typeface="MS PGothic" charset="0"/>
              </a:rPr>
              <a:t>，</a:t>
            </a:r>
            <a:r>
              <a:rPr lang="zh-CN" altLang="en-US" dirty="0">
                <a:latin typeface="Verdana" charset="0"/>
                <a:ea typeface="MS PGothic" charset="0"/>
              </a:rPr>
              <a:t>只有</a:t>
            </a:r>
            <a:r>
              <a:rPr lang="en-US" b="1" dirty="0" err="1">
                <a:solidFill>
                  <a:srgbClr val="0000FF"/>
                </a:solidFill>
                <a:latin typeface="Arial Narrow" panose="020B0606020202030204" pitchFamily="34" charset="0"/>
              </a:rPr>
              <a:t>departmentId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列中具有相同值的行才会被合并，因此</a:t>
            </a:r>
            <a:r>
              <a:rPr lang="en-US" b="1" dirty="0" err="1">
                <a:solidFill>
                  <a:srgbClr val="0000FF"/>
                </a:solidFill>
                <a:latin typeface="Arial Narrow" panose="020B0606020202030204" pitchFamily="34" charset="0"/>
              </a:rPr>
              <a:t>departmentId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='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</a:rPr>
              <a:t>COMP</a:t>
            </a:r>
            <a:r>
              <a:rPr lang="en-US" dirty="0">
                <a:latin typeface="Verdana" charset="0"/>
                <a:ea typeface="MS PGothic" charset="0"/>
              </a:rPr>
              <a:t>' </a:t>
            </a:r>
            <a:r>
              <a:rPr lang="zh-CN" altLang="en-US" dirty="0">
                <a:latin typeface="Verdana" charset="0"/>
                <a:ea typeface="MS PGothic" charset="0"/>
              </a:rPr>
              <a:t>的学生将与</a:t>
            </a:r>
            <a:r>
              <a:rPr lang="en-US" b="1" dirty="0" err="1">
                <a:solidFill>
                  <a:srgbClr val="0000FF"/>
                </a:solidFill>
                <a:latin typeface="Arial Narrow" panose="020B0606020202030204" pitchFamily="34" charset="0"/>
              </a:rPr>
              <a:t>departmentId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= '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</a:rPr>
              <a:t>COMP</a:t>
            </a:r>
            <a:r>
              <a:rPr lang="en-US" dirty="0">
                <a:latin typeface="Verdana" charset="0"/>
                <a:ea typeface="MS PGothic" charset="0"/>
              </a:rPr>
              <a:t>' </a:t>
            </a:r>
            <a:r>
              <a:rPr lang="zh-CN" altLang="en-US" dirty="0">
                <a:latin typeface="Verdana" charset="0"/>
                <a:ea typeface="MS PGothic" charset="0"/>
              </a:rPr>
              <a:t>的部门合并。</a:t>
            </a:r>
            <a:endParaRPr lang="en-US" altLang="ja-JP" dirty="0">
              <a:solidFill>
                <a:srgbClr val="000000"/>
              </a:solidFill>
              <a:latin typeface="Verdana" charset="0"/>
              <a:ea typeface="MS PGothic" charset="0"/>
            </a:endParaRP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natural join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</a:t>
            </a: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</a:p>
          <a:p>
            <a:pPr marL="1552575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cga&gt;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2.5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10DD9-91DA-994A-B6D3-01B239DE2CA6}"/>
              </a:ext>
            </a:extLst>
          </p:cNvPr>
          <p:cNvSpPr txBox="1"/>
          <p:nvPr/>
        </p:nvSpPr>
        <p:spPr>
          <a:xfrm>
            <a:off x="6172200" y="40018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 eaLnBrk="1" hangingPunct="1">
              <a:spcBef>
                <a:spcPts val="1200"/>
              </a:spcBef>
              <a:buNone/>
            </a:pPr>
            <a:r>
              <a:rPr lang="en-US" sz="1200" b="1" i="0" dirty="0">
                <a:solidFill>
                  <a:srgbClr val="C00000"/>
                </a:solidFill>
                <a:cs typeface="Arial Narrow"/>
              </a:rPr>
              <a:t>Note: 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连接（公共）属性 </a:t>
            </a:r>
            <a:r>
              <a:rPr lang="en-US" sz="1200" i="0" dirty="0" err="1">
                <a:solidFill>
                  <a:srgbClr val="0000FF"/>
                </a:solidFill>
                <a:cs typeface="Arial Narrow"/>
              </a:rPr>
              <a:t>departmentId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 </a:t>
            </a:r>
            <a:r>
              <a:rPr lang="zh-CN" altLang="en-US" sz="1200" i="0" dirty="0">
                <a:solidFill>
                  <a:srgbClr val="0000FF"/>
                </a:solidFill>
                <a:cs typeface="Arial Narrow"/>
              </a:rPr>
              <a:t>在查询结果中不重复。</a:t>
            </a:r>
            <a:endParaRPr lang="en-US" sz="1200" i="0" dirty="0">
              <a:solidFill>
                <a:srgbClr val="0000FF"/>
              </a:solidFill>
              <a:cs typeface="Arial Narr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4A2EF-67BD-5E47-BFDF-5B6F6F24981A}"/>
              </a:ext>
            </a:extLst>
          </p:cNvPr>
          <p:cNvSpPr/>
          <p:nvPr/>
        </p:nvSpPr>
        <p:spPr>
          <a:xfrm>
            <a:off x="1463040" y="5057041"/>
            <a:ext cx="7295587" cy="1323439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STUDENTID	FIRSTNAME	LASTNAME	EMAIL	PHONENO	CGA	ADMISSIONYEAR	DEPARTMENTNAME	ROOMNO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13455789	Harry	Potter	cspotter	23581234	2.76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15456789	Leonardo	Da Vinci	csdavinci	23585678	2.72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13456789	Ariana	Grande	csgrande	23581234	2.82	2018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15678989	Maria	Callas	cscallas	23589876	2.73	2018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15678901	Albert	Einstein	cseinstein	23585678	2.56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15000655	Steve	Jobs	csjobs	26232244	3.45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15085942	Bill	Gates	csgates	25678679	3.4	2018	Computer Science	3528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31B6-38CA-D74D-8EED-622284EE71C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E9D2-D2BD-8642-B330-37C698BF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dual</a:t>
            </a:r>
            <a:r>
              <a:rPr lang="en-CA" dirty="0"/>
              <a:t> </a:t>
            </a:r>
            <a:r>
              <a:rPr lang="zh-CN" altLang="en-US" dirty="0"/>
              <a:t>表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CA39-4E5A-1A42-95B9-93C5C0BC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/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dual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是 </a:t>
            </a:r>
            <a: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  <a:t>Oracle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内置表，用于逻辑上没有表名的 </a:t>
            </a:r>
            <a: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  <a:t>SQL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查询。</a:t>
            </a:r>
            <a:endParaRPr lang="en-US" dirty="0"/>
          </a:p>
          <a:p>
            <a:pPr lvl="1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The results of the queries are: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 '</a:t>
            </a:r>
            <a:endParaRPr lang="en-US" sz="1800" dirty="0">
              <a:solidFill>
                <a:srgbClr val="FF0000"/>
              </a:solidFill>
              <a:latin typeface="Arial Narrow" panose="020B0604020202020204" pitchFamily="34" charset="0"/>
              <a:ea typeface="MS PGothic" charset="0"/>
              <a:cs typeface="Arial Narrow"/>
            </a:endParaRP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from</a:t>
            </a:r>
            <a:r>
              <a:rPr lang="en-US" altLang="ja-JP" sz="1800" dirty="0">
                <a:solidFill>
                  <a:srgbClr val="FF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en-US" altLang="ja-JP" sz="18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dual;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dirty="0"/>
              <a:t>会输出如下内容</a:t>
            </a:r>
            <a:r>
              <a:rPr lang="en-US" dirty="0"/>
              <a:t>:</a:t>
            </a:r>
          </a:p>
          <a:p>
            <a:pPr marL="1143000" lvl="1" indent="-685800">
              <a:buNone/>
            </a:pPr>
            <a:r>
              <a:rPr lang="en-US" sz="1600" b="1" dirty="0">
                <a:solidFill>
                  <a:srgbClr val="C00000"/>
                </a:solidFill>
                <a:ea typeface="MS PGothic" charset="0"/>
                <a:cs typeface="Arial Narrow" panose="020B0604020202020204" pitchFamily="34" charset="0"/>
              </a:rPr>
              <a:t>Note:</a:t>
            </a:r>
            <a:r>
              <a:rPr lang="en-US" sz="1600" dirty="0">
                <a:ea typeface="MS PGothic" charset="0"/>
                <a:cs typeface="Arial Narrow" panose="020B0604020202020204" pitchFamily="34" charset="0"/>
              </a:rPr>
              <a:t>	</a:t>
            </a:r>
            <a:r>
              <a:rPr lang="zh-CN" altLang="en-US" sz="1600" dirty="0">
                <a:solidFill>
                  <a:srgbClr val="0000FF"/>
                </a:solidFill>
              </a:rPr>
              <a:t>要在 </a:t>
            </a:r>
            <a:r>
              <a:rPr lang="en-US" sz="1600" dirty="0">
                <a:solidFill>
                  <a:srgbClr val="0000FF"/>
                </a:solidFill>
              </a:rPr>
              <a:t>SQL Developer </a:t>
            </a:r>
            <a:r>
              <a:rPr lang="zh-CN" altLang="en-US" sz="1600" dirty="0">
                <a:solidFill>
                  <a:srgbClr val="0000FF"/>
                </a:solidFill>
              </a:rPr>
              <a:t>的 “脚本输出 ”窗格中抑制表列标题的输出，可在脚本文件中将 </a:t>
            </a:r>
            <a:r>
              <a:rPr lang="en-US" sz="1600" dirty="0">
                <a:solidFill>
                  <a:srgbClr val="0000FF"/>
                </a:solidFill>
              </a:rPr>
              <a:t>SQL*Plus </a:t>
            </a:r>
            <a:r>
              <a:rPr lang="zh-CN" altLang="en-US" sz="1600" dirty="0">
                <a:solidFill>
                  <a:srgbClr val="0000FF"/>
                </a:solidFill>
              </a:rPr>
              <a:t>命令 “</a:t>
            </a:r>
            <a:r>
              <a:rPr lang="en-US" sz="1600" dirty="0">
                <a:solidFill>
                  <a:srgbClr val="0000FF"/>
                </a:solidFill>
              </a:rPr>
              <a:t>set heading off ”</a:t>
            </a:r>
            <a:r>
              <a:rPr lang="zh-CN" altLang="en-US" sz="1600" dirty="0">
                <a:solidFill>
                  <a:srgbClr val="0000FF"/>
                </a:solidFill>
              </a:rPr>
              <a:t>放在要抑制其结果列标题的 </a:t>
            </a:r>
            <a:r>
              <a:rPr lang="en-US" sz="1600" dirty="0">
                <a:solidFill>
                  <a:srgbClr val="0000FF"/>
                </a:solidFill>
              </a:rPr>
              <a:t>SQL </a:t>
            </a:r>
            <a:r>
              <a:rPr lang="zh-CN" altLang="en-US" sz="1600" dirty="0">
                <a:solidFill>
                  <a:srgbClr val="0000FF"/>
                </a:solidFill>
              </a:rPr>
              <a:t>语句之前。使用 “</a:t>
            </a:r>
            <a:r>
              <a:rPr lang="en-US" sz="1600" dirty="0">
                <a:solidFill>
                  <a:srgbClr val="0000FF"/>
                </a:solidFill>
              </a:rPr>
              <a:t>set heading on ”</a:t>
            </a:r>
            <a:r>
              <a:rPr lang="zh-CN" altLang="en-US" sz="1600" dirty="0">
                <a:solidFill>
                  <a:srgbClr val="0000FF"/>
                </a:solidFill>
              </a:rPr>
              <a:t>命令可再次显示 </a:t>
            </a:r>
            <a:r>
              <a:rPr lang="en-US" sz="1600" dirty="0">
                <a:solidFill>
                  <a:srgbClr val="0000FF"/>
                </a:solidFill>
              </a:rPr>
              <a:t>SQL </a:t>
            </a:r>
            <a:r>
              <a:rPr lang="zh-CN" altLang="en-US" sz="1600" dirty="0">
                <a:solidFill>
                  <a:srgbClr val="0000FF"/>
                </a:solidFill>
              </a:rPr>
              <a:t>语句结果的列标题。 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189-D135-224E-AD3F-0A3B5EC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E2B0-DF08-5942-8118-D1B0BC5374A9}"/>
              </a:ext>
            </a:extLst>
          </p:cNvPr>
          <p:cNvSpPr/>
          <p:nvPr/>
        </p:nvSpPr>
        <p:spPr>
          <a:xfrm>
            <a:off x="2819400" y="2514600"/>
            <a:ext cx="1571264" cy="246221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 results of the queries are:</a:t>
            </a:r>
          </a:p>
        </p:txBody>
      </p:sp>
    </p:spTree>
    <p:extLst>
      <p:ext uri="{BB962C8B-B14F-4D97-AF65-F5344CB8AC3E}">
        <p14:creationId xmlns:p14="http://schemas.microsoft.com/office/powerpoint/2010/main" val="27502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B7C8-BA6A-A74B-83EC-C04CCDF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数据库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0F3E1-088A-9E48-B557-CFDCBF36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 table</a:t>
            </a:r>
          </a:p>
          <a:p>
            <a:pPr marL="0" indent="0">
              <a:spcBef>
                <a:spcPts val="25800"/>
              </a:spcBef>
              <a:buNone/>
            </a:pP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2D8D2-066C-E849-BFA6-E3B695C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B7254-4CF4-594D-AE2C-2B41DA407F71}"/>
              </a:ext>
            </a:extLst>
          </p:cNvPr>
          <p:cNvSpPr/>
          <p:nvPr/>
        </p:nvSpPr>
        <p:spPr>
          <a:xfrm>
            <a:off x="2845136" y="1463040"/>
            <a:ext cx="5841664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cspotter	23581234	2.76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csdavinci	23585678	2.72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13556789	Legolas	Greenleaf	magreenleaf	23582468	3.36	MATH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cscallas	23589876	2.73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cseinstein	23585678	2.56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16789012	Robert	Redford	maredford	23582468	2.57	MATH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14567890	Julius	Caesar	eecaesar	23589876	1.9	ELEC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cslazy	23581357	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26184624	Bruce	Wayne	eewayne	28261057	2.47	ELEC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26184444	Donald	Trump	bstrump	28255057	1.49	BUS 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26186666	Warren	Buffet	bsbuffet	28266027	3.42	BUS 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66666666	Ferris	Bueller	bsbueller	28282727	1.64	BUS 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csjobs	26232244	3.45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csgates	25678679	3.4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28834512	Isaac	Newton	manewton	22861987	2.98	MATH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28918856	Alan	Turing	maturing	26679834	3.56	MATH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29873381	Nikola	Tesla	eetesla	25671983	3.37	ELEC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13782973	Edith	Clarke	eeclarke	28340180	3.15	ELEC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18792018	Elon	Musk	bsmusk	28659910	3.25	BUS 	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CC283-1D41-014F-8427-993B7020758A}"/>
              </a:ext>
            </a:extLst>
          </p:cNvPr>
          <p:cNvSpPr/>
          <p:nvPr/>
        </p:nvSpPr>
        <p:spPr>
          <a:xfrm>
            <a:off x="2845136" y="5221851"/>
            <a:ext cx="2741776" cy="1015663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0526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	ROOMNO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	3528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Mathematics	3461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Electronic Engineering	2528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Business	4528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HUMA	Humanities	1200</a:t>
            </a:r>
          </a:p>
        </p:txBody>
      </p:sp>
    </p:spTree>
    <p:extLst>
      <p:ext uri="{BB962C8B-B14F-4D97-AF65-F5344CB8AC3E}">
        <p14:creationId xmlns:p14="http://schemas.microsoft.com/office/powerpoint/2010/main" val="200638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3642-52A9-3441-BC03-0512F909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3A7B-D2CE-AB46-80A6-2EE72333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/>
              <a:t>回想一下关系代数和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select </a:t>
            </a:r>
            <a:r>
              <a:rPr lang="zh-CN" altLang="en-US" dirty="0"/>
              <a:t>语句之间的对应关系。</a:t>
            </a:r>
            <a:r>
              <a:rPr lang="en-CA" dirty="0"/>
              <a:t>.</a:t>
            </a:r>
          </a:p>
          <a:p>
            <a:pPr lvl="1" indent="0">
              <a:buNone/>
            </a:pP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baseline="-25000" dirty="0">
                <a:latin typeface="Arial Narrow" panose="020B0606020202030204" pitchFamily="34" charset="0"/>
              </a:rPr>
              <a:t>A1, A2, </a:t>
            </a:r>
            <a:r>
              <a:rPr lang="is-IS" baseline="-25000" dirty="0">
                <a:latin typeface="Arial Narrow" panose="020B0606020202030204" pitchFamily="34" charset="0"/>
              </a:rPr>
              <a:t>…, An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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(R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</a:rPr>
              <a:t>x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R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</a:rPr>
              <a:t>x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…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</a:rPr>
              <a:t>x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R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m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))</a:t>
            </a:r>
          </a:p>
          <a:p>
            <a:pPr marL="914400" indent="0"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A</a:t>
            </a:r>
            <a:r>
              <a:rPr lang="en-US" sz="1800" baseline="-25000" dirty="0">
                <a:latin typeface="Arial Narrow"/>
                <a:cs typeface="Arial Narrow"/>
              </a:rPr>
              <a:t>1</a:t>
            </a:r>
            <a:r>
              <a:rPr lang="en-US" sz="1800" dirty="0">
                <a:latin typeface="Arial Narrow"/>
                <a:cs typeface="Arial Narrow"/>
              </a:rPr>
              <a:t>, A</a:t>
            </a:r>
            <a:r>
              <a:rPr lang="en-US" sz="1800" baseline="-25000" dirty="0">
                <a:latin typeface="Arial Narrow"/>
                <a:cs typeface="Arial Narrow"/>
              </a:rPr>
              <a:t>2</a:t>
            </a:r>
            <a:r>
              <a:rPr lang="en-US" sz="1800" dirty="0">
                <a:latin typeface="Arial Narrow"/>
                <a:cs typeface="Arial Narrow"/>
              </a:rPr>
              <a:t>, …, A</a:t>
            </a:r>
            <a:r>
              <a:rPr lang="en-US" sz="1800" baseline="-25000" dirty="0">
                <a:latin typeface="Arial Narrow"/>
                <a:cs typeface="Arial Narrow"/>
              </a:rPr>
              <a:t>n</a:t>
            </a:r>
          </a:p>
          <a:p>
            <a:pPr marL="91440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R</a:t>
            </a:r>
            <a:r>
              <a:rPr lang="en-US" sz="1800" baseline="-25000" dirty="0">
                <a:latin typeface="Arial Narrow"/>
                <a:cs typeface="Arial Narrow"/>
              </a:rPr>
              <a:t>1</a:t>
            </a:r>
            <a:r>
              <a:rPr lang="en-US" sz="1800" dirty="0">
                <a:latin typeface="Arial Narrow"/>
                <a:cs typeface="Arial Narrow"/>
              </a:rPr>
              <a:t>, R</a:t>
            </a:r>
            <a:r>
              <a:rPr lang="en-US" sz="1800" baseline="-25000" dirty="0">
                <a:latin typeface="Arial Narrow"/>
                <a:cs typeface="Arial Narrow"/>
              </a:rPr>
              <a:t>2</a:t>
            </a:r>
            <a:r>
              <a:rPr lang="en-US" sz="1800" dirty="0">
                <a:latin typeface="Arial Narrow"/>
                <a:cs typeface="Arial Narrow"/>
              </a:rPr>
              <a:t>, …, R</a:t>
            </a:r>
            <a:r>
              <a:rPr lang="en-US" sz="1800" baseline="-25000" dirty="0">
                <a:latin typeface="Arial Narrow"/>
                <a:cs typeface="Arial Narrow"/>
              </a:rPr>
              <a:t>m</a:t>
            </a:r>
          </a:p>
          <a:p>
            <a:pPr marL="91440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P;</a:t>
            </a:r>
            <a:endParaRPr lang="en-CA" dirty="0"/>
          </a:p>
          <a:p>
            <a:pPr marL="0"/>
            <a:r>
              <a:rPr lang="zh-CN" altLang="en-US" dirty="0"/>
              <a:t>基础</a:t>
            </a:r>
            <a:r>
              <a:rPr lang="en-CA" dirty="0"/>
              <a:t> </a:t>
            </a:r>
            <a:r>
              <a:rPr lang="en-CA" b="1" dirty="0">
                <a:solidFill>
                  <a:srgbClr val="0000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select</a:t>
            </a:r>
            <a:r>
              <a:rPr lang="en-CA" dirty="0"/>
              <a:t> </a:t>
            </a:r>
            <a:r>
              <a:rPr lang="zh-CN" altLang="en-US" dirty="0"/>
              <a:t>语句语法</a:t>
            </a:r>
            <a:endParaRPr lang="en-CA" dirty="0"/>
          </a:p>
          <a:p>
            <a:pPr marL="914400" indent="0" eaLnBrk="1" hangingPunct="1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20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2000" dirty="0">
                <a:latin typeface="Arial Narrow"/>
                <a:ea typeface="MS PGothic" charset="0"/>
                <a:cs typeface="Arial Narrow"/>
              </a:rPr>
              <a:t>* { [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distinct</a:t>
            </a:r>
            <a:r>
              <a:rPr lang="en-US" sz="2000" dirty="0">
                <a:latin typeface="Arial Narrow"/>
                <a:ea typeface="MS PGothic" charset="0"/>
                <a:cs typeface="Arial Narrow"/>
              </a:rPr>
              <a:t>] </a:t>
            </a:r>
            <a:r>
              <a:rPr lang="en-US" sz="2000" i="1" dirty="0">
                <a:latin typeface="Arial Narrow"/>
                <a:ea typeface="MS PGothic" charset="0"/>
                <a:cs typeface="Arial Narrow"/>
              </a:rPr>
              <a:t>column | expression [alias], …</a:t>
            </a:r>
            <a:r>
              <a:rPr lang="en-US" sz="2000" dirty="0">
                <a:latin typeface="Arial Narrow"/>
                <a:ea typeface="MS PGothic" charset="0"/>
                <a:cs typeface="Arial Narrow"/>
              </a:rPr>
              <a:t>}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20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2000" i="1" dirty="0">
                <a:latin typeface="Arial Narrow"/>
                <a:ea typeface="MS PGothic" charset="0"/>
                <a:cs typeface="Arial Narrow"/>
              </a:rPr>
              <a:t>table, …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HK" sz="2000" i="1" dirty="0">
                <a:latin typeface="Arial Narrow"/>
                <a:ea typeface="MS PGothic" charset="0"/>
                <a:cs typeface="Arial Narrow"/>
              </a:rPr>
              <a:t> condition</a:t>
            </a:r>
            <a:endParaRPr lang="en-US" sz="2000" i="1" dirty="0"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HK" sz="2000" i="1" dirty="0">
                <a:latin typeface="Arial Narrow"/>
                <a:ea typeface="MS PGothic" charset="0"/>
                <a:cs typeface="Arial Narrow"/>
              </a:rPr>
              <a:t> column </a:t>
            </a:r>
            <a:r>
              <a:rPr lang="en-HK" sz="2000" dirty="0">
                <a:latin typeface="Arial Narrow"/>
                <a:ea typeface="MS PGothic" charset="0"/>
                <a:cs typeface="Arial Narrow"/>
              </a:rPr>
              <a:t>[</a:t>
            </a: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asc</a:t>
            </a:r>
            <a:r>
              <a:rPr lang="en-HK" sz="2000" dirty="0">
                <a:latin typeface="Arial Narrow"/>
                <a:ea typeface="MS PGothic" charset="0"/>
                <a:cs typeface="Arial Narrow"/>
              </a:rPr>
              <a:t> | </a:t>
            </a: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HK" sz="2000" dirty="0">
                <a:latin typeface="Arial Narrow"/>
                <a:ea typeface="MS PGothic" charset="0"/>
                <a:cs typeface="Arial Narrow"/>
              </a:rPr>
              <a:t>]</a:t>
            </a:r>
            <a:r>
              <a:rPr lang="en-HK" sz="2000" i="1" dirty="0">
                <a:latin typeface="Arial Narrow"/>
                <a:ea typeface="MS PGothic" charset="0"/>
                <a:cs typeface="Arial Narrow"/>
              </a:rPr>
              <a:t>, …;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AD28-75F2-0E49-B0DA-D28B7834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EAE28A-FAAC-3441-A36D-979717DD4745}"/>
              </a:ext>
            </a:extLst>
          </p:cNvPr>
          <p:cNvGrpSpPr/>
          <p:nvPr/>
        </p:nvGrpSpPr>
        <p:grpSpPr>
          <a:xfrm>
            <a:off x="1411597" y="1981200"/>
            <a:ext cx="2779403" cy="1428752"/>
            <a:chOff x="-1817979" y="2815125"/>
            <a:chExt cx="2779403" cy="142875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044C5E-41F9-C047-9BC4-2F2259397F11}"/>
                </a:ext>
              </a:extLst>
            </p:cNvPr>
            <p:cNvSpPr/>
            <p:nvPr/>
          </p:nvSpPr>
          <p:spPr bwMode="auto">
            <a:xfrm>
              <a:off x="-1817978" y="3430067"/>
              <a:ext cx="1725023" cy="25603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2908B1F-8529-EC44-A22E-D290325AC35B}"/>
                </a:ext>
              </a:extLst>
            </p:cNvPr>
            <p:cNvSpPr/>
            <p:nvPr/>
          </p:nvSpPr>
          <p:spPr bwMode="auto">
            <a:xfrm>
              <a:off x="-1817978" y="3708956"/>
              <a:ext cx="1725023" cy="256032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361D654-9FF2-7242-A46F-A3E1FD6B4954}"/>
                </a:ext>
              </a:extLst>
            </p:cNvPr>
            <p:cNvSpPr/>
            <p:nvPr/>
          </p:nvSpPr>
          <p:spPr bwMode="auto">
            <a:xfrm>
              <a:off x="-1817978" y="3987845"/>
              <a:ext cx="833127" cy="256032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7402FA-978A-4A4E-8D29-382A8931933C}"/>
                </a:ext>
              </a:extLst>
            </p:cNvPr>
            <p:cNvSpPr/>
            <p:nvPr/>
          </p:nvSpPr>
          <p:spPr bwMode="auto">
            <a:xfrm>
              <a:off x="-1810429" y="2815125"/>
              <a:ext cx="964669" cy="33655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974779-A9A2-9B42-90CA-9B9D48DAB3C1}"/>
                </a:ext>
              </a:extLst>
            </p:cNvPr>
            <p:cNvSpPr/>
            <p:nvPr/>
          </p:nvSpPr>
          <p:spPr bwMode="auto">
            <a:xfrm>
              <a:off x="-839410" y="2815125"/>
              <a:ext cx="294503" cy="336550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35E5E17-EB97-7544-AD08-46C2243D2ABE}"/>
                </a:ext>
              </a:extLst>
            </p:cNvPr>
            <p:cNvSpPr/>
            <p:nvPr/>
          </p:nvSpPr>
          <p:spPr bwMode="auto">
            <a:xfrm>
              <a:off x="-525085" y="2815125"/>
              <a:ext cx="1486509" cy="336550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004D347-1737-9140-9F52-47AE83D67982}"/>
                </a:ext>
              </a:extLst>
            </p:cNvPr>
            <p:cNvCxnSpPr>
              <a:cxnSpLocks/>
              <a:stCxn id="6" idx="1"/>
              <a:endCxn id="9" idx="1"/>
            </p:cNvCxnSpPr>
            <p:nvPr/>
          </p:nvCxnSpPr>
          <p:spPr bwMode="auto">
            <a:xfrm rot="10800000" flipH="1">
              <a:off x="-1817979" y="2983401"/>
              <a:ext cx="7549" cy="574683"/>
            </a:xfrm>
            <a:prstGeom prst="curvedConnector3">
              <a:avLst>
                <a:gd name="adj1" fmla="val -3028216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9EC37A58-6C7A-7A4E-AE8F-EACD85E74B30}"/>
                </a:ext>
              </a:extLst>
            </p:cNvPr>
            <p:cNvCxnSpPr>
              <a:cxnSpLocks/>
              <a:stCxn id="7" idx="3"/>
              <a:endCxn id="11" idx="2"/>
            </p:cNvCxnSpPr>
            <p:nvPr/>
          </p:nvCxnSpPr>
          <p:spPr bwMode="auto">
            <a:xfrm flipV="1">
              <a:off x="-92955" y="3151675"/>
              <a:ext cx="311125" cy="685297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AFC8E0-6EC2-B84E-A8F1-9F000F825E45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 bwMode="auto">
            <a:xfrm flipV="1">
              <a:off x="-984851" y="3151675"/>
              <a:ext cx="292693" cy="964186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051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700753A-6504-1E41-93FA-9E27E3FA8B4F}" type="slidenum">
              <a:rPr lang="en-US" i="0"/>
              <a:pPr/>
              <a:t>5</a:t>
            </a:fld>
            <a:endParaRPr lang="en-US" i="0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+mj-cs"/>
              </a:rPr>
              <a:t>SELECT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语句</a:t>
            </a:r>
            <a:r>
              <a:rPr lang="en-US" dirty="0">
                <a:ea typeface="+mj-ea"/>
                <a:cs typeface="+mj-cs"/>
              </a:rPr>
              <a:t> — </a:t>
            </a:r>
            <a:r>
              <a:rPr lang="zh-CN" altLang="en-US" dirty="0"/>
              <a:t>例子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0" eaLnBrk="1" hangingPunct="1">
              <a:spcBef>
                <a:spcPts val="1800"/>
              </a:spcBef>
            </a:pPr>
            <a:r>
              <a:rPr lang="zh-CN" altLang="en-US" dirty="0">
                <a:latin typeface="Verdana" charset="0"/>
                <a:ea typeface="MS PGothic" charset="0"/>
              </a:rPr>
              <a:t>读取所有表格数据。</a:t>
            </a:r>
            <a:endParaRPr lang="en-US" dirty="0">
              <a:latin typeface="Verdana" charset="0"/>
              <a:ea typeface="MS PGothic" charset="0"/>
            </a:endParaRP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*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Department;</a:t>
            </a:r>
          </a:p>
          <a:p>
            <a:pPr marL="0" eaLnBrk="1" hangingPunct="1">
              <a:spcBef>
                <a:spcPts val="12000"/>
              </a:spcBef>
            </a:pPr>
            <a:r>
              <a:rPr lang="zh-CN" altLang="en-US" dirty="0">
                <a:latin typeface="Verdana" charset="0"/>
                <a:ea typeface="MS PGothic" charset="0"/>
              </a:rPr>
              <a:t>读取指定列的数据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7E275-8119-C34F-B418-3F52D3EC21EC}"/>
              </a:ext>
            </a:extLst>
          </p:cNvPr>
          <p:cNvSpPr/>
          <p:nvPr/>
        </p:nvSpPr>
        <p:spPr>
          <a:xfrm>
            <a:off x="1463405" y="2494936"/>
            <a:ext cx="2741776" cy="1015663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0526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	ROOMNO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	3528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Mathematics	3461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Electronic Engineering	2528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Business	4528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HUMA	Humanities	1200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7B76C-8AF9-FC41-8C4D-30F9BA25AC49}"/>
              </a:ext>
            </a:extLst>
          </p:cNvPr>
          <p:cNvSpPr/>
          <p:nvPr/>
        </p:nvSpPr>
        <p:spPr>
          <a:xfrm>
            <a:off x="1463405" y="4937769"/>
            <a:ext cx="2167901" cy="1015663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Mathematics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Electronic Engineering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Business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HUMA	Humanities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2E8A-4A3D-7742-B6A2-4D733AC37641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80715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ED9D2F3-7458-3E43-9972-F9E0FC731404}" type="slidenum">
              <a:rPr lang="en-US" i="0"/>
              <a:pPr/>
              <a:t>6</a:t>
            </a:fld>
            <a:endParaRPr lang="en-US" i="0" dirty="0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9372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r>
              <a:rPr lang="en-US" dirty="0"/>
              <a:t> — </a:t>
            </a:r>
            <a:r>
              <a:rPr lang="zh-CN" altLang="en-US" dirty="0">
                <a:ea typeface="+mj-ea"/>
                <a:cs typeface="+mj-cs"/>
              </a:rPr>
              <a:t>删除重复结果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6020202030204" pitchFamily="34" charset="0"/>
              </a:rPr>
              <a:t>select</a:t>
            </a:r>
            <a:r>
              <a:rPr lang="en-US" altLang="zh-CN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语句的默认设置是返回所有符合条件的记录</a:t>
            </a:r>
            <a:r>
              <a:rPr lang="en-US" altLang="zh-CN" dirty="0">
                <a:latin typeface="Verdana" charset="0"/>
                <a:ea typeface="MS PGothic" charset="0"/>
              </a:rPr>
              <a:t>——</a:t>
            </a:r>
            <a:r>
              <a:rPr lang="zh-CN" altLang="en-US" dirty="0">
                <a:solidFill>
                  <a:srgbClr val="CC0000"/>
                </a:solidFill>
                <a:latin typeface="Verdana" charset="0"/>
                <a:ea typeface="MS PGothic" charset="0"/>
              </a:rPr>
              <a:t>包括重复的记录</a:t>
            </a:r>
            <a:r>
              <a:rPr lang="zh-CN" altLang="en-US" dirty="0">
                <a:latin typeface="Verdana" charset="0"/>
                <a:ea typeface="MS PGothic" charset="0"/>
              </a:rPr>
              <a:t>。</a:t>
            </a:r>
            <a:endParaRPr lang="en-US" altLang="zh-CN" dirty="0">
              <a:latin typeface="Verdana" charset="0"/>
              <a:ea typeface="MS PGothic" charset="0"/>
            </a:endParaRPr>
          </a:p>
          <a:p>
            <a:pPr marL="460375" indent="-460375" eaLnBrk="1" hangingPunct="1"/>
            <a:r>
              <a:rPr lang="zh-CN" altLang="en-US" dirty="0">
                <a:latin typeface="Verdana" charset="0"/>
                <a:ea typeface="MS PGothic" charset="0"/>
              </a:rPr>
              <a:t>右侧的语句将返回 </a:t>
            </a:r>
            <a:r>
              <a:rPr lang="en-US" altLang="zh-CN" dirty="0">
                <a:solidFill>
                  <a:srgbClr val="0000FF"/>
                </a:solidFill>
                <a:latin typeface="Arial Narrow"/>
                <a:ea typeface="MS PGothic" charset="0"/>
              </a:rPr>
              <a:t>Student </a:t>
            </a:r>
            <a:r>
              <a:rPr lang="zh-CN" altLang="en-US" dirty="0">
                <a:latin typeface="Verdana" charset="0"/>
                <a:ea typeface="MS PGothic" charset="0"/>
              </a:rPr>
              <a:t>表中的所有</a:t>
            </a:r>
            <a:br>
              <a:rPr lang="en-US" altLang="zh-CN" dirty="0">
                <a:latin typeface="Verdana" charset="0"/>
                <a:ea typeface="MS PGothic" charset="0"/>
              </a:rPr>
            </a:br>
            <a:r>
              <a:rPr lang="zh-CN" altLang="en-US" dirty="0">
                <a:latin typeface="Verdana" charset="0"/>
                <a:ea typeface="MS PGothic" charset="0"/>
              </a:rPr>
              <a:t>部门 </a:t>
            </a:r>
            <a:r>
              <a:rPr lang="en-US" altLang="zh-CN" dirty="0">
                <a:latin typeface="Verdana" charset="0"/>
                <a:ea typeface="MS PGothic" charset="0"/>
              </a:rPr>
              <a:t>ID</a:t>
            </a:r>
            <a:r>
              <a:rPr lang="zh-CN" altLang="en-US" dirty="0">
                <a:latin typeface="Verdana" charset="0"/>
                <a:ea typeface="MS PGothic" charset="0"/>
              </a:rPr>
              <a:t>（</a:t>
            </a:r>
            <a:r>
              <a:rPr lang="en-US" altLang="zh-CN" dirty="0">
                <a:latin typeface="Verdana" charset="0"/>
                <a:ea typeface="MS PGothic" charset="0"/>
              </a:rPr>
              <a:t>20 </a:t>
            </a:r>
            <a:r>
              <a:rPr lang="zh-CN" altLang="en-US" dirty="0">
                <a:latin typeface="Verdana" charset="0"/>
                <a:ea typeface="MS PGothic" charset="0"/>
              </a:rPr>
              <a:t>个值，每个学生一个）。</a:t>
            </a:r>
            <a:endParaRPr lang="en-US" altLang="zh-CN" dirty="0">
              <a:latin typeface="Verdana" charset="0"/>
              <a:ea typeface="MS PGothic" charset="0"/>
            </a:endParaRPr>
          </a:p>
          <a:p>
            <a:pPr marL="460375" indent="-460375" eaLnBrk="1" hangingPunct="1"/>
            <a:r>
              <a:rPr lang="zh-CN" altLang="en-US" dirty="0">
                <a:latin typeface="Verdana" charset="0"/>
                <a:ea typeface="MS PGothic" charset="0"/>
              </a:rPr>
              <a:t>要删除重复数据，可在</a:t>
            </a:r>
            <a:r>
              <a:rPr lang="zh-CN" altLang="en-US" dirty="0">
                <a:solidFill>
                  <a:srgbClr val="0000FF"/>
                </a:solidFill>
                <a:latin typeface="Arial Narrow"/>
                <a:ea typeface="MS PGothic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</a:rPr>
              <a:t>select </a:t>
            </a:r>
            <a:r>
              <a:rPr lang="zh-CN" altLang="en-US" dirty="0">
                <a:latin typeface="Verdana" charset="0"/>
                <a:ea typeface="MS PGothic" charset="0"/>
              </a:rPr>
              <a:t>语句中</a:t>
            </a:r>
            <a:br>
              <a:rPr lang="en-US" altLang="zh-CN" dirty="0">
                <a:latin typeface="Verdana" charset="0"/>
                <a:ea typeface="MS PGothic" charset="0"/>
              </a:rPr>
            </a:br>
            <a:r>
              <a:rPr lang="zh-CN" altLang="en-US" dirty="0">
                <a:latin typeface="Verdana" charset="0"/>
                <a:ea typeface="MS PGothic" charset="0"/>
              </a:rPr>
              <a:t>添加 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</a:rPr>
              <a:t>distinct </a:t>
            </a:r>
            <a:r>
              <a:rPr lang="zh-CN" altLang="en-US" dirty="0">
                <a:latin typeface="Verdana" charset="0"/>
                <a:ea typeface="MS PGothic" charset="0"/>
              </a:rPr>
              <a:t>关键字：</a:t>
            </a:r>
            <a:endParaRPr lang="en-US" altLang="ja-JP" dirty="0">
              <a:latin typeface="Verdana" charset="0"/>
              <a:ea typeface="MS PGothic" charset="0"/>
            </a:endParaRP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D9F4A-ADC6-FE40-A624-DB37642E1600}"/>
              </a:ext>
            </a:extLst>
          </p:cNvPr>
          <p:cNvSpPr/>
          <p:nvPr/>
        </p:nvSpPr>
        <p:spPr>
          <a:xfrm>
            <a:off x="1463040" y="5245925"/>
            <a:ext cx="1013419" cy="86177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BC0D4-6C91-6744-A0FD-D3243AD92EE8}"/>
              </a:ext>
            </a:extLst>
          </p:cNvPr>
          <p:cNvGrpSpPr/>
          <p:nvPr/>
        </p:nvGrpSpPr>
        <p:grpSpPr>
          <a:xfrm>
            <a:off x="6492240" y="2422300"/>
            <a:ext cx="1895071" cy="3951460"/>
            <a:chOff x="6505575" y="2422300"/>
            <a:chExt cx="1895071" cy="3951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5E2D8D-01D0-CE44-807A-9D945F092BE1}"/>
                </a:ext>
              </a:extLst>
            </p:cNvPr>
            <p:cNvSpPr/>
            <p:nvPr/>
          </p:nvSpPr>
          <p:spPr>
            <a:xfrm>
              <a:off x="6623406" y="3049773"/>
              <a:ext cx="1013419" cy="3323987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CA" sz="1000" i="0" u="sng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DEPARTMENTID</a:t>
              </a:r>
              <a:endPara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64A8CE-8B42-2A4A-8B7E-057B8009F704}"/>
                </a:ext>
              </a:extLst>
            </p:cNvPr>
            <p:cNvSpPr txBox="1"/>
            <p:nvPr/>
          </p:nvSpPr>
          <p:spPr>
            <a:xfrm>
              <a:off x="6505575" y="2422300"/>
              <a:ext cx="1895071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i="0" dirty="0">
                  <a:solidFill>
                    <a:srgbClr val="0000FF"/>
                  </a:solidFill>
                  <a:latin typeface="Arial Narrow"/>
                  <a:cs typeface="Arial Narrow"/>
                </a:rPr>
                <a:t>select </a:t>
              </a:r>
              <a:r>
                <a:rPr lang="en-US" i="0" dirty="0">
                  <a:latin typeface="Arial Narrow"/>
                  <a:cs typeface="Arial Narrow"/>
                </a:rPr>
                <a:t>departmentId</a:t>
              </a:r>
            </a:p>
            <a:p>
              <a:pPr>
                <a:lnSpc>
                  <a:spcPct val="90000"/>
                </a:lnSpc>
              </a:pPr>
              <a:r>
                <a:rPr lang="en-US" b="1" i="0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i="0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i="0" dirty="0">
                  <a:latin typeface="Arial Narrow"/>
                  <a:cs typeface="Arial Narrow"/>
                </a:rPr>
                <a:t>Student;</a:t>
              </a:r>
              <a:endParaRPr lang="en-CA" i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93BE7D-8086-064E-9C7C-35BE8B8DD43A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512-BA90-1C44-B027-0549B181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r>
              <a:rPr lang="en-US" dirty="0"/>
              <a:t> — </a:t>
            </a:r>
            <a:r>
              <a:rPr lang="zh-CN" altLang="en-US" dirty="0"/>
              <a:t>重命名列、其他操作符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31A7-3EF6-BC42-B54F-800B3E2B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0"/>
              </a:spcBef>
            </a:pPr>
            <a:r>
              <a:rPr lang="zh-CN" altLang="en-US" dirty="0">
                <a:latin typeface="Verdana" charset="0"/>
                <a:ea typeface="MS PGothic" charset="0"/>
              </a:rPr>
              <a:t>查询结果中的列名可以使用</a:t>
            </a:r>
            <a:r>
              <a:rPr lang="zh-CN" altLang="en-US" sz="1800" dirty="0">
                <a:solidFill>
                  <a:srgbClr val="0000FF"/>
                </a:solidFill>
                <a:latin typeface="Arial Narrow"/>
                <a:ea typeface="MS PGothic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Arial Narrow"/>
                <a:ea typeface="MS PGothic" charset="0"/>
              </a:rPr>
              <a:t>as  </a:t>
            </a:r>
            <a:r>
              <a:rPr lang="zh-CN" altLang="en-US" dirty="0">
                <a:latin typeface="Verdana" charset="0"/>
                <a:ea typeface="MS PGothic" charset="0"/>
              </a:rPr>
              <a:t>关键字重命名。</a:t>
            </a:r>
            <a:endParaRPr lang="en-US" dirty="0">
              <a:latin typeface="Verdana" charset="0"/>
              <a:ea typeface="MS PGothic" charset="0"/>
            </a:endParaRP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Familyname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0375" indent="-450850" algn="just" eaLnBrk="1" hangingPunct="1"/>
            <a:r>
              <a:rPr lang="en-US" altLang="ja-JP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altLang="ja-JP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运算符可用于连接 </a:t>
            </a:r>
            <a:r>
              <a:rPr lang="en-US" altLang="zh-CN" dirty="0">
                <a:latin typeface="Verdana" charset="0"/>
                <a:ea typeface="MS PGothic" charset="0"/>
              </a:rPr>
              <a:t>select </a:t>
            </a:r>
            <a:r>
              <a:rPr lang="zh-CN" altLang="en-US" dirty="0">
                <a:latin typeface="Verdana" charset="0"/>
                <a:ea typeface="MS PGothic" charset="0"/>
              </a:rPr>
              <a:t>语句中的两列。</a:t>
            </a:r>
            <a:endParaRPr lang="en-US" altLang="ja-JP" dirty="0">
              <a:latin typeface="Verdana" charset="0"/>
              <a:ea typeface="MS PGothic" charset="0"/>
            </a:endParaRP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firstName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||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||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"Full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Name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0375" indent="-460375" eaLnBrk="1" hangingPunct="1"/>
            <a:r>
              <a:rPr lang="zh-CN" altLang="en-US" dirty="0">
                <a:latin typeface="Verdana" charset="0"/>
                <a:ea typeface="MS PGothic" charset="0"/>
              </a:rPr>
              <a:t>算术运算符如 * 、 </a:t>
            </a:r>
            <a:r>
              <a:rPr lang="en-US" altLang="zh-CN" dirty="0">
                <a:latin typeface="Verdana" charset="0"/>
                <a:ea typeface="MS PGothic" charset="0"/>
              </a:rPr>
              <a:t>/ </a:t>
            </a:r>
            <a:r>
              <a:rPr lang="zh-CN" altLang="en-US" dirty="0">
                <a:latin typeface="Verdana" charset="0"/>
                <a:ea typeface="MS PGothic" charset="0"/>
              </a:rPr>
              <a:t>、 </a:t>
            </a:r>
            <a:r>
              <a:rPr lang="en-US" altLang="zh-CN" dirty="0">
                <a:latin typeface="Verdana" charset="0"/>
                <a:ea typeface="MS PGothic" charset="0"/>
              </a:rPr>
              <a:t>+ </a:t>
            </a:r>
            <a:r>
              <a:rPr lang="zh-CN" altLang="en-US" dirty="0">
                <a:latin typeface="Verdana" charset="0"/>
                <a:ea typeface="MS PGothic" charset="0"/>
              </a:rPr>
              <a:t>、 </a:t>
            </a:r>
            <a:r>
              <a:rPr lang="en-US" altLang="zh-CN" dirty="0">
                <a:latin typeface="Verdana" charset="0"/>
                <a:ea typeface="MS PGothic" charset="0"/>
              </a:rPr>
              <a:t>- </a:t>
            </a:r>
            <a:r>
              <a:rPr lang="zh-CN" altLang="en-US" dirty="0">
                <a:latin typeface="Verdana" charset="0"/>
                <a:ea typeface="MS PGothic" charset="0"/>
              </a:rPr>
              <a:t>可以包含在 </a:t>
            </a:r>
            <a:r>
              <a:rPr lang="en-US" dirty="0">
                <a:latin typeface="Verdana" charset="0"/>
                <a:ea typeface="MS PGothic" charset="0"/>
              </a:rPr>
              <a:t>select </a:t>
            </a:r>
            <a:r>
              <a:rPr lang="zh-CN" altLang="en-US" dirty="0">
                <a:latin typeface="Verdana" charset="0"/>
                <a:ea typeface="MS PGothic" charset="0"/>
              </a:rPr>
              <a:t>语句中。</a:t>
            </a:r>
            <a:endParaRPr lang="en-US" dirty="0">
              <a:latin typeface="Verdana" charset="0"/>
              <a:ea typeface="MS PGothic" charset="0"/>
            </a:endParaRPr>
          </a:p>
          <a:p>
            <a:pPr marL="4572000" indent="-365760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cga+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 err="1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/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72000" indent="-3657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4D1D-B3FF-C546-BC75-CA86541F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8F074D-70B4-3145-9BD9-8619B63514EA}"/>
              </a:ext>
            </a:extLst>
          </p:cNvPr>
          <p:cNvSpPr/>
          <p:nvPr/>
        </p:nvSpPr>
        <p:spPr>
          <a:xfrm>
            <a:off x="6183662" y="2950125"/>
            <a:ext cx="1043876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Full Name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 Potter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 Da Vinci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 Greenleaf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371C7D-93AC-894F-94C6-76C2570A6386}"/>
              </a:ext>
            </a:extLst>
          </p:cNvPr>
          <p:cNvSpPr txBox="1"/>
          <p:nvPr/>
        </p:nvSpPr>
        <p:spPr>
          <a:xfrm>
            <a:off x="4495800" y="2012368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i="0" dirty="0"/>
              <a:t>如果</a:t>
            </a:r>
            <a:r>
              <a:rPr kumimoji="1" lang="en-US" altLang="zh-CN" i="0" dirty="0"/>
              <a:t>as</a:t>
            </a:r>
            <a:r>
              <a:rPr kumimoji="1" lang="zh-CN" altLang="en-US" i="0" dirty="0"/>
              <a:t>接的别名包含空格的话，该别名需要用双引号包裹，如下的 </a:t>
            </a:r>
            <a:r>
              <a:rPr lang="en-US" altLang="ja-JP" dirty="0">
                <a:solidFill>
                  <a:srgbClr val="ED7309"/>
                </a:solidFill>
                <a:latin typeface="Arial Narrow"/>
                <a:cs typeface="Arial Narrow"/>
              </a:rPr>
              <a:t>"Full </a:t>
            </a:r>
            <a:r>
              <a:rPr lang="en-US" altLang="zh-CN" dirty="0">
                <a:solidFill>
                  <a:srgbClr val="ED7309"/>
                </a:solidFill>
                <a:latin typeface="Arial Narrow"/>
                <a:cs typeface="Arial Narrow"/>
              </a:rPr>
              <a:t>Name</a:t>
            </a:r>
            <a:r>
              <a:rPr lang="en-US" altLang="ja-JP" dirty="0">
                <a:solidFill>
                  <a:srgbClr val="ED7309"/>
                </a:solidFill>
                <a:latin typeface="Arial Narrow"/>
                <a:cs typeface="Arial Narrow"/>
              </a:rPr>
              <a:t>"</a:t>
            </a:r>
            <a:r>
              <a:rPr kumimoji="1" lang="zh-CN" altLang="en-US" i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570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3C3551-73A5-8548-B16B-793482D4AB66}" type="slidenum">
              <a:rPr lang="en-US" i="0"/>
              <a:pPr/>
              <a:t>8</a:t>
            </a:fld>
            <a:endParaRPr lang="en-US" i="0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语句</a:t>
            </a:r>
            <a:r>
              <a:rPr lang="en-US" dirty="0"/>
              <a:t>— </a:t>
            </a:r>
            <a:r>
              <a:rPr lang="zh-CN" altLang="en-US" dirty="0">
                <a:ea typeface="+mj-ea"/>
                <a:cs typeface="+mj-cs"/>
              </a:rPr>
              <a:t>重命名查询结果列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0"/>
              </a:spcBef>
            </a:pPr>
            <a:r>
              <a:rPr lang="zh-CN" altLang="en-US" dirty="0">
                <a:latin typeface="Verdana" charset="0"/>
                <a:ea typeface="MS PGothic" charset="0"/>
              </a:rPr>
              <a:t>可以使用</a:t>
            </a:r>
            <a:r>
              <a:rPr lang="en-US" altLang="zh-CN" sz="1800" dirty="0">
                <a:solidFill>
                  <a:srgbClr val="0000FF"/>
                </a:solidFill>
                <a:latin typeface="Arial Narrow"/>
                <a:ea typeface="MS PGothic" charset="0"/>
              </a:rPr>
              <a:t>as</a:t>
            </a:r>
            <a:r>
              <a:rPr lang="zh-CN" altLang="en-US" dirty="0">
                <a:latin typeface="Verdana" charset="0"/>
                <a:ea typeface="MS PGothic" charset="0"/>
              </a:rPr>
              <a:t>关键字重命名查询结果中的列名。</a:t>
            </a:r>
            <a:endParaRPr lang="en-US" dirty="0">
              <a:latin typeface="Verdana" charset="0"/>
              <a:ea typeface="MS PGothic" charset="0"/>
            </a:endParaRP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Familyname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0375" indent="-460375" eaLnBrk="1" hangingPunct="1">
              <a:spcBef>
                <a:spcPts val="10800"/>
              </a:spcBef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</a:rPr>
              <a:t>select </a:t>
            </a:r>
            <a:r>
              <a:rPr lang="zh-CN" altLang="en-US" dirty="0">
                <a:latin typeface="Verdana" charset="0"/>
                <a:ea typeface="MS PGothic" charset="0"/>
              </a:rPr>
              <a:t>语句可用于输出名为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</a:rPr>
              <a:t>Quarter CGA </a:t>
            </a:r>
            <a:r>
              <a:rPr lang="zh-CN" altLang="en-US" dirty="0">
                <a:latin typeface="Verdana" charset="0"/>
                <a:ea typeface="MS PGothic" charset="0"/>
              </a:rPr>
              <a:t>的列，该列显示结果 </a:t>
            </a:r>
            <a:r>
              <a:rPr lang="en-US" dirty="0" err="1">
                <a:latin typeface="Verdana" charset="0"/>
                <a:ea typeface="MS PGothic" charset="0"/>
              </a:rPr>
              <a:t>cga</a:t>
            </a:r>
            <a:r>
              <a:rPr lang="en-US" dirty="0">
                <a:latin typeface="Verdana" charset="0"/>
                <a:ea typeface="MS PGothic" charset="0"/>
              </a:rPr>
              <a:t>/4。</a:t>
            </a:r>
            <a:endParaRPr lang="en-US" altLang="ja-JP" dirty="0">
              <a:latin typeface="Verdana" charset="0"/>
              <a:ea typeface="MS PGothic" charset="0"/>
            </a:endParaRP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lastName, cga/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4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as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"Quarter CGA"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3892550" indent="-688975" eaLnBrk="1" hangingPunct="1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CC0000"/>
                </a:solidFill>
                <a:latin typeface="Verdana" charset="0"/>
                <a:ea typeface="MS PGothic" charset="0"/>
              </a:rPr>
              <a:t>Note: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zh-CN" alt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仅当别名具有嵌入空格（如上例所示）时，才需要在别名周围加双引号。</a:t>
            </a:r>
            <a:endParaRPr lang="en-US" sz="1600" dirty="0">
              <a:solidFill>
                <a:srgbClr val="0000FF"/>
              </a:solidFill>
              <a:latin typeface="Verdana" charset="0"/>
              <a:ea typeface="MS PGothic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AB475-9F4A-B647-B650-34563A146CB1}"/>
              </a:ext>
            </a:extLst>
          </p:cNvPr>
          <p:cNvSpPr/>
          <p:nvPr/>
        </p:nvSpPr>
        <p:spPr>
          <a:xfrm>
            <a:off x="1456467" y="2590350"/>
            <a:ext cx="811441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FAMIYNAME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29B09-F053-7C4C-81E1-CDE2A4E592F1}"/>
              </a:ext>
            </a:extLst>
          </p:cNvPr>
          <p:cNvSpPr/>
          <p:nvPr/>
        </p:nvSpPr>
        <p:spPr>
          <a:xfrm>
            <a:off x="1463040" y="5402096"/>
            <a:ext cx="1609736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806450" indent="-806450"/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LASTNAME	Quarter CGA</a:t>
            </a:r>
          </a:p>
          <a:p>
            <a:pPr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	0.69</a:t>
            </a:r>
          </a:p>
          <a:p>
            <a:pPr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	0.68</a:t>
            </a:r>
          </a:p>
          <a:p>
            <a:pPr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	0.84</a:t>
            </a:r>
          </a:p>
          <a:p>
            <a:pPr algn="ctr">
              <a:lnSpc>
                <a:spcPct val="25000"/>
              </a:lnSpc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E9925-625A-8148-B099-B6AECE2EEB42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11894</TotalTime>
  <Words>6057</Words>
  <Application>Microsoft Macintosh PowerPoint</Application>
  <PresentationFormat>全屏显示(4:3)</PresentationFormat>
  <Paragraphs>714</Paragraphs>
  <Slides>31</Slides>
  <Notes>2</Notes>
  <HiddenSlides>8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Arial Narrow</vt:lpstr>
      <vt:lpstr>Helvetica</vt:lpstr>
      <vt:lpstr>Verdana</vt:lpstr>
      <vt:lpstr>Wingdings</vt:lpstr>
      <vt:lpstr>Profile</vt:lpstr>
      <vt:lpstr>TA的实验讲述(25分钟)</vt:lpstr>
      <vt:lpstr> 数据库管理系统</vt:lpstr>
      <vt:lpstr>实验主题</vt:lpstr>
      <vt:lpstr>实验3数据库</vt:lpstr>
      <vt:lpstr>SELECT 语句</vt:lpstr>
      <vt:lpstr>SELECT 语句 — 例子</vt:lpstr>
      <vt:lpstr>SELECT 语句 — 删除重复结果</vt:lpstr>
      <vt:lpstr>SELECT 语句 — 重命名列、其他操作符</vt:lpstr>
      <vt:lpstr>SELECT 语句— 重命名查询结果列</vt:lpstr>
      <vt:lpstr>SELECT 语句 — 连接查询结果</vt:lpstr>
      <vt:lpstr>SELECT 语句 — 连接示例</vt:lpstr>
      <vt:lpstr>SELECT 语句 — 加入算数运算符</vt:lpstr>
      <vt:lpstr>SELECT 语句 — WHERE 子句</vt:lpstr>
      <vt:lpstr>WHERE 子句 — 条件运算符 (1)</vt:lpstr>
      <vt:lpstr>WHERE 子句 — 条件运算符 (2)</vt:lpstr>
      <vt:lpstr>WHERE 子句 — 布尔运算符 (1)</vt:lpstr>
      <vt:lpstr>WHERE 子句 — 布尔运算符 (2)</vt:lpstr>
      <vt:lpstr>WHERE 子句 —  布尔运算符优先级(1)</vt:lpstr>
      <vt:lpstr>WHERE 子句 —  布尔运算符优先级 (2)</vt:lpstr>
      <vt:lpstr>WHERE 子句 — 字符串匹配 (1)</vt:lpstr>
      <vt:lpstr>WHERE 子句 — 字符串匹配 (2)</vt:lpstr>
      <vt:lpstr>WHERE 子句 — 字符串匹配 (3)</vt:lpstr>
      <vt:lpstr>WHERE 子句 — 字符串匹配 (3)</vt:lpstr>
      <vt:lpstr>ORDER BY 子句 (1)</vt:lpstr>
      <vt:lpstr>ORDER BY 子句 (2)</vt:lpstr>
      <vt:lpstr>笛卡尔积</vt:lpstr>
      <vt:lpstr>Join (1)</vt:lpstr>
      <vt:lpstr>Join (2)</vt:lpstr>
      <vt:lpstr>带条件的Join</vt:lpstr>
      <vt:lpstr>自然连接(Natural Join)</vt:lpstr>
      <vt:lpstr>dual 表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Libin Zheng</cp:lastModifiedBy>
  <cp:revision>845</cp:revision>
  <cp:lastPrinted>2018-06-15T10:15:05Z</cp:lastPrinted>
  <dcterms:created xsi:type="dcterms:W3CDTF">2010-02-04T06:50:26Z</dcterms:created>
  <dcterms:modified xsi:type="dcterms:W3CDTF">2024-11-10T04:10:51Z</dcterms:modified>
</cp:coreProperties>
</file>