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1" r:id="rId1"/>
  </p:sldMasterIdLst>
  <p:notesMasterIdLst>
    <p:notesMasterId r:id="rId25"/>
  </p:notesMasterIdLst>
  <p:sldIdLst>
    <p:sldId id="354" r:id="rId2"/>
    <p:sldId id="256" r:id="rId3"/>
    <p:sldId id="257" r:id="rId4"/>
    <p:sldId id="348" r:id="rId5"/>
    <p:sldId id="356" r:id="rId6"/>
    <p:sldId id="347" r:id="rId7"/>
    <p:sldId id="288" r:id="rId8"/>
    <p:sldId id="289" r:id="rId9"/>
    <p:sldId id="290" r:id="rId10"/>
    <p:sldId id="346" r:id="rId11"/>
    <p:sldId id="292" r:id="rId12"/>
    <p:sldId id="349" r:id="rId13"/>
    <p:sldId id="293" r:id="rId14"/>
    <p:sldId id="344" r:id="rId15"/>
    <p:sldId id="345" r:id="rId16"/>
    <p:sldId id="335" r:id="rId17"/>
    <p:sldId id="350" r:id="rId18"/>
    <p:sldId id="310" r:id="rId19"/>
    <p:sldId id="336" r:id="rId20"/>
    <p:sldId id="339" r:id="rId21"/>
    <p:sldId id="355" r:id="rId22"/>
    <p:sldId id="357" r:id="rId23"/>
    <p:sldId id="341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ED7309"/>
    <a:srgbClr val="FF9300"/>
    <a:srgbClr val="008000"/>
    <a:srgbClr val="000090"/>
    <a:srgbClr val="FFF5E0"/>
    <a:srgbClr val="CC0000"/>
    <a:srgbClr val="0000FF"/>
    <a:srgbClr val="33CC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9"/>
    <p:restoredTop sz="96322" autoAdjust="0"/>
  </p:normalViewPr>
  <p:slideViewPr>
    <p:cSldViewPr>
      <p:cViewPr varScale="1">
        <p:scale>
          <a:sx n="147" d="100"/>
          <a:sy n="147" d="100"/>
        </p:scale>
        <p:origin x="12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</a:defRPr>
            </a:lvl1pPr>
          </a:lstStyle>
          <a:p>
            <a:fld id="{9E3B4557-E6BD-D94B-8E69-14ECC5C8C5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81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4557-E6BD-D94B-8E69-14ECC5C8C5ED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53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2C62126-30CF-8F43-BA8B-C04483FBF051}" type="slidenum">
              <a:rPr lang="en-US" i="0">
                <a:latin typeface="Arial" charset="0"/>
              </a:rPr>
              <a:pPr/>
              <a:t>1</a:t>
            </a:fld>
            <a:endParaRPr lang="en-US" i="0" dirty="0">
              <a:latin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4557-E6BD-D94B-8E69-14ECC5C8C5E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0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4557-E6BD-D94B-8E69-14ECC5C8C5E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1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28600" y="2377440"/>
            <a:ext cx="86868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>
            <a:lvl1pPr algn="ctr">
              <a:defRPr sz="40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429000"/>
            <a:ext cx="8686800" cy="1828800"/>
          </a:xfrm>
        </p:spPr>
        <p:txBody>
          <a:bodyPr/>
          <a:lstStyle>
            <a:lvl1pPr marL="0" indent="0" algn="ctr">
              <a:spcBef>
                <a:spcPts val="1200"/>
              </a:spcBef>
              <a:buFont typeface="Wingdings" charset="0"/>
              <a:buNone/>
              <a:defRPr sz="2800" b="0">
                <a:solidFill>
                  <a:srgbClr val="660033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3311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2552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2AD77B-7C54-2E48-B790-9E592EC9C28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6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 3311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E9F269-AC0A-284B-8A8E-AFCA30B3AD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5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COMP 3311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EB7091-6B70-C54B-9F5C-E42E272016F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3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040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280160"/>
            <a:ext cx="8229600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 flipV="1">
            <a:off x="457200" y="6400800"/>
            <a:ext cx="82296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/>
            </a:lvl1pPr>
          </a:lstStyle>
          <a:p>
            <a:endParaRPr lang="en-US" dirty="0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224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/>
            </a:lvl1pPr>
          </a:lstStyle>
          <a:p>
            <a:r>
              <a:rPr lang="en-US" dirty="0"/>
              <a:t>COMP 3311</a:t>
            </a:r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fld id="{005D14A2-868E-124B-8C0F-68900CACD14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5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Clr>
          <a:schemeClr val="accent2"/>
        </a:buClr>
        <a:buFont typeface="Wingdings" charset="0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charset="0"/>
        <a:buChar char="n"/>
        <a:defRPr sz="1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Font typeface="Wingdings" charset="0"/>
        <a:buChar char="o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37360" indent="-36576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n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11680" indent="-274320" algn="l" rtl="0" eaLnBrk="0" fontAlgn="base" hangingPunct="0">
        <a:spcBef>
          <a:spcPts val="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Instructions for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48463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使用（未隐藏的）幻灯片：</a:t>
            </a:r>
            <a:r>
              <a:rPr lang="en-CA" sz="1800" dirty="0"/>
              <a:t>:</a:t>
            </a:r>
          </a:p>
          <a:p>
            <a:pPr lvl="1">
              <a:spcBef>
                <a:spcPts val="600"/>
              </a:spcBef>
            </a:pP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介绍实验主题（幻灯片 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2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）</a:t>
            </a:r>
            <a:endParaRPr lang="en-US" altLang="zh-CN" sz="1600" b="0" i="0" dirty="0">
              <a:solidFill>
                <a:srgbClr val="1C2127"/>
              </a:solidFill>
              <a:effectLst/>
              <a:latin typeface="-apple-system"/>
            </a:endParaRPr>
          </a:p>
          <a:p>
            <a:pPr lvl="1">
              <a:spcBef>
                <a:spcPts val="600"/>
              </a:spcBef>
            </a:pP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简要介绍查询中可用的 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SQL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函数（幻灯片 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3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）</a:t>
            </a:r>
            <a:r>
              <a:rPr lang="en-CA" sz="1600" dirty="0"/>
              <a:t>.</a:t>
            </a:r>
          </a:p>
          <a:p>
            <a:pPr marL="1606550" lvl="1" indent="-684213">
              <a:spcBef>
                <a:spcPts val="600"/>
              </a:spcBef>
              <a:buNone/>
            </a:pPr>
            <a:r>
              <a:rPr lang="zh-CN" altLang="en-US" sz="1600" b="0" i="0" dirty="0">
                <a:solidFill>
                  <a:schemeClr val="accent2"/>
                </a:solidFill>
                <a:effectLst/>
                <a:latin typeface="-apple-system"/>
              </a:rPr>
              <a:t>注意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：无需演示幻灯片 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4-15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中的 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SQL 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查询示例。这些幻灯片仅供学生参考。</a:t>
            </a:r>
            <a:r>
              <a:rPr lang="en-CA" sz="1600" dirty="0"/>
              <a:t>.</a:t>
            </a:r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解释 </a:t>
            </a:r>
            <a:r>
              <a:rPr lang="en-CA" sz="1600" b="1" dirty="0">
                <a:solidFill>
                  <a:srgbClr val="0432FF"/>
                </a:solidFill>
                <a:latin typeface="Arial Narrow" panose="020B0606020202030204" pitchFamily="34" charset="0"/>
              </a:rPr>
              <a:t>SQL GROUP BY </a:t>
            </a:r>
            <a:r>
              <a:rPr lang="zh-CN" altLang="en-US" sz="1600" dirty="0"/>
              <a:t>和 </a:t>
            </a:r>
            <a:r>
              <a:rPr lang="en-CA" sz="1600" b="1" dirty="0">
                <a:solidFill>
                  <a:srgbClr val="0432FF"/>
                </a:solidFill>
                <a:latin typeface="Arial Narrow" panose="020B0606020202030204" pitchFamily="34" charset="0"/>
              </a:rPr>
              <a:t>HAVING </a:t>
            </a:r>
            <a:r>
              <a:rPr lang="zh-CN" altLang="en-US" sz="1600" dirty="0"/>
              <a:t>子句的使用（幻灯片 </a:t>
            </a:r>
            <a:r>
              <a:rPr lang="en-US" altLang="zh-CN" sz="1600" dirty="0"/>
              <a:t>16-18</a:t>
            </a:r>
            <a:r>
              <a:rPr lang="zh-CN" altLang="en-US" sz="1600" dirty="0"/>
              <a:t>）。</a:t>
            </a:r>
            <a:endParaRPr lang="en-CA" sz="1600" dirty="0"/>
          </a:p>
          <a:p>
            <a:pPr lvl="1">
              <a:spcBef>
                <a:spcPts val="600"/>
              </a:spcBef>
            </a:pPr>
            <a:r>
              <a:rPr lang="zh-CN" altLang="en-US" sz="1600" dirty="0"/>
              <a:t>解释 </a:t>
            </a:r>
            <a:r>
              <a:rPr lang="en-US" altLang="zh-CN" sz="1600" b="1" dirty="0">
                <a:solidFill>
                  <a:srgbClr val="0432FF"/>
                </a:solidFill>
                <a:latin typeface="Arial Narrow" panose="020B0606020202030204" pitchFamily="34" charset="0"/>
              </a:rPr>
              <a:t>SQL</a:t>
            </a:r>
            <a:r>
              <a:rPr lang="en-US" altLang="zh-CN" sz="1600" dirty="0"/>
              <a:t> </a:t>
            </a:r>
            <a:r>
              <a:rPr lang="zh-CN" altLang="en-US" sz="1600" dirty="0"/>
              <a:t>中子查询的使用（幻灯片 </a:t>
            </a:r>
            <a:r>
              <a:rPr lang="en-US" altLang="zh-CN" sz="1600" dirty="0"/>
              <a:t>19-22</a:t>
            </a:r>
            <a:r>
              <a:rPr lang="zh-CN" altLang="en-US" sz="1600" dirty="0"/>
              <a:t>）。</a:t>
            </a:r>
            <a:endParaRPr lang="en-CA" sz="1600" dirty="0"/>
          </a:p>
          <a:p>
            <a:pPr marL="0" indent="0" algn="ctr">
              <a:spcBef>
                <a:spcPts val="1200"/>
              </a:spcBef>
              <a:buNone/>
            </a:pPr>
            <a:r>
              <a:rPr lang="zh-CN" altLang="en-US" sz="1600" dirty="0">
                <a:solidFill>
                  <a:srgbClr val="FF0000"/>
                </a:solidFill>
              </a:rPr>
              <a:t>请注意，幻灯片 </a:t>
            </a:r>
            <a:r>
              <a:rPr lang="en-US" altLang="zh-CN" sz="1600" dirty="0">
                <a:solidFill>
                  <a:srgbClr val="FF0000"/>
                </a:solidFill>
              </a:rPr>
              <a:t>0 </a:t>
            </a:r>
            <a:r>
              <a:rPr lang="zh-CN" altLang="en-US" sz="1600" dirty="0">
                <a:solidFill>
                  <a:srgbClr val="FF0000"/>
                </a:solidFill>
              </a:rPr>
              <a:t>和 </a:t>
            </a:r>
            <a:r>
              <a:rPr lang="en-US" altLang="zh-CN" sz="1600" dirty="0">
                <a:solidFill>
                  <a:srgbClr val="FF0000"/>
                </a:solidFill>
              </a:rPr>
              <a:t>4-15 </a:t>
            </a:r>
            <a:r>
              <a:rPr lang="zh-CN" altLang="en-US" sz="1600" dirty="0">
                <a:solidFill>
                  <a:srgbClr val="FF0000"/>
                </a:solidFill>
              </a:rPr>
              <a:t>在 </a:t>
            </a:r>
            <a:r>
              <a:rPr lang="en-CA" sz="1600" dirty="0">
                <a:solidFill>
                  <a:srgbClr val="FF0000"/>
                </a:solidFill>
              </a:rPr>
              <a:t>PowerPoint </a:t>
            </a:r>
            <a:r>
              <a:rPr lang="zh-CN" altLang="en-US" sz="1600" dirty="0">
                <a:solidFill>
                  <a:srgbClr val="FF0000"/>
                </a:solidFill>
              </a:rPr>
              <a:t>演示模式下是隐藏的。</a:t>
            </a:r>
            <a:endParaRPr lang="en-CA" sz="1600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打开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exercise</a:t>
            </a:r>
            <a:r>
              <a:rPr lang="zh-CN" altLang="en-US" sz="1600">
                <a:solidFill>
                  <a:srgbClr val="1C2127"/>
                </a:solidFill>
                <a:latin typeface="-apple-system"/>
              </a:rPr>
              <a:t>文件</a:t>
            </a:r>
            <a:r>
              <a:rPr lang="zh-CN" altLang="en-US" sz="1600" b="0" i="0">
                <a:solidFill>
                  <a:srgbClr val="1C2127"/>
                </a:solidFill>
                <a:effectLst/>
                <a:latin typeface="-apple-system"/>
              </a:rPr>
              <a:t>，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解释学生在实验练习中需要做什么（</a:t>
            </a:r>
            <a:r>
              <a:rPr lang="en-US" altLang="zh-CN" sz="1600" b="0" i="0" dirty="0">
                <a:solidFill>
                  <a:srgbClr val="1C2127"/>
                </a:solidFill>
                <a:effectLst/>
                <a:latin typeface="-apple-system"/>
              </a:rPr>
              <a:t>1</a:t>
            </a:r>
            <a:r>
              <a:rPr lang="zh-CN" altLang="en-US" sz="1600" b="0" i="0" dirty="0">
                <a:solidFill>
                  <a:srgbClr val="1C2127"/>
                </a:solidFill>
                <a:effectLst/>
                <a:latin typeface="-apple-system"/>
              </a:rPr>
              <a:t>分钟左右）。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12403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/>
              <a:t> </a:t>
            </a:r>
            <a:r>
              <a:rPr lang="zh-CN" altLang="en-US" dirty="0"/>
              <a:t>数字函数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746760"/>
          </a:xfrm>
        </p:spPr>
        <p:txBody>
          <a:bodyPr/>
          <a:lstStyle/>
          <a:p>
            <a:pPr marL="466725" indent="-466725" eaLnBrk="1" hangingPunct="1"/>
            <a:r>
              <a:rPr lang="zh-CN" altLang="en-US" dirty="0">
                <a:latin typeface="Verdana" charset="0"/>
                <a:ea typeface="MS PGothic" charset="0"/>
              </a:rPr>
              <a:t>数字函数接受数字输入并输出数字值。</a:t>
            </a:r>
            <a:endParaRPr lang="en-US" dirty="0">
              <a:latin typeface="Verdana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52907"/>
              </p:ext>
            </p:extLst>
          </p:nvPr>
        </p:nvGraphicFramePr>
        <p:xfrm>
          <a:off x="647700" y="2286000"/>
          <a:ext cx="7848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8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33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33"/>
                          </a:solidFill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8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mod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</a:rPr>
                        <a:t>number1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取余数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</a:rPr>
                        <a:t>number2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的结果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Verdana" charset="0"/>
                        <a:ea typeface="MS PGothic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8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power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(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</a:rPr>
                        <a:t>number1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)</a:t>
                      </a:r>
                      <a:r>
                        <a:rPr lang="en-US" sz="1600" i="1" baseline="300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</a:rPr>
                        <a:t>number2</a:t>
                      </a:r>
                      <a:endParaRPr lang="en-US" sz="1600" i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6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round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integer_number2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en-US" sz="1600" i="1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</a:rPr>
                        <a:t>number1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四舍五入到</a:t>
                      </a:r>
                      <a:r>
                        <a:rPr lang="en-US" altLang="zh-CN" sz="1800" i="1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</a:rPr>
                        <a:t>integer_number2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小数位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数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76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trunc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integer_number2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将 </a:t>
                      </a:r>
                      <a:r>
                        <a:rPr lang="en-US" altLang="zh-CN" sz="1600" i="1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</a:rPr>
                        <a:t>number1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截断为 </a:t>
                      </a:r>
                      <a:r>
                        <a:rPr lang="en-US" altLang="zh-CN" sz="1600" i="1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</a:rPr>
                        <a:t>integer_number2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位小数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12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zh-CN" altLang="en-US" dirty="0">
                <a:ea typeface="+mj-ea"/>
                <a:cs typeface="+mj-cs"/>
              </a:rPr>
              <a:t>日期函数 </a:t>
            </a:r>
            <a:r>
              <a:rPr lang="en-US" dirty="0">
                <a:ea typeface="+mj-ea"/>
                <a:cs typeface="+mj-cs"/>
              </a:rPr>
              <a:t>(1)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746760"/>
          </a:xfrm>
        </p:spPr>
        <p:txBody>
          <a:bodyPr/>
          <a:lstStyle/>
          <a:p>
            <a:pPr marL="466725" indent="-466725" eaLnBrk="1" hangingPunct="1"/>
            <a:r>
              <a:rPr lang="zh-CN" altLang="en-US" dirty="0">
                <a:latin typeface="Verdana" charset="0"/>
                <a:ea typeface="MS PGothic" charset="0"/>
              </a:rPr>
              <a:t>日期函数</a:t>
            </a:r>
            <a:r>
              <a:rPr lang="zh-CN" alt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返回特定日期</a:t>
            </a:r>
            <a:r>
              <a:rPr lang="zh-CN" altLang="en-US" dirty="0">
                <a:latin typeface="Verdana" charset="0"/>
                <a:ea typeface="MS PGothic" charset="0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将字符串转换为日期</a:t>
            </a:r>
            <a:r>
              <a:rPr lang="zh-CN" altLang="en-US" dirty="0">
                <a:latin typeface="Verdana" charset="0"/>
                <a:ea typeface="MS PGothic" charset="0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将日期转换为字符串</a:t>
            </a:r>
            <a:r>
              <a:rPr lang="zh-CN" altLang="en-US" dirty="0">
                <a:latin typeface="Verdana" charset="0"/>
                <a:ea typeface="MS PGothic" charset="0"/>
              </a:rPr>
              <a:t>。</a:t>
            </a:r>
            <a:endParaRPr lang="en-US" altLang="ja-JP" dirty="0">
              <a:latin typeface="Verdana" charset="0"/>
              <a:ea typeface="MS PGothic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12246"/>
              </p:ext>
            </p:extLst>
          </p:nvPr>
        </p:nvGraphicFramePr>
        <p:xfrm>
          <a:off x="990600" y="2286000"/>
          <a:ext cx="76962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4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33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33"/>
                          </a:solidFill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1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add_months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 </a:t>
                      </a:r>
                      <a:r>
                        <a:rPr lang="en-US" altLang="zh-CN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date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添加 </a:t>
                      </a:r>
                      <a:r>
                        <a:rPr lang="en-US" altLang="zh-CN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number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个月份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next_day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weekday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返回大于 </a:t>
                      </a:r>
                      <a:r>
                        <a:rPr lang="en-US" altLang="zh-CN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date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的第一个 </a:t>
                      </a:r>
                      <a:r>
                        <a:rPr lang="en-US" altLang="zh-CN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weekday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的日期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0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last_day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 </a:t>
                      </a:r>
                      <a:r>
                        <a:rPr lang="en-US" altLang="zh-CN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date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所在月份最后一天的日期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0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432FF"/>
                          </a:solidFill>
                          <a:latin typeface="Arial Narrow"/>
                          <a:cs typeface="Arial Narrow"/>
                        </a:rPr>
                        <a:t>current_date</a:t>
                      </a:r>
                      <a:endParaRPr lang="en-US" sz="1800" i="1" dirty="0">
                        <a:solidFill>
                          <a:srgbClr val="C00000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返回当前日期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52235"/>
                  </a:ext>
                </a:extLst>
              </a:tr>
              <a:tr h="2770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to_date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date_format_string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 </a:t>
                      </a:r>
                      <a:r>
                        <a:rPr lang="en-US" altLang="zh-CN" sz="1600" i="1" kern="1200" dirty="0" err="1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date_format_string</a:t>
                      </a:r>
                      <a:r>
                        <a:rPr lang="en-US" altLang="zh-CN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</a:t>
                      </a:r>
                      <a:r>
                        <a:rPr lang="zh-CN" altLang="en-US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 </a:t>
                      </a:r>
                      <a:r>
                        <a:rPr lang="en-US" altLang="zh-CN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string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转换为对应的日期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05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to_char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format_mask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 </a:t>
                      </a:r>
                      <a:r>
                        <a:rPr lang="en-US" altLang="zh-CN" sz="1600" i="1" kern="1200" dirty="0" err="1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format_mask</a:t>
                      </a:r>
                      <a:r>
                        <a:rPr lang="en-US" altLang="zh-CN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 </a:t>
                      </a:r>
                      <a:r>
                        <a:rPr lang="en-US" altLang="zh-CN" sz="1600" i="1" kern="1200" dirty="0">
                          <a:solidFill>
                            <a:srgbClr val="C00000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date 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转换为字符串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10</a:t>
            </a:fld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26EE1A-3EE2-D443-8D37-178E341FE842}"/>
              </a:ext>
            </a:extLst>
          </p:cNvPr>
          <p:cNvSpPr txBox="1">
            <a:spLocks/>
          </p:cNvSpPr>
          <p:nvPr/>
        </p:nvSpPr>
        <p:spPr bwMode="auto">
          <a:xfrm>
            <a:off x="1219200" y="5715000"/>
            <a:ext cx="8229600" cy="33855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1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7360" indent="-36576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680" indent="-27432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zh-CN" altLang="en-US" sz="1600" i="0" dirty="0">
                <a:latin typeface="Verdana" charset="0"/>
                <a:ea typeface="MS PGothic" charset="0"/>
              </a:rPr>
              <a:t>默认日期格式为“</a:t>
            </a:r>
            <a:r>
              <a:rPr lang="en-US" sz="16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DD-MON-YY</a:t>
            </a:r>
            <a:r>
              <a:rPr lang="en-US" sz="1600" i="0" dirty="0">
                <a:latin typeface="Verdana" charset="0"/>
                <a:ea typeface="MS PGothic" charset="0"/>
              </a:rPr>
              <a:t>”（</a:t>
            </a:r>
            <a:r>
              <a:rPr lang="zh-CN" altLang="en-US" sz="1600" i="0" dirty="0">
                <a:latin typeface="Verdana" charset="0"/>
                <a:ea typeface="MS PGothic" charset="0"/>
              </a:rPr>
              <a:t>即 </a:t>
            </a:r>
            <a:r>
              <a:rPr lang="en-US" altLang="zh-CN" sz="1600" i="0" dirty="0">
                <a:latin typeface="Verdana" charset="0"/>
                <a:ea typeface="MS PGothic" charset="0"/>
              </a:rPr>
              <a:t>2020 </a:t>
            </a:r>
            <a:r>
              <a:rPr lang="zh-CN" altLang="en-US" sz="1600" i="0" dirty="0">
                <a:latin typeface="Verdana" charset="0"/>
                <a:ea typeface="MS PGothic" charset="0"/>
              </a:rPr>
              <a:t>年 </a:t>
            </a:r>
            <a:r>
              <a:rPr lang="en-US" altLang="zh-CN" sz="1600" i="0" dirty="0">
                <a:latin typeface="Verdana" charset="0"/>
                <a:ea typeface="MS PGothic" charset="0"/>
              </a:rPr>
              <a:t>3 </a:t>
            </a:r>
            <a:r>
              <a:rPr lang="zh-CN" altLang="en-US" sz="1600" i="0" dirty="0">
                <a:latin typeface="Verdana" charset="0"/>
                <a:ea typeface="MS PGothic" charset="0"/>
              </a:rPr>
              <a:t>月 </a:t>
            </a:r>
            <a:r>
              <a:rPr lang="en-US" altLang="zh-CN" sz="1600" i="0" dirty="0">
                <a:latin typeface="Verdana" charset="0"/>
                <a:ea typeface="MS PGothic" charset="0"/>
              </a:rPr>
              <a:t>7 </a:t>
            </a:r>
            <a:r>
              <a:rPr lang="zh-CN" altLang="en-US" sz="1600" i="0" dirty="0">
                <a:latin typeface="Verdana" charset="0"/>
                <a:ea typeface="MS PGothic" charset="0"/>
              </a:rPr>
              <a:t>日为“</a:t>
            </a:r>
            <a:r>
              <a:rPr lang="en-US" altLang="zh-CN" sz="1600" i="0" dirty="0">
                <a:latin typeface="Verdana" charset="0"/>
                <a:ea typeface="MS PGothic" charset="0"/>
              </a:rPr>
              <a:t>07-</a:t>
            </a:r>
            <a:r>
              <a:rPr lang="en-US" sz="1600" i="0" dirty="0">
                <a:latin typeface="Verdana" charset="0"/>
                <a:ea typeface="MS PGothic" charset="0"/>
              </a:rPr>
              <a:t>MAR-20”）。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zh-CN" altLang="en-US" dirty="0">
                <a:ea typeface="+mj-ea"/>
                <a:cs typeface="+mj-cs"/>
              </a:rPr>
              <a:t>日期函数 </a:t>
            </a:r>
            <a:r>
              <a:rPr lang="en-US" dirty="0">
                <a:ea typeface="+mj-ea"/>
                <a:cs typeface="+mj-cs"/>
              </a:rPr>
              <a:t>(2)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6725" indent="-466725" eaLnBrk="1" hangingPunct="1">
              <a:spcBef>
                <a:spcPts val="1800"/>
              </a:spcBef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add_months(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date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number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</a:t>
            </a:r>
            <a:r>
              <a:rPr lang="zh-CN" altLang="en-US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向 </a:t>
            </a:r>
            <a:r>
              <a:rPr lang="en-US" altLang="zh-CN" sz="20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date </a:t>
            </a:r>
            <a:r>
              <a:rPr lang="zh-CN" altLang="en-US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添加 </a:t>
            </a:r>
            <a:r>
              <a:rPr lang="en-US" altLang="zh-CN" sz="20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number</a:t>
            </a:r>
            <a:r>
              <a:rPr lang="en-US" altLang="zh-CN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个月份</a:t>
            </a:r>
            <a:r>
              <a:rPr lang="en-US" altLang="ja-JP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120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add_months(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'07-MAR-20'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,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</a:t>
            </a:r>
            <a:endParaRPr lang="en-US" altLang="ja-JP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dual;</a:t>
            </a:r>
            <a:endParaRPr lang="en-US" sz="1800" dirty="0">
              <a:latin typeface="Arial Narrow"/>
              <a:ea typeface="MS PGothic" charset="0"/>
              <a:cs typeface="Arial Narrow"/>
            </a:endParaRPr>
          </a:p>
          <a:p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next_day(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date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weekday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</a:t>
            </a:r>
            <a:r>
              <a:rPr lang="zh-CN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返回大于 </a:t>
            </a:r>
            <a:r>
              <a:rPr lang="en-US" altLang="zh-CN" sz="18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date </a:t>
            </a:r>
            <a:r>
              <a:rPr lang="zh-CN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的第一个 </a:t>
            </a:r>
            <a:r>
              <a:rPr lang="en-US" altLang="zh-CN" sz="18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weekday</a:t>
            </a:r>
            <a:r>
              <a:rPr lang="en-US" altLang="zh-CN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的日期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indent="-4763" eaLnBrk="1" hangingPunct="1">
              <a:spcBef>
                <a:spcPts val="600"/>
              </a:spcBef>
              <a:buNone/>
            </a:pP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工作日的可能值为</a:t>
            </a:r>
            <a:r>
              <a:rPr lang="en-US" sz="2000" dirty="0">
                <a:latin typeface="Verdana" charset="0"/>
                <a:ea typeface="MS PGothic" charset="0"/>
              </a:rPr>
              <a:t>: </a:t>
            </a:r>
            <a:r>
              <a:rPr lang="en-US" sz="1600" dirty="0">
                <a:solidFill>
                  <a:schemeClr val="accent2"/>
                </a:solidFill>
                <a:latin typeface="Verdana" charset="0"/>
                <a:ea typeface="MS PGothic" charset="0"/>
              </a:rPr>
              <a:t>'Sunday', 'Monday', 'Tuesday', 'Wednesday', 'Thursday', 'Friday', 'Saturday</a:t>
            </a:r>
            <a:r>
              <a:rPr lang="en-US" altLang="ja-JP" sz="1600" dirty="0">
                <a:solidFill>
                  <a:schemeClr val="accent2"/>
                </a:solidFill>
                <a:latin typeface="Arial" charset="0"/>
                <a:ea typeface="MS PGothic" charset="0"/>
              </a:rPr>
              <a:t>’</a:t>
            </a:r>
            <a:endParaRPr lang="en-US" sz="1600" dirty="0">
              <a:solidFill>
                <a:schemeClr val="accent2"/>
              </a:solidFill>
              <a:latin typeface="Verdana" charset="0"/>
              <a:ea typeface="MS PGothic" charset="0"/>
            </a:endParaRPr>
          </a:p>
          <a:p>
            <a:pPr marL="914400" indent="0" eaLnBrk="1" hangingPunct="1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next_day(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'05-OCT-20'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'Saturday</a:t>
            </a:r>
            <a:r>
              <a:rPr lang="uk-UA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</a:t>
            </a:r>
            <a:endParaRPr lang="en-US" altLang="ja-JP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dual;</a:t>
            </a:r>
          </a:p>
          <a:p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last_day(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date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</a:t>
            </a:r>
            <a:r>
              <a:rPr lang="zh-CN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返回 </a:t>
            </a:r>
            <a:r>
              <a:rPr lang="en-US" altLang="zh-CN" sz="18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date</a:t>
            </a:r>
            <a:r>
              <a:rPr lang="en-US" altLang="zh-CN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所在月份最后一天的日期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914400" indent="0" eaLnBrk="1" hangingPunct="1">
              <a:spcBef>
                <a:spcPts val="120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 last_day(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'07-MAR-20</a:t>
            </a:r>
            <a:r>
              <a:rPr lang="uk-UA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dual;</a:t>
            </a:r>
          </a:p>
          <a:p>
            <a:pPr marL="0" indent="0" eaLnBrk="1" hangingPunct="1">
              <a:buNone/>
            </a:pPr>
            <a:endParaRPr lang="en-US" altLang="ja-JP" sz="2000" dirty="0">
              <a:latin typeface="Arial Narrow"/>
              <a:ea typeface="MS PGothic" charset="0"/>
              <a:cs typeface="Arial Narrow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11</a:t>
            </a:fld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F96D6-FB89-F045-BFB3-5BCBFFD4F698}"/>
              </a:ext>
            </a:extLst>
          </p:cNvPr>
          <p:cNvSpPr txBox="1"/>
          <p:nvPr/>
        </p:nvSpPr>
        <p:spPr>
          <a:xfrm>
            <a:off x="5378222" y="1905000"/>
            <a:ext cx="1441420" cy="631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eaLnBrk="1" hangingPunct="1"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ADD_MONTHS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07-MAY-20</a:t>
            </a:r>
            <a:endParaRPr lang="en-US" sz="1400" i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824F8-3519-8A48-B06B-DF1BF5DF0272}"/>
              </a:ext>
            </a:extLst>
          </p:cNvPr>
          <p:cNvSpPr txBox="1"/>
          <p:nvPr/>
        </p:nvSpPr>
        <p:spPr>
          <a:xfrm>
            <a:off x="5378222" y="4038600"/>
            <a:ext cx="1133644" cy="631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eaLnBrk="1" hangingPunct="1"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NEXT_DAY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----------------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10-OCT-20</a:t>
            </a:r>
            <a:endParaRPr lang="en-US" sz="1400" i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F101C-86A4-5649-A8DF-F0F457C7B07A}"/>
              </a:ext>
            </a:extLst>
          </p:cNvPr>
          <p:cNvSpPr txBox="1"/>
          <p:nvPr/>
        </p:nvSpPr>
        <p:spPr>
          <a:xfrm>
            <a:off x="5378222" y="5442828"/>
            <a:ext cx="1099981" cy="631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eaLnBrk="1" hangingPunct="1"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LAST_DAY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---------------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31-MAR-20</a:t>
            </a:r>
            <a:endParaRPr lang="en-US" sz="1400" i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6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 </a:t>
            </a:r>
            <a:r>
              <a:rPr lang="zh-CN" altLang="en-US" dirty="0">
                <a:ea typeface="+mj-ea"/>
                <a:cs typeface="+mj-cs"/>
              </a:rPr>
              <a:t>日期函数 </a:t>
            </a:r>
            <a:r>
              <a:rPr lang="en-US" dirty="0"/>
              <a:t>(3)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6725" indent="-466725" eaLnBrk="1" hangingPunct="1">
              <a:spcBef>
                <a:spcPts val="1800"/>
              </a:spcBef>
              <a:tabLst>
                <a:tab pos="1990725" algn="l"/>
                <a:tab pos="2116138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current_date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返回当前日期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120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current_date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dual;</a:t>
            </a:r>
          </a:p>
          <a:p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to_date(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date_format_string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 </a:t>
            </a:r>
            <a:r>
              <a:rPr lang="en-US" dirty="0">
                <a:latin typeface="Verdana" charset="0"/>
                <a:ea typeface="MS PGothic" charset="0"/>
              </a:rPr>
              <a:t>–</a:t>
            </a:r>
            <a:r>
              <a:rPr lang="zh-CN" altLang="en-US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根据 </a:t>
            </a:r>
            <a:r>
              <a:rPr lang="en-US" altLang="zh-CN" sz="2000" i="1" kern="1200" dirty="0" err="1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date_format_string</a:t>
            </a:r>
            <a:r>
              <a:rPr lang="en-US" altLang="zh-CN" sz="20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 </a:t>
            </a:r>
            <a:r>
              <a:rPr lang="zh-CN" altLang="en-US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zh-CN" altLang="en-US" sz="20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 </a:t>
            </a:r>
            <a:r>
              <a:rPr lang="en-US" altLang="zh-CN" sz="20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string </a:t>
            </a:r>
            <a:r>
              <a:rPr lang="zh-CN" altLang="en-US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转换为对应的日期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914400" indent="0" eaLnBrk="1" hangingPunct="1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to_date(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2020-03-23'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'yyyy-mm-dd'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dual;</a:t>
            </a:r>
          </a:p>
          <a:p>
            <a:pPr marL="466725" indent="-466725" eaLnBrk="1" hangingPunct="1">
              <a:spcBef>
                <a:spcPts val="1800"/>
              </a:spcBef>
            </a:pPr>
            <a:r>
              <a:rPr lang="en-US" sz="1800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to_char(</a:t>
            </a:r>
            <a:r>
              <a:rPr lang="en-US" sz="1800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date</a:t>
            </a:r>
            <a:r>
              <a:rPr lang="en-US" sz="1800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format_mask</a:t>
            </a:r>
            <a:r>
              <a:rPr lang="en-US" sz="1800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sz="1800" dirty="0">
                <a:latin typeface="Verdana" charset="0"/>
                <a:ea typeface="MS PGothic" charset="0"/>
              </a:rPr>
              <a:t> –</a:t>
            </a:r>
            <a:r>
              <a:rPr lang="zh-CN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根据 </a:t>
            </a:r>
            <a:r>
              <a:rPr lang="en-US" altLang="zh-CN" sz="1800" i="1" kern="1200" dirty="0" err="1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format_mask</a:t>
            </a:r>
            <a:r>
              <a:rPr lang="en-US" altLang="zh-CN" sz="18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 </a:t>
            </a:r>
            <a:r>
              <a:rPr lang="zh-CN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将 </a:t>
            </a:r>
            <a:r>
              <a:rPr lang="en-US" altLang="zh-CN" sz="18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date </a:t>
            </a:r>
            <a:r>
              <a:rPr lang="zh-CN" altLang="en-US" sz="20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转换为字符串</a:t>
            </a:r>
            <a:r>
              <a:rPr lang="en-US" sz="1800" dirty="0">
                <a:latin typeface="Verdana" charset="0"/>
                <a:ea typeface="MS PGothic" charset="0"/>
              </a:rPr>
              <a:t>:</a:t>
            </a:r>
          </a:p>
          <a:p>
            <a:pPr marL="912813" lvl="3" indent="0" eaLnBrk="1" hangingPunct="1">
              <a:spcBef>
                <a:spcPts val="300"/>
              </a:spcBef>
              <a:buNone/>
              <a:tabLst>
                <a:tab pos="1360488" algn="l"/>
                <a:tab pos="1589088" algn="l"/>
              </a:tabLst>
            </a:pPr>
            <a:r>
              <a:rPr lang="en-US" altLang="ja-JP" sz="1400" dirty="0">
                <a:latin typeface="Arial" charset="0"/>
                <a:ea typeface="MS PGothic" charset="0"/>
              </a:rPr>
              <a:t>'</a:t>
            </a:r>
            <a:r>
              <a:rPr lang="en-US" altLang="ja-JP" sz="1400" dirty="0">
                <a:latin typeface="Verdana" charset="0"/>
                <a:ea typeface="MS PGothic" charset="0"/>
              </a:rPr>
              <a:t>yyyy</a:t>
            </a:r>
            <a:r>
              <a:rPr lang="en-US" altLang="ja-JP" sz="1400" dirty="0">
                <a:latin typeface="Arial" charset="0"/>
                <a:ea typeface="MS PGothic" charset="0"/>
              </a:rPr>
              <a:t>'</a:t>
            </a:r>
            <a:r>
              <a:rPr lang="en-US" altLang="ja-JP" sz="1400" dirty="0">
                <a:latin typeface="Verdana" charset="0"/>
                <a:ea typeface="MS PGothic" charset="0"/>
              </a:rPr>
              <a:t>	:	4-digit year</a:t>
            </a:r>
          </a:p>
          <a:p>
            <a:pPr marL="912813" lvl="3" indent="0" eaLnBrk="1" hangingPunct="1">
              <a:spcBef>
                <a:spcPts val="300"/>
              </a:spcBef>
              <a:buNone/>
              <a:tabLst>
                <a:tab pos="1360488" algn="l"/>
                <a:tab pos="1589088" algn="l"/>
              </a:tabLst>
            </a:pPr>
            <a:r>
              <a:rPr lang="en-US" altLang="ja-JP" sz="1400" dirty="0">
                <a:latin typeface="Arial" charset="0"/>
                <a:ea typeface="MS PGothic" charset="0"/>
              </a:rPr>
              <a:t>'</a:t>
            </a:r>
            <a:r>
              <a:rPr lang="en-US" altLang="ja-JP" sz="1400" dirty="0">
                <a:latin typeface="Verdana" charset="0"/>
                <a:ea typeface="MS PGothic" charset="0"/>
              </a:rPr>
              <a:t>mm</a:t>
            </a:r>
            <a:r>
              <a:rPr lang="en-US" altLang="ja-JP" sz="1400" dirty="0">
                <a:latin typeface="Arial" charset="0"/>
                <a:ea typeface="MS PGothic" charset="0"/>
              </a:rPr>
              <a:t>'</a:t>
            </a:r>
            <a:r>
              <a:rPr lang="en-US" altLang="ja-JP" sz="1400" dirty="0">
                <a:latin typeface="Verdana" charset="0"/>
                <a:ea typeface="MS PGothic" charset="0"/>
              </a:rPr>
              <a:t>	:	2-digit month</a:t>
            </a:r>
          </a:p>
          <a:p>
            <a:pPr marL="912813" lvl="3" indent="0" eaLnBrk="1" hangingPunct="1">
              <a:spcBef>
                <a:spcPts val="300"/>
              </a:spcBef>
              <a:buNone/>
              <a:tabLst>
                <a:tab pos="1360488" algn="l"/>
                <a:tab pos="1589088" algn="l"/>
              </a:tabLst>
            </a:pPr>
            <a:r>
              <a:rPr lang="en-US" altLang="ja-JP" sz="1400" dirty="0">
                <a:latin typeface="Arial" charset="0"/>
                <a:ea typeface="MS PGothic" charset="0"/>
              </a:rPr>
              <a:t>'</a:t>
            </a:r>
            <a:r>
              <a:rPr lang="en-US" altLang="ja-JP" sz="1400" dirty="0">
                <a:latin typeface="Verdana" charset="0"/>
                <a:ea typeface="MS PGothic" charset="0"/>
              </a:rPr>
              <a:t>month</a:t>
            </a:r>
            <a:r>
              <a:rPr lang="en-US" altLang="ja-JP" sz="1400" dirty="0">
                <a:latin typeface="Arial" charset="0"/>
                <a:ea typeface="MS PGothic" charset="0"/>
              </a:rPr>
              <a:t>'</a:t>
            </a:r>
            <a:r>
              <a:rPr lang="en-US" altLang="ja-JP" sz="1400" dirty="0">
                <a:latin typeface="Verdana" charset="0"/>
                <a:ea typeface="MS PGothic" charset="0"/>
              </a:rPr>
              <a:t>	:	</a:t>
            </a:r>
            <a:r>
              <a:rPr lang="en-US" altLang="ja-JP" sz="1400" dirty="0">
                <a:latin typeface="Arial" charset="0"/>
                <a:ea typeface="MS PGothic" charset="0"/>
              </a:rPr>
              <a:t>’</a:t>
            </a:r>
            <a:r>
              <a:rPr lang="en-US" altLang="ja-JP" sz="1400" dirty="0">
                <a:latin typeface="Verdana" charset="0"/>
                <a:ea typeface="MS PGothic" charset="0"/>
              </a:rPr>
              <a:t>January</a:t>
            </a:r>
            <a:r>
              <a:rPr lang="en-US" altLang="ja-JP" sz="1400" dirty="0">
                <a:latin typeface="Arial" charset="0"/>
                <a:ea typeface="MS PGothic" charset="0"/>
              </a:rPr>
              <a:t>'</a:t>
            </a:r>
            <a:r>
              <a:rPr lang="en-US" altLang="ja-JP" sz="1400" dirty="0">
                <a:latin typeface="Verdana" charset="0"/>
                <a:ea typeface="MS PGothic" charset="0"/>
              </a:rPr>
              <a:t>, </a:t>
            </a:r>
            <a:r>
              <a:rPr lang="en-US" altLang="ja-JP" sz="1400" dirty="0">
                <a:latin typeface="Arial" charset="0"/>
                <a:ea typeface="MS PGothic" charset="0"/>
              </a:rPr>
              <a:t>’</a:t>
            </a:r>
            <a:r>
              <a:rPr lang="en-US" altLang="ja-JP" sz="1400" dirty="0">
                <a:latin typeface="Verdana" charset="0"/>
                <a:ea typeface="MS PGothic" charset="0"/>
              </a:rPr>
              <a:t>February</a:t>
            </a:r>
            <a:r>
              <a:rPr lang="en-US" altLang="ja-JP" sz="1400" dirty="0">
                <a:latin typeface="Arial" charset="0"/>
                <a:ea typeface="MS PGothic" charset="0"/>
              </a:rPr>
              <a:t>'</a:t>
            </a:r>
            <a:r>
              <a:rPr lang="en-US" altLang="ja-JP" sz="1400" dirty="0">
                <a:latin typeface="Verdana" charset="0"/>
                <a:ea typeface="MS PGothic" charset="0"/>
              </a:rPr>
              <a:t>, etc.</a:t>
            </a:r>
            <a:endParaRPr lang="en-US" sz="1400" dirty="0">
              <a:latin typeface="Verdana" charset="0"/>
              <a:ea typeface="MS PGothic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12</a:t>
            </a:fld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C3E3D-FEF7-A74C-8FDD-FCFED92E23F4}"/>
              </a:ext>
            </a:extLst>
          </p:cNvPr>
          <p:cNvSpPr txBox="1"/>
          <p:nvPr/>
        </p:nvSpPr>
        <p:spPr>
          <a:xfrm>
            <a:off x="5378222" y="1905000"/>
            <a:ext cx="1628459" cy="631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eaLnBrk="1" hangingPunct="1"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CURRENT_DATE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27-SEP-20</a:t>
            </a:r>
            <a:endParaRPr lang="en-US" sz="1400" i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BB6A2-91DF-924C-B7FC-5E3813B24FDA}"/>
              </a:ext>
            </a:extLst>
          </p:cNvPr>
          <p:cNvSpPr txBox="1"/>
          <p:nvPr/>
        </p:nvSpPr>
        <p:spPr>
          <a:xfrm>
            <a:off x="5378222" y="3733800"/>
            <a:ext cx="1099981" cy="6313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eaLnBrk="1" hangingPunct="1"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TO_DATE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--------------</a:t>
            </a:r>
          </a:p>
          <a:p>
            <a:pPr marL="0" lvl="1" eaLnBrk="1" hangingPunct="1">
              <a:lnSpc>
                <a:spcPct val="75000"/>
              </a:lnSpc>
              <a:buFont typeface="Wingdings" charset="0"/>
              <a:buNone/>
            </a:pPr>
            <a:r>
              <a:rPr lang="en-US" sz="1400" i="0" dirty="0">
                <a:latin typeface="Arial" panose="020B0604020202020204" pitchFamily="34" charset="0"/>
                <a:cs typeface="Arial" panose="020B0604020202020204" pitchFamily="34" charset="0"/>
              </a:rPr>
              <a:t>23-MAR-20</a:t>
            </a:r>
            <a:endParaRPr lang="en-US" sz="1400" i="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/>
              <a:t> </a:t>
            </a:r>
            <a:r>
              <a:rPr lang="zh-CN" altLang="en-US" dirty="0"/>
              <a:t>聚合函数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746760"/>
          </a:xfrm>
        </p:spPr>
        <p:txBody>
          <a:bodyPr/>
          <a:lstStyle/>
          <a:p>
            <a:pPr marL="466725" indent="-466725" eaLnBrk="1" hangingPunct="1"/>
            <a:r>
              <a:rPr lang="zh-CN" altLang="en-US" dirty="0">
                <a:latin typeface="Verdana" charset="0"/>
                <a:ea typeface="MS PGothic" charset="0"/>
              </a:rPr>
              <a:t>聚合函数对输入数据的集合执行计算并返回数据的</a:t>
            </a:r>
            <a:r>
              <a:rPr lang="zh-CN" altLang="en-US" sz="1600" i="1" kern="1200" dirty="0">
                <a:solidFill>
                  <a:srgbClr val="C00000"/>
                </a:solidFill>
                <a:latin typeface="Verdana" charset="0"/>
                <a:ea typeface="MS PGothic" charset="0"/>
                <a:cs typeface="+mn-cs"/>
              </a:rPr>
              <a:t>单个值</a:t>
            </a:r>
            <a:r>
              <a:rPr lang="zh-CN" altLang="en-US" dirty="0">
                <a:latin typeface="Verdana" charset="0"/>
                <a:ea typeface="MS PGothic" charset="0"/>
              </a:rPr>
              <a:t>。</a:t>
            </a:r>
            <a:endParaRPr lang="en-US" dirty="0">
              <a:latin typeface="Verdana" charset="0"/>
              <a:ea typeface="MS PGothic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87716"/>
              </p:ext>
            </p:extLst>
          </p:nvPr>
        </p:nvGraphicFramePr>
        <p:xfrm>
          <a:off x="990600" y="2286000"/>
          <a:ext cx="56252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33"/>
                          </a:solidFill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660033"/>
                          </a:solidFill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avg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返回平均值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返回记录的数目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max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返回最大值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min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返回最小值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stddev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返回标准差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返回求和结果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90600" y="5105400"/>
            <a:ext cx="7696200" cy="62484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914400" indent="-4572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371600" indent="-4572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o"/>
              <a:defRPr sz="1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37360" indent="-36576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11680" indent="-27432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charset="0"/>
              <a:buNone/>
            </a:pPr>
            <a:r>
              <a:rPr lang="zh-CN" altLang="en-US" sz="1600" i="0" dirty="0">
                <a:latin typeface="Verdana" charset="0"/>
                <a:ea typeface="MS PGothic" charset="0"/>
              </a:rPr>
              <a:t>所有聚合函数（</a:t>
            </a:r>
            <a:r>
              <a:rPr lang="en-US" altLang="zh-CN" sz="1600" i="0" dirty="0">
                <a:latin typeface="Verdana" charset="0"/>
                <a:ea typeface="MS PGothic" charset="0"/>
              </a:rPr>
              <a:t>count(*) </a:t>
            </a:r>
            <a:r>
              <a:rPr lang="zh-CN" altLang="en-US" sz="1600" i="0" dirty="0">
                <a:latin typeface="Verdana" charset="0"/>
                <a:ea typeface="MS PGothic" charset="0"/>
              </a:rPr>
              <a:t>除外）都会忽略 </a:t>
            </a:r>
            <a:r>
              <a:rPr lang="en-US" altLang="zh-CN" sz="1600" i="0" dirty="0">
                <a:latin typeface="Verdana" charset="0"/>
                <a:ea typeface="MS PGothic" charset="0"/>
              </a:rPr>
              <a:t>NULL </a:t>
            </a:r>
            <a:r>
              <a:rPr lang="zh-CN" altLang="en-US" sz="1600" i="0" dirty="0">
                <a:latin typeface="Verdana" charset="0"/>
                <a:ea typeface="MS PGothic" charset="0"/>
              </a:rPr>
              <a:t>值（即不将其纳入计算）。</a:t>
            </a:r>
            <a:endParaRPr lang="en-US" sz="1600" i="0" dirty="0">
              <a:latin typeface="Verdan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9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/>
              <a:t> Aggregate Function Examples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725" indent="-466725" eaLnBrk="1" hangingPunct="1">
              <a:spcBef>
                <a:spcPts val="1800"/>
              </a:spcBef>
              <a:tabLst>
                <a:tab pos="2738438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avg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attribute_name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返回平均值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avg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(cga)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2863850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count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attribute_name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返回记录的数目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count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(cga)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2738438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max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attribute_name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返回最大值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lvl="1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max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(cga)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/>
              <a:t> Aggregate Function Examples (2)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66725" indent="-466725" eaLnBrk="1" hangingPunct="1">
              <a:spcBef>
                <a:spcPts val="1800"/>
              </a:spcBef>
              <a:tabLst>
                <a:tab pos="2627313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min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attribute_name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 </a:t>
            </a:r>
            <a:r>
              <a:rPr lang="en-US" dirty="0">
                <a:latin typeface="Verdana" charset="0"/>
                <a:ea typeface="MS PGothic" charset="0"/>
              </a:rPr>
              <a:t>–	</a:t>
            </a:r>
            <a:r>
              <a:rPr lang="zh-CN" altLang="en-US" sz="2000" dirty="0">
                <a:latin typeface="Verdana" charset="0"/>
                <a:ea typeface="MS PGothic" charset="0"/>
              </a:rPr>
              <a:t>返回最小值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lvl="1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min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(cga)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Student;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2976563" algn="l"/>
              </a:tabLst>
            </a:pPr>
            <a:r>
              <a:rPr lang="en-US" b="1" dirty="0" err="1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stddev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attribute_name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返回标准差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lvl="1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stddev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(cga)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Student;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2863850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sum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attribute_name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返回求和结果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sum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(cga)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15</a:t>
            </a:fld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7091-6B70-C54B-9F5C-E42E272016F9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+mj-ea"/>
                <a:cs typeface="Arial Narrow"/>
              </a:rPr>
              <a:t>GROUP BY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zh-CN" altLang="en-US" dirty="0">
                <a:ea typeface="+mj-ea"/>
                <a:cs typeface="+mj-cs"/>
              </a:rPr>
              <a:t>子句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1991314"/>
          </a:xfrm>
        </p:spPr>
        <p:txBody>
          <a:bodyPr>
            <a:spAutoFit/>
          </a:bodyPr>
          <a:lstStyle/>
          <a:p>
            <a:pPr marL="466725" indent="-466725" eaLnBrk="1" hangingPunct="1"/>
            <a:r>
              <a:rPr lang="en-US" altLang="zh-CN" b="1" dirty="0">
                <a:solidFill>
                  <a:srgbClr val="0000FF"/>
                </a:solidFill>
                <a:latin typeface="Arial Narrow"/>
                <a:ea typeface="MS PGothic" charset="0"/>
              </a:rPr>
              <a:t>GROUP BY </a:t>
            </a:r>
            <a:r>
              <a:rPr lang="zh-CN" altLang="en-US" dirty="0">
                <a:latin typeface="Verdana" charset="0"/>
                <a:ea typeface="MS PGothic" charset="0"/>
              </a:rPr>
              <a:t>子句按一个或多个属性对数据进行分组，以便可以应用聚合函数（例如计数、求和等）。</a:t>
            </a:r>
            <a:endParaRPr lang="en-US" dirty="0">
              <a:latin typeface="Verdana" charset="0"/>
              <a:ea typeface="MS PGothic" charset="0"/>
            </a:endParaRPr>
          </a:p>
          <a:p>
            <a:pPr marL="1554480" lvl="1" indent="-1097280" eaLnBrk="1" hangingPunct="1">
              <a:buNone/>
            </a:pPr>
            <a:r>
              <a:rPr lang="en-US" sz="1800" b="1" dirty="0">
                <a:solidFill>
                  <a:srgbClr val="C00000"/>
                </a:solidFill>
                <a:latin typeface="Verdana" charset="0"/>
                <a:ea typeface="MS PGothic" charset="0"/>
              </a:rPr>
              <a:t>Query:	</a:t>
            </a:r>
            <a:r>
              <a:rPr lang="en-US" sz="1800" dirty="0">
                <a:solidFill>
                  <a:srgbClr val="0432FF"/>
                </a:solidFill>
                <a:latin typeface="Verdana" charset="0"/>
                <a:ea typeface="MS PGothic" charset="0"/>
              </a:rPr>
              <a:t>Find the number of students in each department.</a:t>
            </a:r>
          </a:p>
          <a:p>
            <a:pPr marL="155448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departmentId,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count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(*)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55448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Student</a:t>
            </a:r>
          </a:p>
          <a:p>
            <a:pPr marL="155448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group by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departmentId;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16</a:t>
            </a:fld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6CDA9-518A-B444-B63D-4A0017565893}"/>
              </a:ext>
            </a:extLst>
          </p:cNvPr>
          <p:cNvSpPr/>
          <p:nvPr/>
        </p:nvSpPr>
        <p:spPr>
          <a:xfrm>
            <a:off x="2133600" y="3810000"/>
            <a:ext cx="1603644" cy="86177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COUNT(*)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1366838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	4</a:t>
            </a:r>
          </a:p>
          <a:p>
            <a:pPr>
              <a:tabLst>
                <a:tab pos="1366838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9</a:t>
            </a:r>
          </a:p>
          <a:p>
            <a:pPr>
              <a:tabLst>
                <a:tab pos="1366838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	4</a:t>
            </a:r>
          </a:p>
          <a:p>
            <a:pPr>
              <a:tabLst>
                <a:tab pos="1366838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99F5-A394-3643-AC03-1D67A6CC2D8B}"/>
              </a:ext>
            </a:extLst>
          </p:cNvPr>
          <p:cNvSpPr txBox="1"/>
          <p:nvPr/>
        </p:nvSpPr>
        <p:spPr>
          <a:xfrm>
            <a:off x="972207" y="4748546"/>
            <a:ext cx="7696200" cy="13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588" eaLnBrk="1" hangingPunct="1">
              <a:lnSpc>
                <a:spcPct val="120000"/>
              </a:lnSpc>
              <a:spcBef>
                <a:spcPts val="6000"/>
              </a:spcBef>
              <a:buFont typeface="Wingdings" charset="0"/>
              <a:buNone/>
            </a:pPr>
            <a:r>
              <a:rPr lang="zh-CN" altLang="en-US" sz="1400" b="1" i="0" dirty="0">
                <a:solidFill>
                  <a:schemeClr val="accent2"/>
                </a:solidFill>
              </a:rPr>
              <a:t>注意</a:t>
            </a:r>
            <a:r>
              <a:rPr lang="en-US" sz="1400" b="1" i="0" dirty="0">
                <a:solidFill>
                  <a:schemeClr val="accent2"/>
                </a:solidFill>
              </a:rPr>
              <a:t>:</a:t>
            </a:r>
          </a:p>
          <a:p>
            <a:pPr marL="274320" lvl="1" indent="-27432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1C2127"/>
                </a:solidFill>
                <a:effectLst/>
                <a:latin typeface="-apple-system"/>
              </a:rPr>
              <a:t>SELECT </a:t>
            </a:r>
            <a:r>
              <a:rPr lang="zh-CN" altLang="en-US" sz="1400" b="0" i="0" dirty="0">
                <a:solidFill>
                  <a:srgbClr val="1C2127"/>
                </a:solidFill>
                <a:effectLst/>
                <a:latin typeface="-apple-system"/>
              </a:rPr>
              <a:t>子句中的非聚合属性必须是 </a:t>
            </a:r>
            <a:r>
              <a:rPr lang="en-US" altLang="zh-CN" sz="1400" b="0" i="0" dirty="0">
                <a:solidFill>
                  <a:srgbClr val="1C2127"/>
                </a:solidFill>
                <a:effectLst/>
                <a:latin typeface="-apple-system"/>
              </a:rPr>
              <a:t>GROUP BY </a:t>
            </a:r>
            <a:r>
              <a:rPr lang="zh-CN" altLang="en-US" sz="1400" b="0" i="0" dirty="0">
                <a:solidFill>
                  <a:srgbClr val="1C2127"/>
                </a:solidFill>
                <a:effectLst/>
                <a:latin typeface="-apple-system"/>
              </a:rPr>
              <a:t>子句中属性的子集。 </a:t>
            </a:r>
            <a:r>
              <a:rPr lang="en-US" altLang="zh-CN" sz="1400" i="0" dirty="0"/>
              <a:t>Select</a:t>
            </a:r>
            <a:r>
              <a:rPr lang="zh-CN" altLang="en-US" sz="1400" i="0" dirty="0"/>
              <a:t>语句中的属性只能使用</a:t>
            </a:r>
            <a:r>
              <a:rPr lang="en-US" altLang="zh-CN" sz="1400" i="0" dirty="0"/>
              <a:t>group</a:t>
            </a:r>
            <a:r>
              <a:rPr lang="zh-CN" altLang="en-US" sz="1400" i="0" dirty="0"/>
              <a:t> </a:t>
            </a:r>
            <a:r>
              <a:rPr lang="en-US" altLang="zh-CN" sz="1400" i="0" dirty="0"/>
              <a:t>by</a:t>
            </a:r>
            <a:r>
              <a:rPr lang="zh-CN" altLang="en-US" sz="1400" i="0" dirty="0"/>
              <a:t>语句中的</a:t>
            </a:r>
            <a:endParaRPr lang="en-US" sz="1400" i="0" dirty="0"/>
          </a:p>
          <a:p>
            <a:pPr marL="274320" lvl="1" indent="-274320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en-US" altLang="zh-CN" sz="1400" b="0" i="0" dirty="0">
                <a:solidFill>
                  <a:srgbClr val="1C2127"/>
                </a:solidFill>
                <a:effectLst/>
                <a:latin typeface="-apple-system"/>
              </a:rPr>
              <a:t>Oracle </a:t>
            </a:r>
            <a:r>
              <a:rPr lang="zh-CN" altLang="en-US" sz="1400" b="0" i="0" dirty="0">
                <a:solidFill>
                  <a:srgbClr val="1C2127"/>
                </a:solidFill>
                <a:effectLst/>
                <a:latin typeface="-apple-system"/>
              </a:rPr>
              <a:t>不允许在 </a:t>
            </a:r>
            <a:r>
              <a:rPr lang="en-US" altLang="zh-CN" sz="1400" b="0" i="0" dirty="0">
                <a:solidFill>
                  <a:srgbClr val="1C2127"/>
                </a:solidFill>
                <a:effectLst/>
                <a:latin typeface="-apple-system"/>
              </a:rPr>
              <a:t>GROUP BY </a:t>
            </a:r>
            <a:r>
              <a:rPr lang="zh-CN" altLang="en-US" sz="1400" b="0" i="0" dirty="0">
                <a:solidFill>
                  <a:srgbClr val="1C2127"/>
                </a:solidFill>
                <a:effectLst/>
                <a:latin typeface="-apple-system"/>
              </a:rPr>
              <a:t>子句中使用列别名（例如，不能在 </a:t>
            </a:r>
            <a:r>
              <a:rPr lang="en-US" altLang="zh-CN" sz="1400" b="0" i="0" dirty="0">
                <a:solidFill>
                  <a:srgbClr val="1C2127"/>
                </a:solidFill>
                <a:effectLst/>
                <a:latin typeface="-apple-system"/>
              </a:rPr>
              <a:t>select </a:t>
            </a:r>
            <a:r>
              <a:rPr lang="zh-CN" altLang="en-US" sz="1400" b="0" i="0" dirty="0">
                <a:solidFill>
                  <a:srgbClr val="1C2127"/>
                </a:solidFill>
                <a:effectLst/>
                <a:latin typeface="-apple-system"/>
              </a:rPr>
              <a:t>子句中将 </a:t>
            </a:r>
            <a:r>
              <a:rPr lang="en-US" altLang="zh-CN" sz="1400" b="0" i="0" dirty="0" err="1">
                <a:solidFill>
                  <a:srgbClr val="1C2127"/>
                </a:solidFill>
                <a:effectLst/>
                <a:latin typeface="-apple-system"/>
              </a:rPr>
              <a:t>departmentId</a:t>
            </a:r>
            <a:r>
              <a:rPr lang="en-US" altLang="zh-CN" sz="1400" b="0" i="0" dirty="0">
                <a:solidFill>
                  <a:srgbClr val="1C2127"/>
                </a:solidFill>
                <a:effectLst/>
                <a:latin typeface="-apple-system"/>
              </a:rPr>
              <a:t> </a:t>
            </a:r>
            <a:r>
              <a:rPr lang="zh-CN" altLang="en-US" sz="1400" b="0" i="0" dirty="0">
                <a:solidFill>
                  <a:srgbClr val="1C2127"/>
                </a:solidFill>
                <a:effectLst/>
                <a:latin typeface="-apple-system"/>
              </a:rPr>
              <a:t>重命名为 </a:t>
            </a:r>
            <a:r>
              <a:rPr lang="en-US" altLang="zh-CN" sz="1400" b="0" i="0" dirty="0">
                <a:solidFill>
                  <a:srgbClr val="1C2127"/>
                </a:solidFill>
                <a:effectLst/>
                <a:latin typeface="-apple-system"/>
              </a:rPr>
              <a:t>id</a:t>
            </a:r>
            <a:r>
              <a:rPr lang="zh-CN" altLang="en-US" sz="1400" b="0" i="0" dirty="0">
                <a:solidFill>
                  <a:srgbClr val="1C2127"/>
                </a:solidFill>
                <a:effectLst/>
                <a:latin typeface="-apple-system"/>
              </a:rPr>
              <a:t>，然后在 </a:t>
            </a:r>
            <a:r>
              <a:rPr lang="en-US" altLang="zh-CN" sz="1400" b="0" i="0" dirty="0">
                <a:solidFill>
                  <a:srgbClr val="1C2127"/>
                </a:solidFill>
                <a:effectLst/>
                <a:latin typeface="-apple-system"/>
              </a:rPr>
              <a:t>GROUP BY </a:t>
            </a:r>
            <a:r>
              <a:rPr lang="zh-CN" altLang="en-US" sz="1400" b="0" i="0" dirty="0">
                <a:solidFill>
                  <a:srgbClr val="1C2127"/>
                </a:solidFill>
                <a:effectLst/>
                <a:latin typeface="-apple-system"/>
              </a:rPr>
              <a:t>子句中使用 </a:t>
            </a:r>
            <a:r>
              <a:rPr lang="en-US" altLang="zh-CN" sz="1400" b="0" i="0" dirty="0">
                <a:solidFill>
                  <a:srgbClr val="1C2127"/>
                </a:solidFill>
                <a:effectLst/>
                <a:latin typeface="-apple-system"/>
              </a:rPr>
              <a:t>id</a:t>
            </a:r>
            <a:r>
              <a:rPr lang="zh-CN" altLang="en-US" sz="1400" b="0" i="0" dirty="0">
                <a:solidFill>
                  <a:srgbClr val="1C2127"/>
                </a:solidFill>
                <a:effectLst/>
                <a:latin typeface="-apple-system"/>
              </a:rPr>
              <a:t>）。</a:t>
            </a:r>
            <a:r>
              <a:rPr lang="en-US" altLang="zh-CN" sz="1400" i="0" dirty="0"/>
              <a:t>Group</a:t>
            </a:r>
            <a:r>
              <a:rPr lang="zh-CN" altLang="en-US" sz="1400" i="0" dirty="0"/>
              <a:t> </a:t>
            </a:r>
            <a:r>
              <a:rPr lang="en-US" altLang="zh-CN" sz="1400" i="0" dirty="0"/>
              <a:t>by</a:t>
            </a:r>
            <a:r>
              <a:rPr lang="zh-CN" altLang="en-US" sz="1400" i="0" dirty="0"/>
              <a:t>不支持使用别名</a:t>
            </a:r>
            <a:endParaRPr lang="en-US" sz="1400" i="0" dirty="0"/>
          </a:p>
        </p:txBody>
      </p:sp>
    </p:spTree>
    <p:extLst>
      <p:ext uri="{BB962C8B-B14F-4D97-AF65-F5344CB8AC3E}">
        <p14:creationId xmlns:p14="http://schemas.microsoft.com/office/powerpoint/2010/main" val="312964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带 </a:t>
            </a:r>
            <a:r>
              <a:rPr lang="en-US" b="1" dirty="0">
                <a:solidFill>
                  <a:srgbClr val="0000FF"/>
                </a:solidFill>
                <a:latin typeface="Arial Narrow"/>
                <a:cs typeface="Arial Narrow"/>
              </a:rPr>
              <a:t>HAVING </a:t>
            </a:r>
            <a:r>
              <a:rPr lang="zh-CN" altLang="en-US" dirty="0"/>
              <a:t>的</a:t>
            </a:r>
            <a:r>
              <a:rPr lang="en-US" altLang="zh-CN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altLang="zh-CN" dirty="0">
                <a:cs typeface="ＭＳ Ｐゴシック" charset="0"/>
              </a:rPr>
              <a:t> </a:t>
            </a:r>
            <a:r>
              <a:rPr lang="zh-CN" altLang="en-US" dirty="0">
                <a:cs typeface="ＭＳ Ｐゴシック" charset="0"/>
              </a:rPr>
              <a:t>子句</a:t>
            </a:r>
            <a:endParaRPr lang="en-US" dirty="0">
              <a:cs typeface="ＭＳ Ｐゴシック" charset="0"/>
            </a:endParaRPr>
          </a:p>
        </p:txBody>
      </p:sp>
      <p:sp>
        <p:nvSpPr>
          <p:cNvPr id="148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4062651"/>
          </a:xfrm>
        </p:spPr>
        <p:txBody>
          <a:bodyPr>
            <a:spAutoFit/>
          </a:bodyPr>
          <a:lstStyle/>
          <a:p>
            <a:pPr marL="466725" indent="-466725" eaLnBrk="1" hangingPunct="1">
              <a:defRPr/>
            </a:pPr>
            <a:r>
              <a:rPr lang="en-US" dirty="0">
                <a:ea typeface="+mn-ea"/>
                <a:cs typeface="+mn-cs"/>
              </a:rPr>
              <a:t>HAVING </a:t>
            </a:r>
            <a:r>
              <a:rPr lang="zh-CN" altLang="en-US" dirty="0">
                <a:ea typeface="+mn-ea"/>
                <a:cs typeface="+mn-cs"/>
              </a:rPr>
              <a:t>子句应用于由 </a:t>
            </a:r>
            <a:r>
              <a:rPr lang="en-US" dirty="0">
                <a:ea typeface="+mn-ea"/>
                <a:cs typeface="+mn-cs"/>
              </a:rPr>
              <a:t>GROUP BY </a:t>
            </a:r>
            <a:r>
              <a:rPr lang="zh-CN" altLang="en-US" dirty="0">
                <a:ea typeface="+mn-ea"/>
                <a:cs typeface="+mn-cs"/>
              </a:rPr>
              <a:t>子句形成的组，以指定该组应包含在结果中的条件。</a:t>
            </a:r>
            <a:endParaRPr lang="en-US" altLang="zh-CN" dirty="0">
              <a:ea typeface="+mn-ea"/>
              <a:cs typeface="+mn-cs"/>
            </a:endParaRPr>
          </a:p>
          <a:p>
            <a:pPr marL="466725" indent="-466725" eaLnBrk="1" hangingPunct="1">
              <a:defRPr/>
            </a:pPr>
            <a:r>
              <a:rPr lang="en-US" sz="1800" b="1" dirty="0">
                <a:solidFill>
                  <a:srgbClr val="C00000"/>
                </a:solidFill>
              </a:rPr>
              <a:t>Query:</a:t>
            </a:r>
            <a:r>
              <a:rPr lang="en-US" sz="1800" dirty="0">
                <a:solidFill>
                  <a:srgbClr val="C00000"/>
                </a:solidFill>
              </a:rPr>
              <a:t>	</a:t>
            </a:r>
            <a:r>
              <a:rPr lang="zh-CN" altLang="en-US" sz="1800" dirty="0">
                <a:solidFill>
                  <a:srgbClr val="0432FF"/>
                </a:solidFill>
              </a:rPr>
              <a:t>求每个部门的最大</a:t>
            </a:r>
            <a:r>
              <a:rPr lang="en-US" altLang="zh-CN" sz="1800" dirty="0" err="1">
                <a:solidFill>
                  <a:srgbClr val="0432FF"/>
                </a:solidFill>
              </a:rPr>
              <a:t>cga</a:t>
            </a:r>
            <a:r>
              <a:rPr lang="en-US" sz="1800" dirty="0">
                <a:solidFill>
                  <a:srgbClr val="0432FF"/>
                </a:solidFill>
              </a:rPr>
              <a:t>.</a:t>
            </a:r>
          </a:p>
          <a:p>
            <a:pPr marL="1554480" lvl="1" indent="0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sz="1800" dirty="0">
                <a:latin typeface="Arial Narrow"/>
                <a:cs typeface="Arial Narrow"/>
              </a:rPr>
              <a:t>departmentId,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max</a:t>
            </a:r>
            <a:r>
              <a:rPr lang="en-US" sz="1800" dirty="0">
                <a:latin typeface="Arial Narrow"/>
                <a:cs typeface="Arial Narrow"/>
              </a:rPr>
              <a:t>(cga)</a:t>
            </a:r>
          </a:p>
          <a:p>
            <a:pPr marL="1554480" lvl="1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sz="1800" dirty="0">
                <a:latin typeface="Arial Narrow"/>
                <a:cs typeface="Arial Narrow"/>
              </a:rPr>
              <a:t> Student</a:t>
            </a:r>
          </a:p>
          <a:p>
            <a:pPr marL="1554480" lvl="1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sz="1800" dirty="0">
                <a:latin typeface="Arial Narrow"/>
                <a:cs typeface="Arial Narrow"/>
              </a:rPr>
              <a:t> departmentId;</a:t>
            </a:r>
          </a:p>
          <a:p>
            <a:pPr marL="1554480" lvl="1" indent="-1097280" eaLnBrk="1" hangingPunct="1">
              <a:spcBef>
                <a:spcPts val="2400"/>
              </a:spcBef>
              <a:buNone/>
              <a:defRPr/>
            </a:pPr>
            <a:r>
              <a:rPr lang="en-US" sz="1800" b="1" dirty="0">
                <a:solidFill>
                  <a:srgbClr val="C00000"/>
                </a:solidFill>
                <a:ea typeface="+mn-ea"/>
                <a:cs typeface="+mn-cs"/>
              </a:rPr>
              <a:t>Query:</a:t>
            </a:r>
            <a:r>
              <a:rPr lang="en-US" sz="1800" dirty="0">
                <a:solidFill>
                  <a:srgbClr val="C00000"/>
                </a:solidFill>
                <a:ea typeface="+mn-ea"/>
                <a:cs typeface="+mn-cs"/>
              </a:rPr>
              <a:t>	</a:t>
            </a:r>
            <a:r>
              <a:rPr lang="zh-CN" altLang="en-US" sz="1800" dirty="0">
                <a:solidFill>
                  <a:srgbClr val="0432FF"/>
                </a:solidFill>
                <a:ea typeface="+mn-ea"/>
                <a:cs typeface="+mn-cs"/>
              </a:rPr>
              <a:t>查找最大</a:t>
            </a:r>
            <a:r>
              <a:rPr lang="en-US" altLang="zh-CN" sz="1800" dirty="0" err="1">
                <a:solidFill>
                  <a:srgbClr val="0432FF"/>
                </a:solidFill>
                <a:ea typeface="+mn-ea"/>
                <a:cs typeface="+mn-cs"/>
              </a:rPr>
              <a:t>cga</a:t>
            </a:r>
            <a:r>
              <a:rPr lang="zh-CN" altLang="en-US" sz="1800" dirty="0">
                <a:solidFill>
                  <a:srgbClr val="0432FF"/>
                </a:solidFill>
                <a:ea typeface="+mn-ea"/>
                <a:cs typeface="+mn-cs"/>
              </a:rPr>
              <a:t>大于</a:t>
            </a:r>
            <a:r>
              <a:rPr lang="en-US" altLang="zh-CN" sz="1800" dirty="0">
                <a:solidFill>
                  <a:srgbClr val="0432FF"/>
                </a:solidFill>
                <a:ea typeface="+mn-ea"/>
                <a:cs typeface="+mn-cs"/>
              </a:rPr>
              <a:t>3.5</a:t>
            </a:r>
            <a:r>
              <a:rPr lang="zh-CN" altLang="en-US" sz="1800" dirty="0">
                <a:solidFill>
                  <a:srgbClr val="0432FF"/>
                </a:solidFill>
                <a:ea typeface="+mn-ea"/>
                <a:cs typeface="+mn-cs"/>
              </a:rPr>
              <a:t>的部门</a:t>
            </a:r>
            <a:endParaRPr lang="en-US" altLang="zh-CN" sz="1800" dirty="0">
              <a:solidFill>
                <a:srgbClr val="0432FF"/>
              </a:solidFill>
              <a:ea typeface="+mn-ea"/>
              <a:cs typeface="+mn-cs"/>
            </a:endParaRPr>
          </a:p>
          <a:p>
            <a:pPr marL="1554480" lvl="1" indent="-1097280" eaLnBrk="1" hangingPunct="1">
              <a:spcBef>
                <a:spcPts val="2400"/>
              </a:spcBef>
              <a:buNone/>
              <a:defRPr/>
            </a:pPr>
            <a:r>
              <a:rPr lang="en-US" b="1" dirty="0">
                <a:solidFill>
                  <a:srgbClr val="0432FF"/>
                </a:solidFill>
                <a:latin typeface="Arial Narrow"/>
                <a:ea typeface="+mn-ea"/>
                <a:cs typeface="+mn-cs"/>
              </a:rPr>
              <a:t>                    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+mn-ea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+mn-ea"/>
                <a:cs typeface="Arial Narrow"/>
              </a:rPr>
              <a:t> </a:t>
            </a:r>
            <a:r>
              <a:rPr lang="en-US" sz="1800" dirty="0">
                <a:latin typeface="Arial Narrow"/>
                <a:ea typeface="+mn-ea"/>
                <a:cs typeface="Arial Narrow"/>
              </a:rPr>
              <a:t>departmentId,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+mn-ea"/>
                <a:cs typeface="Arial Narrow"/>
              </a:rPr>
              <a:t>max</a:t>
            </a:r>
            <a:r>
              <a:rPr lang="en-US" sz="1800" dirty="0">
                <a:latin typeface="Arial Narrow"/>
                <a:ea typeface="+mn-ea"/>
                <a:cs typeface="Arial Narrow"/>
              </a:rPr>
              <a:t>(cga)</a:t>
            </a:r>
          </a:p>
          <a:p>
            <a:pPr marL="1554480" lvl="1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+mn-ea"/>
                <a:cs typeface="Arial Narrow"/>
              </a:rPr>
              <a:t>from</a:t>
            </a:r>
            <a:r>
              <a:rPr lang="en-US" sz="1800" dirty="0">
                <a:latin typeface="Arial Narrow"/>
                <a:ea typeface="+mn-ea"/>
                <a:cs typeface="Arial Narrow"/>
              </a:rPr>
              <a:t> Student</a:t>
            </a:r>
          </a:p>
          <a:p>
            <a:pPr marL="1554480" lvl="1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+mn-ea"/>
                <a:cs typeface="Arial Narrow"/>
              </a:rPr>
              <a:t>group by</a:t>
            </a:r>
            <a:r>
              <a:rPr lang="en-US" sz="1800" dirty="0">
                <a:latin typeface="Arial Narrow"/>
                <a:ea typeface="+mn-ea"/>
                <a:cs typeface="Arial Narrow"/>
              </a:rPr>
              <a:t> departmentId</a:t>
            </a:r>
          </a:p>
          <a:p>
            <a:pPr marL="1554480" lvl="1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+mn-ea"/>
                <a:cs typeface="Arial Narrow"/>
              </a:rPr>
              <a:t>having max</a:t>
            </a:r>
            <a:r>
              <a:rPr lang="en-US" sz="1800" dirty="0">
                <a:latin typeface="Arial Narrow"/>
                <a:ea typeface="+mn-ea"/>
                <a:cs typeface="Arial Narrow"/>
              </a:rPr>
              <a:t>(cga)&gt;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+mn-ea"/>
                <a:cs typeface="Arial Narrow"/>
              </a:rPr>
              <a:t>3.5</a:t>
            </a:r>
            <a:r>
              <a:rPr lang="en-US" sz="1800" dirty="0">
                <a:latin typeface="Arial Narrow"/>
                <a:ea typeface="+mn-ea"/>
                <a:cs typeface="Arial Narrow"/>
              </a:rPr>
              <a:t>;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17</a:t>
            </a:fld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37E76-E021-FB4A-94F3-31F7BD2ECB19}"/>
              </a:ext>
            </a:extLst>
          </p:cNvPr>
          <p:cNvSpPr/>
          <p:nvPr/>
        </p:nvSpPr>
        <p:spPr>
          <a:xfrm>
            <a:off x="5181600" y="4683368"/>
            <a:ext cx="1646926" cy="55399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MAX(CGA)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1428750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3.64</a:t>
            </a:r>
          </a:p>
          <a:p>
            <a:pPr>
              <a:tabLst>
                <a:tab pos="1428750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3.56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462A3C-A8D4-304F-AF5D-BA97CA028F18}"/>
              </a:ext>
            </a:extLst>
          </p:cNvPr>
          <p:cNvSpPr/>
          <p:nvPr/>
        </p:nvSpPr>
        <p:spPr>
          <a:xfrm>
            <a:off x="5181600" y="2983528"/>
            <a:ext cx="1646926" cy="86177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MAX(CGA)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1428750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	3.42</a:t>
            </a:r>
          </a:p>
          <a:p>
            <a:pPr>
              <a:tabLst>
                <a:tab pos="1428750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3.64</a:t>
            </a:r>
          </a:p>
          <a:p>
            <a:pPr>
              <a:tabLst>
                <a:tab pos="1428750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	3.37</a:t>
            </a:r>
          </a:p>
          <a:p>
            <a:pPr>
              <a:tabLst>
                <a:tab pos="1428750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3.56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5A49EB5-4B6F-AF40-B70B-78630A716337}"/>
              </a:ext>
            </a:extLst>
          </p:cNvPr>
          <p:cNvSpPr txBox="1"/>
          <p:nvPr/>
        </p:nvSpPr>
        <p:spPr>
          <a:xfrm>
            <a:off x="990600" y="5816868"/>
            <a:ext cx="7696200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588" eaLnBrk="1" hangingPunct="1">
              <a:lnSpc>
                <a:spcPct val="120000"/>
              </a:lnSpc>
              <a:spcBef>
                <a:spcPts val="6000"/>
              </a:spcBef>
              <a:buFont typeface="Wingdings" charset="0"/>
              <a:buNone/>
            </a:pPr>
            <a:r>
              <a:rPr lang="en-US" sz="1600" i="0" dirty="0" err="1"/>
              <a:t>指定过滤group的条件用的是having</a:t>
            </a:r>
            <a:r>
              <a:rPr lang="zh-CN" altLang="en-US" sz="1600" i="0" dirty="0"/>
              <a:t>而不是</a:t>
            </a:r>
            <a:r>
              <a:rPr lang="en-US" altLang="zh-CN" sz="1600" i="0" dirty="0"/>
              <a:t>where. </a:t>
            </a:r>
            <a:endParaRPr lang="en-US" sz="1600" i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040"/>
            <a:ext cx="8229600" cy="2689967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66725" indent="-466725" eaLnBrk="1" hangingPunct="1"/>
            <a:r>
              <a:rPr lang="zh-CN" altLang="en-US" dirty="0">
                <a:latin typeface="Verdana" charset="0"/>
                <a:ea typeface="MS PGothic" charset="0"/>
              </a:rPr>
              <a:t>如果存在 </a:t>
            </a:r>
            <a:r>
              <a:rPr lang="en-US" altLang="zh-CN" dirty="0">
                <a:latin typeface="Verdana" charset="0"/>
                <a:ea typeface="MS PGothic" charset="0"/>
              </a:rPr>
              <a:t>WHERE </a:t>
            </a:r>
            <a:r>
              <a:rPr lang="zh-CN" altLang="en-US" dirty="0">
                <a:latin typeface="Verdana" charset="0"/>
                <a:ea typeface="MS PGothic" charset="0"/>
              </a:rPr>
              <a:t>子句，则会在分组之前过滤记录；然后通过 </a:t>
            </a:r>
            <a:r>
              <a:rPr lang="en-US" altLang="zh-CN" dirty="0">
                <a:latin typeface="Verdana" charset="0"/>
                <a:ea typeface="MS PGothic" charset="0"/>
              </a:rPr>
              <a:t>HAVING </a:t>
            </a:r>
            <a:r>
              <a:rPr lang="zh-CN" altLang="en-US" dirty="0">
                <a:latin typeface="Verdana" charset="0"/>
                <a:ea typeface="MS PGothic" charset="0"/>
              </a:rPr>
              <a:t>子句进一步过滤分组。</a:t>
            </a:r>
            <a:endParaRPr lang="en-US" dirty="0">
              <a:latin typeface="Verdana" charset="0"/>
              <a:ea typeface="MS PGothic" charset="0"/>
            </a:endParaRPr>
          </a:p>
          <a:p>
            <a:pPr marL="1554480" lvl="1" indent="-1097280" eaLnBrk="1" hangingPunct="1">
              <a:buNone/>
            </a:pPr>
            <a:r>
              <a:rPr lang="en-US" sz="1800" b="1" dirty="0">
                <a:solidFill>
                  <a:srgbClr val="C00000"/>
                </a:solidFill>
                <a:latin typeface="Verdana" charset="0"/>
                <a:ea typeface="MS PGothic" charset="0"/>
              </a:rPr>
              <a:t>Query:</a:t>
            </a:r>
            <a:r>
              <a:rPr lang="en-US" sz="1800" dirty="0">
                <a:latin typeface="Verdana" charset="0"/>
                <a:ea typeface="MS PGothic" charset="0"/>
              </a:rPr>
              <a:t>	</a:t>
            </a:r>
            <a:r>
              <a:rPr lang="zh-CN" altLang="en-US" sz="1800" dirty="0">
                <a:solidFill>
                  <a:srgbClr val="0432FF"/>
                </a:solidFill>
              </a:rPr>
              <a:t>对于 </a:t>
            </a:r>
            <a:r>
              <a:rPr lang="en-US" sz="1800" dirty="0">
                <a:solidFill>
                  <a:srgbClr val="0432FF"/>
                </a:solidFill>
              </a:rPr>
              <a:t>COMP </a:t>
            </a:r>
            <a:r>
              <a:rPr lang="zh-CN" altLang="en-US" sz="1800" dirty="0">
                <a:solidFill>
                  <a:srgbClr val="0432FF"/>
                </a:solidFill>
              </a:rPr>
              <a:t>和 </a:t>
            </a:r>
            <a:r>
              <a:rPr lang="en-US" sz="1800" dirty="0">
                <a:solidFill>
                  <a:srgbClr val="0432FF"/>
                </a:solidFill>
              </a:rPr>
              <a:t>ELEC </a:t>
            </a:r>
            <a:r>
              <a:rPr lang="zh-CN" altLang="en-US" sz="1800" dirty="0">
                <a:solidFill>
                  <a:srgbClr val="0432FF"/>
                </a:solidFill>
              </a:rPr>
              <a:t>部门，检索其最大 </a:t>
            </a:r>
            <a:r>
              <a:rPr lang="en-US" sz="1800" dirty="0" err="1">
                <a:solidFill>
                  <a:srgbClr val="0432FF"/>
                </a:solidFill>
              </a:rPr>
              <a:t>cga</a:t>
            </a:r>
            <a:r>
              <a:rPr lang="en-US" sz="1800" dirty="0">
                <a:solidFill>
                  <a:srgbClr val="0432FF"/>
                </a:solidFill>
              </a:rPr>
              <a:t> </a:t>
            </a:r>
            <a:r>
              <a:rPr lang="zh-CN" altLang="en-US" sz="1800" dirty="0">
                <a:solidFill>
                  <a:srgbClr val="0432FF"/>
                </a:solidFill>
              </a:rPr>
              <a:t>是大于 </a:t>
            </a:r>
            <a:r>
              <a:rPr lang="en-US" altLang="zh-CN" sz="1800" dirty="0">
                <a:solidFill>
                  <a:srgbClr val="0432FF"/>
                </a:solidFill>
              </a:rPr>
              <a:t>3.5 </a:t>
            </a:r>
            <a:r>
              <a:rPr lang="zh-CN" altLang="en-US" dirty="0">
                <a:solidFill>
                  <a:srgbClr val="0432FF"/>
                </a:solidFill>
              </a:rPr>
              <a:t>或</a:t>
            </a:r>
            <a:r>
              <a:rPr lang="zh-CN" altLang="en-US" sz="1800" dirty="0">
                <a:solidFill>
                  <a:srgbClr val="0432FF"/>
                </a:solidFill>
              </a:rPr>
              <a:t>小于 </a:t>
            </a:r>
            <a:r>
              <a:rPr lang="en-US" altLang="zh-CN" sz="1800" dirty="0">
                <a:solidFill>
                  <a:srgbClr val="0432FF"/>
                </a:solidFill>
              </a:rPr>
              <a:t>1.5</a:t>
            </a:r>
            <a:r>
              <a:rPr lang="zh-CN" altLang="en-US" sz="1800" dirty="0">
                <a:solidFill>
                  <a:srgbClr val="0432FF"/>
                </a:solidFill>
              </a:rPr>
              <a:t>。</a:t>
            </a:r>
            <a:br>
              <a:rPr lang="en-US" altLang="zh-CN" sz="1800" dirty="0">
                <a:solidFill>
                  <a:srgbClr val="0432FF"/>
                </a:solidFill>
              </a:rPr>
            </a:b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departmentId,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max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(cga)</a:t>
            </a:r>
          </a:p>
          <a:p>
            <a:pPr marL="155448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Student</a:t>
            </a:r>
          </a:p>
          <a:p>
            <a:pPr marL="155448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departmentId=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uk-UA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uk-UA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 '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ELEC</a:t>
            </a:r>
            <a:r>
              <a:rPr lang="uk-UA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endParaRPr lang="en-US" altLang="ja-JP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55448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group by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departmentId</a:t>
            </a:r>
          </a:p>
          <a:p>
            <a:pPr marL="155448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having max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(cga)&gt;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3.5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or max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(cga)&lt;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1.5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18</a:t>
            </a:fld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8C8D9-B3F8-6043-BE9A-6E7464BE9808}"/>
              </a:ext>
            </a:extLst>
          </p:cNvPr>
          <p:cNvSpPr/>
          <p:nvPr/>
        </p:nvSpPr>
        <p:spPr>
          <a:xfrm>
            <a:off x="2133600" y="4854714"/>
            <a:ext cx="1676400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MAX(CGA)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1428750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3.64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B63FC2D-0AF9-4731-84E0-0E455E400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672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660033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zh-CN" altLang="en-US" i="0" kern="0"/>
              <a:t>带 </a:t>
            </a:r>
            <a:r>
              <a:rPr lang="en-US" b="1" i="0" kern="0">
                <a:solidFill>
                  <a:srgbClr val="0000FF"/>
                </a:solidFill>
                <a:latin typeface="Arial Narrow"/>
                <a:cs typeface="Arial Narrow"/>
              </a:rPr>
              <a:t>HAVING </a:t>
            </a:r>
            <a:r>
              <a:rPr lang="zh-CN" altLang="en-US" i="0" kern="0"/>
              <a:t>的</a:t>
            </a:r>
            <a:r>
              <a:rPr lang="en-US" altLang="zh-CN" b="1" i="0" kern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altLang="zh-CN" i="0" kern="0">
                <a:cs typeface="ＭＳ Ｐゴシック" charset="0"/>
              </a:rPr>
              <a:t> </a:t>
            </a:r>
            <a:r>
              <a:rPr lang="zh-CN" altLang="en-US" i="0" kern="0">
                <a:cs typeface="ＭＳ Ｐゴシック" charset="0"/>
              </a:rPr>
              <a:t>子句</a:t>
            </a:r>
            <a:endParaRPr lang="en-US" i="0" kern="0" dirty="0"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dirty="0">
                <a:solidFill>
                  <a:srgbClr val="0000FF"/>
                </a:solidFill>
                <a:cs typeface="ＭＳ Ｐゴシック" charset="0"/>
              </a:rPr>
              <a:t>数据库管理系统</a:t>
            </a:r>
            <a:endParaRPr lang="en-US" sz="3600" b="1" dirty="0">
              <a:solidFill>
                <a:srgbClr val="0000FF"/>
              </a:solidFill>
              <a:cs typeface="ＭＳ Ｐゴシック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8229600" cy="1828800"/>
          </a:xfrm>
        </p:spPr>
        <p:txBody>
          <a:bodyPr/>
          <a:lstStyle/>
          <a:p>
            <a:pPr algn="ctr" eaLnBrk="1" hangingPunct="1">
              <a:spcBef>
                <a:spcPts val="1200"/>
              </a:spcBef>
              <a:defRPr/>
            </a:pPr>
            <a:r>
              <a:rPr lang="zh-CN" altLang="en-US" sz="3600" u="sng" dirty="0">
                <a:solidFill>
                  <a:srgbClr val="0000FF"/>
                </a:solidFill>
                <a:ea typeface="+mn-ea"/>
                <a:cs typeface="+mn-cs"/>
              </a:rPr>
              <a:t>实验</a:t>
            </a:r>
            <a:r>
              <a:rPr lang="en-US" sz="3600" u="sng" dirty="0">
                <a:solidFill>
                  <a:srgbClr val="0000FF"/>
                </a:solidFill>
                <a:ea typeface="+mn-ea"/>
                <a:cs typeface="+mn-cs"/>
              </a:rPr>
              <a:t> 4</a:t>
            </a:r>
          </a:p>
          <a:p>
            <a:pPr algn="ctr" eaLnBrk="1" hangingPunct="1">
              <a:spcBef>
                <a:spcPts val="1200"/>
              </a:spcBef>
              <a:defRPr/>
            </a:pPr>
            <a:r>
              <a:rPr lang="en-US" altLang="zh-CN" sz="3600" dirty="0">
                <a:solidFill>
                  <a:srgbClr val="660033"/>
                </a:solidFill>
                <a:ea typeface="+mn-ea"/>
                <a:cs typeface="+mn-cs"/>
              </a:rPr>
              <a:t>SQL </a:t>
            </a:r>
            <a:r>
              <a:rPr lang="zh-CN" altLang="en-US" sz="3600" dirty="0">
                <a:solidFill>
                  <a:srgbClr val="660033"/>
                </a:solidFill>
                <a:ea typeface="+mn-ea"/>
                <a:cs typeface="+mn-cs"/>
              </a:rPr>
              <a:t>函数和子查询</a:t>
            </a:r>
            <a:endParaRPr lang="en-US" sz="3600" dirty="0">
              <a:solidFill>
                <a:srgbClr val="660033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 marL="466725" indent="-466725" eaLnBrk="1" hangingPunct="1">
              <a:defRPr/>
            </a:pPr>
            <a:r>
              <a:rPr lang="en-US" altLang="zh-CN" b="0" i="0" dirty="0">
                <a:solidFill>
                  <a:srgbClr val="1C2127"/>
                </a:solidFill>
                <a:effectLst/>
                <a:latin typeface="-apple-system"/>
              </a:rPr>
              <a:t>WHERE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子查询是行选择过程的一部分。</a:t>
            </a:r>
            <a:endParaRPr lang="en-US" altLang="zh-CN" b="0" i="0" dirty="0">
              <a:solidFill>
                <a:srgbClr val="1C2127"/>
              </a:solidFill>
              <a:effectLst/>
              <a:latin typeface="-apple-system"/>
            </a:endParaRPr>
          </a:p>
          <a:p>
            <a:pPr marL="466725" indent="-466725" eaLnBrk="1" hangingPunct="1">
              <a:defRPr/>
            </a:pP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当条件取决于另一个表的结果时，在 </a:t>
            </a:r>
            <a:r>
              <a:rPr lang="en-US" altLang="zh-CN" b="0" i="0" dirty="0">
                <a:solidFill>
                  <a:srgbClr val="1C2127"/>
                </a:solidFill>
                <a:effectLst/>
                <a:latin typeface="-apple-system"/>
              </a:rPr>
              <a:t>WHERE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或 </a:t>
            </a:r>
            <a:r>
              <a:rPr lang="en-US" altLang="zh-CN" b="0" i="0" dirty="0">
                <a:solidFill>
                  <a:srgbClr val="1C2127"/>
                </a:solidFill>
                <a:effectLst/>
                <a:latin typeface="-apple-system"/>
              </a:rPr>
              <a:t>HAVING </a:t>
            </a:r>
            <a:r>
              <a:rPr lang="zh-CN" altLang="en-US" b="0" i="0" dirty="0">
                <a:solidFill>
                  <a:srgbClr val="1C2127"/>
                </a:solidFill>
                <a:effectLst/>
                <a:latin typeface="-apple-system"/>
              </a:rPr>
              <a:t>子句中使用子查询。</a:t>
            </a:r>
            <a:endParaRPr lang="en-US" dirty="0">
              <a:latin typeface="Verdana" charset="0"/>
              <a:ea typeface="MS PGothic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子查询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19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2938"/>
            <a:ext cx="8305800" cy="1357295"/>
          </a:xfrm>
        </p:spPr>
        <p:txBody>
          <a:bodyPr>
            <a:spAutoFit/>
          </a:bodyPr>
          <a:lstStyle/>
          <a:p>
            <a:pPr marL="1143000" indent="-1143000" eaLnBrk="1" hangingPunct="1">
              <a:buNone/>
              <a:defRPr/>
            </a:pPr>
            <a:r>
              <a:rPr lang="en-US" sz="1800" b="1" dirty="0">
                <a:solidFill>
                  <a:srgbClr val="C00000"/>
                </a:solidFill>
              </a:rPr>
              <a:t>Query:	</a:t>
            </a:r>
            <a:r>
              <a:rPr lang="zh-CN" altLang="en-US" sz="1800" dirty="0">
                <a:solidFill>
                  <a:srgbClr val="0432FF"/>
                </a:solidFill>
              </a:rPr>
              <a:t>查找 </a:t>
            </a:r>
            <a:r>
              <a:rPr lang="en-US" sz="1800" dirty="0">
                <a:solidFill>
                  <a:srgbClr val="0432FF"/>
                </a:solidFill>
              </a:rPr>
              <a:t>CGA </a:t>
            </a:r>
            <a:r>
              <a:rPr lang="zh-CN" altLang="en-US" sz="1800" dirty="0">
                <a:solidFill>
                  <a:srgbClr val="0432FF"/>
                </a:solidFill>
              </a:rPr>
              <a:t>等于最低 </a:t>
            </a:r>
            <a:r>
              <a:rPr lang="en-US" sz="1800" dirty="0">
                <a:solidFill>
                  <a:srgbClr val="0432FF"/>
                </a:solidFill>
              </a:rPr>
              <a:t>CGA </a:t>
            </a:r>
            <a:r>
              <a:rPr lang="zh-CN" altLang="en-US" sz="1800" dirty="0">
                <a:solidFill>
                  <a:srgbClr val="0432FF"/>
                </a:solidFill>
              </a:rPr>
              <a:t>的学生</a:t>
            </a:r>
            <a:r>
              <a:rPr lang="en-US" sz="1800" dirty="0">
                <a:solidFill>
                  <a:srgbClr val="0432FF"/>
                </a:solidFill>
              </a:rPr>
              <a:t>.</a:t>
            </a:r>
            <a:endParaRPr lang="en-US" altLang="zh-TW" sz="1800" dirty="0">
              <a:solidFill>
                <a:srgbClr val="0432FF"/>
              </a:solidFill>
              <a:cs typeface="Courier New" pitchFamily="49" charset="0"/>
            </a:endParaRPr>
          </a:p>
          <a:p>
            <a:pPr marL="1143000" lvl="2" indent="0" eaLnBrk="1" hangingPunct="1">
              <a:buFontTx/>
              <a:buNone/>
              <a:defRPr/>
            </a:pPr>
            <a:r>
              <a:rPr lang="en-US" altLang="zh-TW" b="1" dirty="0">
                <a:solidFill>
                  <a:srgbClr val="3333FF"/>
                </a:solidFill>
                <a:latin typeface="Arial Narrow"/>
                <a:cs typeface="Arial Narrow"/>
              </a:rPr>
              <a:t>select</a:t>
            </a:r>
            <a:r>
              <a:rPr lang="en-US" altLang="zh-TW" dirty="0">
                <a:solidFill>
                  <a:srgbClr val="3333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</a:rPr>
              <a:t>firstName, lastName, cga</a:t>
            </a:r>
          </a:p>
          <a:p>
            <a:pPr marL="1143000" lvl="2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b="1" dirty="0">
                <a:solidFill>
                  <a:srgbClr val="3333FF"/>
                </a:solidFill>
                <a:latin typeface="Arial Narrow"/>
                <a:cs typeface="Arial Narrow"/>
              </a:rPr>
              <a:t>from</a:t>
            </a:r>
            <a:r>
              <a:rPr lang="en-US" altLang="zh-TW" dirty="0">
                <a:latin typeface="Arial Narrow"/>
                <a:cs typeface="Arial Narrow"/>
              </a:rPr>
              <a:t> Student</a:t>
            </a:r>
          </a:p>
          <a:p>
            <a:pPr marL="1143000" lvl="2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b="1" dirty="0">
                <a:solidFill>
                  <a:srgbClr val="3333FF"/>
                </a:solidFill>
                <a:latin typeface="Arial Narrow"/>
                <a:cs typeface="Arial Narrow"/>
              </a:rPr>
              <a:t>where</a:t>
            </a:r>
            <a:r>
              <a:rPr lang="en-US" altLang="zh-TW" dirty="0">
                <a:solidFill>
                  <a:srgbClr val="3333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</a:rPr>
              <a:t>cga=(</a:t>
            </a: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select min</a:t>
            </a:r>
            <a:r>
              <a:rPr lang="en-US" altLang="zh-TW" dirty="0">
                <a:latin typeface="Arial Narrow"/>
                <a:cs typeface="Arial Narrow"/>
              </a:rPr>
              <a:t>(cga)</a:t>
            </a:r>
          </a:p>
          <a:p>
            <a:pPr marL="2240280" lvl="2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altLang="zh-TW" dirty="0">
                <a:solidFill>
                  <a:srgbClr val="0000FF"/>
                </a:solidFill>
                <a:latin typeface="Arial Narrow"/>
                <a:cs typeface="Arial Narrow"/>
              </a:rPr>
              <a:t> </a:t>
            </a:r>
            <a:r>
              <a:rPr lang="en-US" altLang="zh-TW" dirty="0">
                <a:latin typeface="Arial Narrow"/>
                <a:cs typeface="Arial Narrow"/>
              </a:rPr>
              <a:t>Student);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子查询样例 </a:t>
            </a:r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109ABBA8-44FC-BE41-B8AB-E21CC2329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533487"/>
            <a:ext cx="5715000" cy="402291"/>
          </a:xfrm>
          <a:prstGeom prst="rect">
            <a:avLst/>
          </a:prstGeom>
          <a:solidFill>
            <a:srgbClr val="FFF5E0"/>
          </a:solidFill>
          <a:ln w="28575">
            <a:solidFill>
              <a:srgbClr val="0000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defRPr/>
            </a:pPr>
            <a:r>
              <a:rPr lang="en-US" sz="2000" i="0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Student(</a:t>
            </a:r>
            <a:r>
              <a:rPr lang="en-US" sz="2000" i="0" u="sng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studentId</a:t>
            </a:r>
            <a:r>
              <a:rPr lang="en-US" sz="2000" i="0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, firstName, lastName, cga, departmentId)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482AC6-D8CC-2F49-99CA-3D21E61BCE6C}"/>
              </a:ext>
            </a:extLst>
          </p:cNvPr>
          <p:cNvSpPr/>
          <p:nvPr/>
        </p:nvSpPr>
        <p:spPr>
          <a:xfrm>
            <a:off x="1691640" y="3632886"/>
            <a:ext cx="1792798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695325" indent="-695325">
              <a:tabLst>
                <a:tab pos="1366838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FIRSTNAME	LASTNAME	CGA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695325" indent="-695325">
              <a:tabLst>
                <a:tab pos="1366838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Donald	Trump	1.49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F5878-1330-B343-A523-DF1AAC3F3F50}"/>
              </a:ext>
            </a:extLst>
          </p:cNvPr>
          <p:cNvSpPr txBox="1"/>
          <p:nvPr/>
        </p:nvSpPr>
        <p:spPr>
          <a:xfrm>
            <a:off x="4419600" y="3084169"/>
            <a:ext cx="1754006" cy="307777"/>
          </a:xfrm>
          <a:prstGeom prst="rect">
            <a:avLst/>
          </a:prstGeom>
          <a:solidFill>
            <a:srgbClr val="FFF5E0"/>
          </a:solidFill>
          <a:ln w="28575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i="0" dirty="0">
                <a:solidFill>
                  <a:srgbClr val="CC0000"/>
                </a:solidFill>
              </a:rPr>
              <a:t>所有学生的最低</a:t>
            </a:r>
            <a:r>
              <a:rPr lang="en-US" altLang="zh-CN" sz="1400" i="0" dirty="0" err="1">
                <a:solidFill>
                  <a:srgbClr val="CC0000"/>
                </a:solidFill>
              </a:rPr>
              <a:t>cga</a:t>
            </a:r>
            <a:endParaRPr lang="en-US" sz="1400" i="0" dirty="0">
              <a:solidFill>
                <a:srgbClr val="CC0000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D0B664C-CE86-EA45-8E67-E39F4A023E24}"/>
              </a:ext>
            </a:extLst>
          </p:cNvPr>
          <p:cNvSpPr/>
          <p:nvPr/>
        </p:nvSpPr>
        <p:spPr bwMode="auto">
          <a:xfrm>
            <a:off x="4114800" y="3018542"/>
            <a:ext cx="228600" cy="439033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0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2938"/>
            <a:ext cx="8305800" cy="1997470"/>
          </a:xfrm>
        </p:spPr>
        <p:txBody>
          <a:bodyPr>
            <a:spAutoFit/>
          </a:bodyPr>
          <a:lstStyle/>
          <a:p>
            <a:pPr marL="1143000" indent="-1143000" eaLnBrk="1" hangingPunct="1">
              <a:buNone/>
              <a:defRPr/>
            </a:pPr>
            <a:r>
              <a:rPr lang="en-US" sz="1800" b="1" dirty="0">
                <a:solidFill>
                  <a:srgbClr val="C00000"/>
                </a:solidFill>
              </a:rPr>
              <a:t>Query:</a:t>
            </a:r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zh-CN" altLang="en-US" sz="1800" dirty="0">
                <a:solidFill>
                  <a:srgbClr val="0432FF"/>
                </a:solidFill>
              </a:rPr>
              <a:t>查找部门及其平均 </a:t>
            </a:r>
            <a:r>
              <a:rPr lang="en-US" altLang="zh-CN" sz="1800" dirty="0">
                <a:solidFill>
                  <a:srgbClr val="0432FF"/>
                </a:solidFill>
              </a:rPr>
              <a:t>CGA</a:t>
            </a:r>
            <a:r>
              <a:rPr lang="zh-CN" altLang="en-US" sz="1800" dirty="0">
                <a:solidFill>
                  <a:srgbClr val="0432FF"/>
                </a:solidFill>
              </a:rPr>
              <a:t>，其中部门平均 </a:t>
            </a:r>
            <a:r>
              <a:rPr lang="en-US" altLang="zh-CN" sz="1800" dirty="0">
                <a:solidFill>
                  <a:srgbClr val="0432FF"/>
                </a:solidFill>
              </a:rPr>
              <a:t>CGA </a:t>
            </a:r>
            <a:r>
              <a:rPr lang="zh-CN" altLang="en-US" sz="1800" dirty="0">
                <a:solidFill>
                  <a:srgbClr val="0432FF"/>
                </a:solidFill>
              </a:rPr>
              <a:t>大于所有学生的平均 </a:t>
            </a:r>
            <a:r>
              <a:rPr lang="en-US" altLang="zh-CN" sz="1800" dirty="0">
                <a:solidFill>
                  <a:srgbClr val="0432FF"/>
                </a:solidFill>
              </a:rPr>
              <a:t>CGA</a:t>
            </a:r>
            <a:r>
              <a:rPr lang="en-US" sz="1800" dirty="0">
                <a:solidFill>
                  <a:srgbClr val="0432FF"/>
                </a:solidFill>
              </a:rPr>
              <a:t>.</a:t>
            </a:r>
            <a:endParaRPr lang="en-US" altLang="zh-TW" sz="1800" dirty="0">
              <a:solidFill>
                <a:srgbClr val="0432FF"/>
              </a:solidFill>
              <a:cs typeface="Courier New" pitchFamily="49" charset="0"/>
            </a:endParaRPr>
          </a:p>
          <a:p>
            <a:pPr marL="1143000" lvl="1" indent="0" eaLnBrk="1" hangingPunct="1">
              <a:spcBef>
                <a:spcPts val="600"/>
              </a:spcBef>
              <a:buFontTx/>
              <a:buNone/>
              <a:defRPr/>
            </a:pPr>
            <a:r>
              <a:rPr lang="en-US" altLang="zh-TW" sz="1800" b="1" dirty="0">
                <a:solidFill>
                  <a:srgbClr val="3333FF"/>
                </a:solidFill>
                <a:latin typeface="Arial Narrow"/>
                <a:cs typeface="Arial Narrow"/>
              </a:rPr>
              <a:t>select</a:t>
            </a:r>
            <a:r>
              <a:rPr lang="en-US" altLang="zh-TW" sz="1800" dirty="0">
                <a:latin typeface="Arial Narrow"/>
                <a:cs typeface="Arial Narrow"/>
              </a:rPr>
              <a:t> departmentId, trunc(</a:t>
            </a:r>
            <a:r>
              <a:rPr lang="en-US" altLang="zh-TW" sz="1800" b="1" dirty="0">
                <a:solidFill>
                  <a:srgbClr val="3333FF"/>
                </a:solidFill>
                <a:latin typeface="Arial Narrow"/>
                <a:cs typeface="Arial Narrow"/>
              </a:rPr>
              <a:t>avg</a:t>
            </a:r>
            <a:r>
              <a:rPr lang="en-US" altLang="zh-TW" sz="1800" dirty="0">
                <a:latin typeface="Arial Narrow"/>
                <a:cs typeface="Arial Narrow"/>
              </a:rPr>
              <a:t>(cga), </a:t>
            </a:r>
            <a:r>
              <a:rPr lang="en-US" altLang="zh-TW" sz="1800" dirty="0">
                <a:solidFill>
                  <a:srgbClr val="008000"/>
                </a:solidFill>
                <a:latin typeface="Arial Narrow"/>
                <a:cs typeface="Arial Narrow"/>
              </a:rPr>
              <a:t>2</a:t>
            </a:r>
            <a:r>
              <a:rPr lang="en-US" altLang="zh-TW" sz="1800" dirty="0">
                <a:latin typeface="Arial Narrow"/>
                <a:cs typeface="Arial Narrow"/>
              </a:rPr>
              <a:t>)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cs typeface="Arial Narrow"/>
              </a:rPr>
              <a:t>as</a:t>
            </a:r>
            <a:r>
              <a:rPr lang="en-US" altLang="zh-TW" sz="1800" dirty="0">
                <a:latin typeface="Arial Narrow"/>
                <a:cs typeface="Arial Narrow"/>
              </a:rPr>
              <a:t> </a:t>
            </a:r>
            <a:r>
              <a:rPr lang="en-US" altLang="zh-TW" sz="1800" dirty="0">
                <a:solidFill>
                  <a:srgbClr val="ED7309"/>
                </a:solidFill>
                <a:latin typeface="Arial Narrow"/>
                <a:cs typeface="Arial Narrow"/>
              </a:rPr>
              <a:t>"avgCGA"</a:t>
            </a:r>
          </a:p>
          <a:p>
            <a:pPr marL="1143000" lvl="1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1800" b="1" dirty="0">
                <a:solidFill>
                  <a:srgbClr val="3333FF"/>
                </a:solidFill>
                <a:latin typeface="Arial Narrow"/>
                <a:cs typeface="Arial Narrow"/>
              </a:rPr>
              <a:t>from</a:t>
            </a:r>
            <a:r>
              <a:rPr lang="en-US" altLang="zh-TW" sz="1800" dirty="0">
                <a:latin typeface="Arial Narrow"/>
                <a:cs typeface="Arial Narrow"/>
              </a:rPr>
              <a:t> Student</a:t>
            </a:r>
          </a:p>
          <a:p>
            <a:pPr marL="1143000" lvl="1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1800" b="1" dirty="0">
                <a:solidFill>
                  <a:srgbClr val="3333FF"/>
                </a:solidFill>
                <a:latin typeface="Arial Narrow"/>
                <a:cs typeface="Arial Narrow"/>
              </a:rPr>
              <a:t>group by</a:t>
            </a:r>
            <a:r>
              <a:rPr lang="en-US" altLang="zh-TW" sz="1800" dirty="0">
                <a:latin typeface="Arial Narrow"/>
                <a:cs typeface="Arial Narrow"/>
              </a:rPr>
              <a:t> departmentId</a:t>
            </a:r>
          </a:p>
          <a:p>
            <a:pPr marL="1143000" lvl="1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1800" b="1" dirty="0">
                <a:solidFill>
                  <a:srgbClr val="3333FF"/>
                </a:solidFill>
                <a:latin typeface="Arial Narrow"/>
                <a:cs typeface="Arial Narrow"/>
              </a:rPr>
              <a:t>having avg</a:t>
            </a:r>
            <a:r>
              <a:rPr lang="en-US" altLang="zh-TW" sz="1800" dirty="0">
                <a:latin typeface="Arial Narrow"/>
                <a:cs typeface="Arial Narrow"/>
              </a:rPr>
              <a:t>(cga)&gt;(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avg</a:t>
            </a:r>
            <a:r>
              <a:rPr lang="en-US" altLang="zh-TW" sz="1800" dirty="0">
                <a:latin typeface="Arial Narrow"/>
                <a:cs typeface="Arial Narrow"/>
              </a:rPr>
              <a:t>(cga)</a:t>
            </a:r>
          </a:p>
          <a:p>
            <a:pPr marL="2744788" lvl="1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altLang="zh-TW" sz="1800" dirty="0">
                <a:latin typeface="Arial Narrow"/>
                <a:cs typeface="Arial Narrow"/>
              </a:rPr>
              <a:t> Student);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子查询样例 </a:t>
            </a:r>
            <a:r>
              <a:rPr lang="en-US" dirty="0"/>
              <a:t>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109ABBA8-44FC-BE41-B8AB-E21CC2329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533487"/>
            <a:ext cx="5715000" cy="402291"/>
          </a:xfrm>
          <a:prstGeom prst="rect">
            <a:avLst/>
          </a:prstGeom>
          <a:solidFill>
            <a:srgbClr val="FFF5E0"/>
          </a:solidFill>
          <a:ln w="28575">
            <a:solidFill>
              <a:srgbClr val="0000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defRPr/>
            </a:pPr>
            <a:r>
              <a:rPr lang="en-US" sz="2000" i="0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Student(</a:t>
            </a:r>
            <a:r>
              <a:rPr lang="en-US" sz="2000" i="0" u="sng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studentId</a:t>
            </a:r>
            <a:r>
              <a:rPr lang="en-US" sz="2000" i="0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, firstName, lastName, cga, departmentId)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CFCB8-74C6-C94F-9DB9-9F015E4C8654}"/>
              </a:ext>
            </a:extLst>
          </p:cNvPr>
          <p:cNvSpPr/>
          <p:nvPr/>
        </p:nvSpPr>
        <p:spPr>
          <a:xfrm>
            <a:off x="1691640" y="4400490"/>
            <a:ext cx="1557158" cy="55399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avgCGA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1306513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3.01</a:t>
            </a:r>
          </a:p>
          <a:p>
            <a:pPr>
              <a:tabLst>
                <a:tab pos="1306513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3.11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79A2E-3336-5247-9E0E-B0317F87BF36}"/>
              </a:ext>
            </a:extLst>
          </p:cNvPr>
          <p:cNvSpPr txBox="1"/>
          <p:nvPr/>
        </p:nvSpPr>
        <p:spPr>
          <a:xfrm>
            <a:off x="4953000" y="3647027"/>
            <a:ext cx="1938351" cy="307777"/>
          </a:xfrm>
          <a:prstGeom prst="rect">
            <a:avLst/>
          </a:prstGeom>
          <a:solidFill>
            <a:srgbClr val="FFF5E0"/>
          </a:solidFill>
          <a:ln w="28575" cmpd="sng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i="0" dirty="0">
                <a:solidFill>
                  <a:srgbClr val="CC0000"/>
                </a:solidFill>
              </a:rPr>
              <a:t>所有学生的平均</a:t>
            </a:r>
            <a:r>
              <a:rPr lang="en-US" altLang="zh-CN" sz="1400" i="0" dirty="0" err="1">
                <a:solidFill>
                  <a:srgbClr val="CC0000"/>
                </a:solidFill>
              </a:rPr>
              <a:t>cga</a:t>
            </a:r>
            <a:r>
              <a:rPr lang="zh-CN" altLang="en-US" sz="1400" i="0" dirty="0">
                <a:solidFill>
                  <a:srgbClr val="CC0000"/>
                </a:solidFill>
              </a:rPr>
              <a:t>。</a:t>
            </a:r>
            <a:endParaRPr lang="en-US" sz="1400" i="0" dirty="0">
              <a:solidFill>
                <a:srgbClr val="CC0000"/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79AA59C-D1B5-FE46-8D12-71E166923578}"/>
              </a:ext>
            </a:extLst>
          </p:cNvPr>
          <p:cNvSpPr/>
          <p:nvPr/>
        </p:nvSpPr>
        <p:spPr bwMode="auto">
          <a:xfrm>
            <a:off x="4616927" y="3581400"/>
            <a:ext cx="228600" cy="439033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222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子查询样例 </a:t>
            </a:r>
            <a:r>
              <a:rPr lang="en-US" dirty="0"/>
              <a:t>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634567"/>
          </a:xfrm>
        </p:spPr>
        <p:txBody>
          <a:bodyPr>
            <a:spAutoFit/>
          </a:bodyPr>
          <a:lstStyle/>
          <a:p>
            <a:pPr marL="466725" indent="-466725" eaLnBrk="1" hangingPunct="1"/>
            <a:r>
              <a:rPr lang="zh-CN" altLang="en-US" dirty="0">
                <a:cs typeface="Courier New" charset="0"/>
              </a:rPr>
              <a:t>与上一张幻灯片中的第二个查询相同，但该查询使用了两个临时表来存储两个子查询的结果。</a:t>
            </a:r>
            <a:r>
              <a:rPr lang="en-US" altLang="zh-TW" dirty="0">
                <a:cs typeface="Courier New" charset="0"/>
              </a:rPr>
              <a:t> </a:t>
            </a:r>
          </a:p>
          <a:p>
            <a:pPr indent="-1588" eaLnBrk="1" hangingPunct="1">
              <a:spcBef>
                <a:spcPts val="120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altLang="zh-TW" sz="1800" dirty="0">
                <a:latin typeface="Arial Narrow"/>
                <a:cs typeface="Arial Narrow"/>
              </a:rPr>
              <a:t> DeptAvgCga.departmentId, trunc(DeptAvgCga.avgCga, </a:t>
            </a:r>
            <a:r>
              <a:rPr lang="en-US" altLang="zh-TW" sz="1800" dirty="0">
                <a:solidFill>
                  <a:srgbClr val="008000"/>
                </a:solidFill>
                <a:latin typeface="Arial Narrow"/>
                <a:cs typeface="Arial Narrow"/>
              </a:rPr>
              <a:t>2</a:t>
            </a:r>
            <a:r>
              <a:rPr lang="en-US" altLang="zh-TW" sz="1800" dirty="0">
                <a:latin typeface="Arial Narrow"/>
                <a:cs typeface="Arial Narrow"/>
              </a:rPr>
              <a:t>) </a:t>
            </a:r>
            <a:r>
              <a:rPr lang="en-US" altLang="zh-TW" sz="1800" b="1" dirty="0">
                <a:solidFill>
                  <a:srgbClr val="0432FF"/>
                </a:solidFill>
                <a:latin typeface="Arial Narrow"/>
                <a:cs typeface="Arial Narrow"/>
              </a:rPr>
              <a:t>as</a:t>
            </a:r>
            <a:r>
              <a:rPr lang="en-US" altLang="zh-TW" sz="1800" dirty="0">
                <a:latin typeface="Arial Narrow"/>
                <a:cs typeface="Arial Narrow"/>
              </a:rPr>
              <a:t> </a:t>
            </a:r>
            <a:r>
              <a:rPr lang="en-US" altLang="zh-TW" sz="1800" dirty="0">
                <a:solidFill>
                  <a:srgbClr val="ED7309"/>
                </a:solidFill>
                <a:latin typeface="Arial Narrow"/>
                <a:cs typeface="Arial Narrow"/>
              </a:rPr>
              <a:t>"avgCGA"</a:t>
            </a:r>
          </a:p>
          <a:p>
            <a:pPr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altLang="zh-TW" sz="1800" dirty="0">
                <a:latin typeface="Arial Narrow"/>
                <a:cs typeface="Arial Narrow"/>
              </a:rPr>
              <a:t> (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altLang="zh-TW" sz="1800" dirty="0">
                <a:latin typeface="Arial Narrow"/>
                <a:cs typeface="Arial Narrow"/>
              </a:rPr>
              <a:t> departmentId,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avg</a:t>
            </a:r>
            <a:r>
              <a:rPr lang="en-US" altLang="zh-TW" sz="1800" dirty="0">
                <a:latin typeface="Arial Narrow"/>
                <a:cs typeface="Arial Narrow"/>
              </a:rPr>
              <a:t>(cga)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altLang="zh-TW" sz="1800" dirty="0">
                <a:latin typeface="Arial Narrow"/>
                <a:cs typeface="Arial Narrow"/>
              </a:rPr>
              <a:t> </a:t>
            </a:r>
            <a:r>
              <a:rPr lang="en-US" altLang="zh-TW" sz="1800" dirty="0">
                <a:solidFill>
                  <a:srgbClr val="ED7309"/>
                </a:solidFill>
                <a:latin typeface="Arial Narrow"/>
                <a:cs typeface="Arial Narrow"/>
              </a:rPr>
              <a:t>avgcga</a:t>
            </a:r>
          </a:p>
          <a:p>
            <a:pPr marL="1005840" lvl="1" indent="0" defTabSz="125888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altLang="zh-TW" sz="1800" dirty="0">
                <a:latin typeface="Arial Narrow"/>
                <a:cs typeface="Arial Narrow"/>
              </a:rPr>
              <a:t> Student</a:t>
            </a:r>
          </a:p>
          <a:p>
            <a:pPr marL="1005840" lvl="1" indent="0" defTabSz="125888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group by</a:t>
            </a:r>
            <a:r>
              <a:rPr lang="en-US" altLang="zh-TW" sz="1800" dirty="0">
                <a:latin typeface="Arial Narrow"/>
                <a:cs typeface="Arial Narrow"/>
              </a:rPr>
              <a:t> departmentId ) </a:t>
            </a:r>
            <a:r>
              <a:rPr lang="en-US" altLang="zh-TW" sz="1800" dirty="0">
                <a:solidFill>
                  <a:srgbClr val="ED7309"/>
                </a:solidFill>
                <a:latin typeface="Arial Narrow"/>
                <a:cs typeface="Arial Narrow"/>
              </a:rPr>
              <a:t>DeptAvgCga</a:t>
            </a:r>
          </a:p>
          <a:p>
            <a:pPr marL="455613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where</a:t>
            </a:r>
            <a:r>
              <a:rPr lang="en-US" altLang="zh-TW" sz="1800" dirty="0">
                <a:latin typeface="Arial Narrow"/>
                <a:cs typeface="Arial Narrow"/>
              </a:rPr>
              <a:t> DeptAvgCga.avgcga&gt;(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</a:t>
            </a:r>
            <a:r>
              <a:rPr lang="en-US" altLang="zh-TW" sz="1800" dirty="0">
                <a:latin typeface="Arial Narrow"/>
                <a:cs typeface="Arial Narrow"/>
              </a:rPr>
              <a:t> OverallAvgCga.overallAvgCga</a:t>
            </a:r>
          </a:p>
          <a:p>
            <a:pPr marL="2973388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from</a:t>
            </a:r>
            <a:r>
              <a:rPr lang="en-US" altLang="zh-TW" sz="1800" dirty="0">
                <a:latin typeface="Arial Narrow"/>
                <a:cs typeface="Arial Narrow"/>
              </a:rPr>
              <a:t> (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select avg</a:t>
            </a:r>
            <a:r>
              <a:rPr lang="en-US" altLang="zh-TW" sz="1800" dirty="0">
                <a:latin typeface="Arial Narrow"/>
                <a:cs typeface="Arial Narrow"/>
              </a:rPr>
              <a:t>(cga) </a:t>
            </a:r>
            <a:r>
              <a:rPr lang="en-US" altLang="zh-TW" sz="1800" b="1" dirty="0">
                <a:solidFill>
                  <a:srgbClr val="0000FF"/>
                </a:solidFill>
                <a:latin typeface="Arial Narrow"/>
                <a:cs typeface="Arial Narrow"/>
              </a:rPr>
              <a:t>as</a:t>
            </a:r>
            <a:r>
              <a:rPr lang="en-US" altLang="zh-TW" sz="1800" dirty="0">
                <a:latin typeface="Arial Narrow"/>
                <a:cs typeface="Arial Narrow"/>
              </a:rPr>
              <a:t> </a:t>
            </a:r>
            <a:r>
              <a:rPr lang="en-US" altLang="zh-TW" sz="1800" dirty="0">
                <a:solidFill>
                  <a:srgbClr val="ED7309"/>
                </a:solidFill>
                <a:latin typeface="Arial Narrow"/>
                <a:cs typeface="Arial Narrow"/>
              </a:rPr>
              <a:t>overallAvgCga</a:t>
            </a:r>
          </a:p>
          <a:p>
            <a:pPr marL="3546475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432FF"/>
                </a:solidFill>
                <a:latin typeface="Arial Narrow"/>
                <a:cs typeface="Arial Narrow"/>
              </a:rPr>
              <a:t>from</a:t>
            </a:r>
            <a:r>
              <a:rPr lang="en-US" altLang="zh-TW" sz="1800" dirty="0">
                <a:latin typeface="Arial Narrow"/>
                <a:cs typeface="Arial Narrow"/>
              </a:rPr>
              <a:t> Student ) </a:t>
            </a:r>
            <a:r>
              <a:rPr lang="en-US" altLang="zh-TW" sz="1800" dirty="0">
                <a:solidFill>
                  <a:srgbClr val="ED7309"/>
                </a:solidFill>
                <a:latin typeface="Arial Narrow"/>
                <a:cs typeface="Arial Narrow"/>
              </a:rPr>
              <a:t>OverallAvgCga</a:t>
            </a:r>
            <a:r>
              <a:rPr lang="en-US" altLang="zh-TW" sz="1800" dirty="0">
                <a:latin typeface="Arial Narrow"/>
                <a:cs typeface="Arial Narrow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492240"/>
            <a:ext cx="1981200" cy="228600"/>
          </a:xfrm>
        </p:spPr>
        <p:txBody>
          <a:bodyPr/>
          <a:lstStyle/>
          <a:p>
            <a:fld id="{39E9F269-AC0A-284B-8A8E-AFCA30B3AD6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7544" y="3252140"/>
            <a:ext cx="3009900" cy="523220"/>
          </a:xfrm>
          <a:prstGeom prst="rect">
            <a:avLst/>
          </a:prstGeom>
          <a:solidFill>
            <a:srgbClr val="FFF5E0"/>
          </a:solidFill>
          <a:ln w="28575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 err="1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DeptAvgCga</a:t>
            </a:r>
            <a:r>
              <a:rPr lang="en-US" sz="14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lang="zh-CN" altLang="en-US" sz="14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包含每个部门的平均 </a:t>
            </a:r>
            <a:r>
              <a:rPr lang="en-US" sz="14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CGA。</a:t>
            </a:r>
            <a:endParaRPr lang="en-US" sz="1400" i="0" dirty="0">
              <a:solidFill>
                <a:srgbClr val="CC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3888278"/>
            <a:ext cx="1524000" cy="738664"/>
          </a:xfrm>
          <a:prstGeom prst="rect">
            <a:avLst/>
          </a:prstGeom>
          <a:solidFill>
            <a:srgbClr val="FFF5E0"/>
          </a:solidFill>
          <a:ln w="28575" cmpd="sng"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0" dirty="0" err="1">
                <a:solidFill>
                  <a:srgbClr val="0432FF"/>
                </a:solidFill>
                <a:latin typeface="Arial Narrow"/>
                <a:cs typeface="Arial Narrow"/>
              </a:rPr>
              <a:t>OverallAvgCga</a:t>
            </a:r>
            <a:r>
              <a:rPr lang="en-US" altLang="zh-TW" sz="1400" i="0" dirty="0">
                <a:solidFill>
                  <a:srgbClr val="0432FF"/>
                </a:solidFill>
                <a:latin typeface="Arial Narrow"/>
                <a:cs typeface="Arial Narrow"/>
              </a:rPr>
              <a:t> </a:t>
            </a:r>
            <a:r>
              <a:rPr lang="zh-CN" altLang="en-US" sz="1400" i="0" dirty="0">
                <a:solidFill>
                  <a:srgbClr val="0432FF"/>
                </a:solidFill>
                <a:latin typeface="Arial Narrow"/>
                <a:cs typeface="Arial Narrow"/>
              </a:rPr>
              <a:t>包含所有学生的平均 </a:t>
            </a:r>
            <a:r>
              <a:rPr lang="en-US" altLang="zh-TW" sz="1400" i="0" dirty="0">
                <a:solidFill>
                  <a:srgbClr val="0432FF"/>
                </a:solidFill>
                <a:latin typeface="Arial Narrow"/>
                <a:cs typeface="Arial Narrow"/>
              </a:rPr>
              <a:t>CGA</a:t>
            </a:r>
            <a:r>
              <a:rPr lang="zh-TW" altLang="en-US" sz="1400" i="0" dirty="0">
                <a:solidFill>
                  <a:srgbClr val="0432FF"/>
                </a:solidFill>
                <a:latin typeface="Arial Narrow"/>
                <a:cs typeface="Arial Narrow"/>
              </a:rPr>
              <a:t>。</a:t>
            </a:r>
            <a:endParaRPr lang="en-US" sz="1400" i="0" dirty="0">
              <a:solidFill>
                <a:srgbClr val="CC0000"/>
              </a:solidFill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5072742" y="3200400"/>
            <a:ext cx="228600" cy="6267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6934200" y="4142072"/>
            <a:ext cx="228600" cy="446518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  <a:ea typeface="ＭＳ Ｐゴシック" charset="0"/>
            </a:endParaRP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5C34CA8E-76DF-6547-8064-155E84C44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533487"/>
            <a:ext cx="5715000" cy="402291"/>
          </a:xfrm>
          <a:prstGeom prst="rect">
            <a:avLst/>
          </a:prstGeom>
          <a:solidFill>
            <a:srgbClr val="FFF5E0"/>
          </a:solidFill>
          <a:ln w="28575">
            <a:solidFill>
              <a:srgbClr val="00009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defRPr/>
            </a:pPr>
            <a:r>
              <a:rPr lang="en-US" sz="2000" i="0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Student(</a:t>
            </a:r>
            <a:r>
              <a:rPr lang="en-US" sz="2000" i="0" u="sng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studentId</a:t>
            </a:r>
            <a:r>
              <a:rPr lang="en-US" sz="2000" i="0" dirty="0">
                <a:solidFill>
                  <a:srgbClr val="C00000"/>
                </a:solidFill>
                <a:latin typeface="Arial Narrow" charset="0"/>
                <a:ea typeface="Arial Narrow" charset="0"/>
                <a:cs typeface="Arial Narrow" charset="0"/>
              </a:rPr>
              <a:t>, firstName, lastName, cga, departmentId)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FF792-BBEF-C642-B733-0D660D864208}"/>
              </a:ext>
            </a:extLst>
          </p:cNvPr>
          <p:cNvSpPr/>
          <p:nvPr/>
        </p:nvSpPr>
        <p:spPr>
          <a:xfrm>
            <a:off x="7424489" y="5200698"/>
            <a:ext cx="1153021" cy="400110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11113" indent="-111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OVERALLAVGCGA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925513" indent="-925513" algn="r">
              <a:tabLst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2.862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633AC-A8B9-B94E-BC57-953E1561317F}"/>
              </a:ext>
            </a:extLst>
          </p:cNvPr>
          <p:cNvSpPr/>
          <p:nvPr/>
        </p:nvSpPr>
        <p:spPr>
          <a:xfrm>
            <a:off x="5266114" y="5016117"/>
            <a:ext cx="1569982" cy="861774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AVGCGA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1366838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BUS 	2.45</a:t>
            </a:r>
          </a:p>
          <a:p>
            <a:pPr>
              <a:tabLst>
                <a:tab pos="1366838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3.01</a:t>
            </a:r>
          </a:p>
          <a:p>
            <a:pPr>
              <a:tabLst>
                <a:tab pos="1366838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ELEC	2.7225</a:t>
            </a:r>
          </a:p>
          <a:p>
            <a:pPr>
              <a:tabLst>
                <a:tab pos="1366838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3.1175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487F6F-7F23-E640-9F5A-29D76EB6070A}"/>
              </a:ext>
            </a:extLst>
          </p:cNvPr>
          <p:cNvCxnSpPr>
            <a:stCxn id="6" idx="2"/>
            <a:endCxn id="13" idx="0"/>
          </p:cNvCxnSpPr>
          <p:nvPr/>
        </p:nvCxnSpPr>
        <p:spPr bwMode="auto">
          <a:xfrm flipH="1">
            <a:off x="6051105" y="3775360"/>
            <a:ext cx="831389" cy="12407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D8A6D5-4FE2-1141-A9A1-6DFCFDBBDF01}"/>
              </a:ext>
            </a:extLst>
          </p:cNvPr>
          <p:cNvCxnSpPr>
            <a:stCxn id="7" idx="2"/>
            <a:endCxn id="12" idx="0"/>
          </p:cNvCxnSpPr>
          <p:nvPr/>
        </p:nvCxnSpPr>
        <p:spPr bwMode="auto">
          <a:xfrm>
            <a:off x="8001000" y="4626942"/>
            <a:ext cx="0" cy="5737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7B745B-1632-994C-A979-40D7F5D02630}"/>
              </a:ext>
            </a:extLst>
          </p:cNvPr>
          <p:cNvSpPr/>
          <p:nvPr/>
        </p:nvSpPr>
        <p:spPr>
          <a:xfrm>
            <a:off x="960120" y="4988157"/>
            <a:ext cx="1557158" cy="553998"/>
          </a:xfrm>
          <a:prstGeom prst="rect">
            <a:avLst/>
          </a:prstGeom>
          <a:solidFill>
            <a:srgbClr val="FBFFDD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marL="925513" indent="-925513">
              <a:tabLst>
                <a:tab pos="2165350" algn="l"/>
              </a:tabLst>
            </a:pPr>
            <a:r>
              <a:rPr lang="en-CA" sz="1000" i="0" u="sng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DEPARTMENTID	avgCGA</a:t>
            </a:r>
            <a:endParaRPr lang="en-CA" sz="1000" i="0" dirty="0">
              <a:solidFill>
                <a:srgbClr val="0432FF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>
              <a:tabLst>
                <a:tab pos="1306513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COMP	3.01</a:t>
            </a:r>
          </a:p>
          <a:p>
            <a:pPr>
              <a:tabLst>
                <a:tab pos="1306513" algn="r"/>
                <a:tab pos="2165350" algn="l"/>
              </a:tabLst>
            </a:pPr>
            <a:r>
              <a:rPr lang="en-CA" sz="1000" i="0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MATH	3.11</a:t>
            </a:r>
          </a:p>
        </p:txBody>
      </p:sp>
    </p:spTree>
    <p:extLst>
      <p:ext uri="{BB962C8B-B14F-4D97-AF65-F5344CB8AC3E}">
        <p14:creationId xmlns:p14="http://schemas.microsoft.com/office/powerpoint/2010/main" val="390828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实验主题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SQL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函数</a:t>
            </a:r>
            <a:endParaRPr lang="en-US" dirty="0">
              <a:latin typeface="Verdana" charset="0"/>
              <a:ea typeface="MS PGothic" charset="0"/>
            </a:endParaRPr>
          </a:p>
          <a:p>
            <a:pPr lvl="1" eaLnBrk="1" hangingPunct="1"/>
            <a:r>
              <a:rPr lang="en-US" dirty="0">
                <a:latin typeface="Verdana" charset="0"/>
                <a:ea typeface="MS PGothic" charset="0"/>
              </a:rPr>
              <a:t>string</a:t>
            </a:r>
          </a:p>
          <a:p>
            <a:pPr lvl="1" eaLnBrk="1" hangingPunct="1"/>
            <a:r>
              <a:rPr lang="en-US" dirty="0">
                <a:latin typeface="Verdana" charset="0"/>
                <a:ea typeface="MS PGothic" charset="0"/>
              </a:rPr>
              <a:t>numeric</a:t>
            </a:r>
          </a:p>
          <a:p>
            <a:pPr lvl="1" eaLnBrk="1" hangingPunct="1"/>
            <a:r>
              <a:rPr lang="en-US" dirty="0">
                <a:latin typeface="Verdana" charset="0"/>
                <a:ea typeface="MS PGothic" charset="0"/>
              </a:rPr>
              <a:t>date</a:t>
            </a:r>
          </a:p>
          <a:p>
            <a:pPr lvl="1" eaLnBrk="1" hangingPunct="1"/>
            <a:r>
              <a:rPr lang="en-US" dirty="0">
                <a:latin typeface="Verdana" charset="0"/>
                <a:ea typeface="MS PGothic" charset="0"/>
              </a:rPr>
              <a:t>aggregate</a:t>
            </a:r>
          </a:p>
          <a:p>
            <a:pPr eaLnBrk="1" hangingPunct="1"/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GROUP BY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和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HAVING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子句</a:t>
            </a:r>
            <a:endParaRPr lang="en-US" dirty="0">
              <a:latin typeface="Verdana" charset="0"/>
              <a:ea typeface="MS PGothic" charset="0"/>
            </a:endParaRPr>
          </a:p>
          <a:p>
            <a:pPr eaLnBrk="1" hangingPunct="1"/>
            <a:r>
              <a:rPr lang="zh-CN" altLang="en-US" dirty="0">
                <a:latin typeface="Verdana" charset="0"/>
                <a:ea typeface="MS PGothic" charset="0"/>
              </a:rPr>
              <a:t>子查询</a:t>
            </a:r>
            <a:endParaRPr lang="en-US" dirty="0">
              <a:latin typeface="Verdana" charset="0"/>
              <a:ea typeface="MS PGothic" charset="0"/>
            </a:endParaRPr>
          </a:p>
          <a:p>
            <a:pPr marL="457200" lvl="1" indent="0" eaLnBrk="1" hangingPunct="1">
              <a:spcBef>
                <a:spcPts val="2400"/>
              </a:spcBef>
              <a:buNone/>
            </a:pPr>
            <a:r>
              <a:rPr lang="zh-CN" altLang="en-US" sz="1800" dirty="0">
                <a:solidFill>
                  <a:srgbClr val="C00000"/>
                </a:solidFill>
                <a:latin typeface="Verdana" charset="0"/>
                <a:ea typeface="MS PGothic" charset="0"/>
              </a:rPr>
              <a:t>要查看本实验说明中示例查询的结果，请在 </a:t>
            </a:r>
            <a:r>
              <a:rPr lang="en-US" altLang="zh-CN" b="1" dirty="0">
                <a:solidFill>
                  <a:srgbClr val="0000FF"/>
                </a:solidFill>
                <a:latin typeface="Arial Narrow" panose="020B0604020202020204" pitchFamily="34" charset="0"/>
                <a:ea typeface="MS PGothic" charset="0"/>
              </a:rPr>
              <a:t>SQL Developer </a:t>
            </a:r>
            <a:r>
              <a:rPr lang="zh-CN" altLang="en-US" sz="1800" dirty="0">
                <a:solidFill>
                  <a:srgbClr val="C00000"/>
                </a:solidFill>
                <a:latin typeface="Verdana" charset="0"/>
                <a:ea typeface="MS PGothic" charset="0"/>
              </a:rPr>
              <a:t>中针对 </a:t>
            </a:r>
            <a:r>
              <a:rPr lang="en-US" altLang="zh-CN" sz="1800" dirty="0">
                <a:solidFill>
                  <a:srgbClr val="C00000"/>
                </a:solidFill>
                <a:latin typeface="Verdana" charset="0"/>
                <a:ea typeface="MS PGothic" charset="0"/>
              </a:rPr>
              <a:t>Lab4DB.sql </a:t>
            </a:r>
            <a:r>
              <a:rPr lang="zh-CN" altLang="en-US" sz="1800" dirty="0">
                <a:solidFill>
                  <a:srgbClr val="C00000"/>
                </a:solidFill>
                <a:latin typeface="Verdana" charset="0"/>
                <a:ea typeface="MS PGothic" charset="0"/>
              </a:rPr>
              <a:t>脚本文件创建的数据库执行这些查询。</a:t>
            </a:r>
            <a:endParaRPr lang="en-US" sz="1800" dirty="0">
              <a:solidFill>
                <a:srgbClr val="C00000"/>
              </a:solidFill>
              <a:latin typeface="Verdana" charset="0"/>
              <a:ea typeface="MS PGothic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492240"/>
            <a:ext cx="1981200" cy="228600"/>
          </a:xfrm>
          <a:noFill/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/>
              <a:pPr/>
              <a:t>2</a:t>
            </a:fld>
            <a:endParaRPr lang="en-US" i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/>
              <a:t> </a:t>
            </a:r>
            <a:r>
              <a:rPr lang="zh-CN" altLang="en-US" dirty="0"/>
              <a:t>函数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102873"/>
              </p:ext>
            </p:extLst>
          </p:nvPr>
        </p:nvGraphicFramePr>
        <p:xfrm>
          <a:off x="375761" y="1645920"/>
          <a:ext cx="839247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746310"/>
                    </a:ext>
                  </a:extLst>
                </a:gridCol>
                <a:gridCol w="3109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78049335"/>
                    </a:ext>
                  </a:extLst>
                </a:gridCol>
                <a:gridCol w="2167255">
                  <a:extLst>
                    <a:ext uri="{9D8B030D-6E8A-4147-A177-3AD203B41FA5}">
                      <a16:colId xmlns:a16="http://schemas.microsoft.com/office/drawing/2014/main" val="3922229676"/>
                    </a:ext>
                  </a:extLst>
                </a:gridCol>
              </a:tblGrid>
              <a:tr h="213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660033"/>
                          </a:solidFill>
                          <a:latin typeface="+mn-lt"/>
                        </a:rPr>
                        <a:t>String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200" dirty="0">
                        <a:solidFill>
                          <a:srgbClr val="660033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660033"/>
                          </a:solidFill>
                          <a:latin typeface="+mn-lt"/>
                        </a:rPr>
                        <a:t>Numeric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en-US" sz="200" dirty="0">
                        <a:solidFill>
                          <a:srgbClr val="660033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33"/>
                          </a:solidFill>
                        </a:rPr>
                        <a:t>Aggregate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lower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mod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avg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upper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power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initcap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round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integer_number2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max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3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substr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position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length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trunc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integer_number2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min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concat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altLang="ja-JP" sz="18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660033"/>
                          </a:solidFill>
                        </a:rPr>
                        <a:t>Date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b="1" dirty="0">
                        <a:solidFill>
                          <a:srgbClr val="660033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stddev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instr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add_months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number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attribute_name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length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next_day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weekday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lpad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length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altLang="ja-JP" sz="18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last_day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rpad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length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432FF"/>
                          </a:solidFill>
                          <a:latin typeface="Arial Narrow"/>
                          <a:cs typeface="Arial Narrow"/>
                        </a:rPr>
                        <a:t>current_date</a:t>
                      </a:r>
                      <a:endParaRPr lang="en-US" sz="1800" i="1" dirty="0">
                        <a:solidFill>
                          <a:srgbClr val="C00000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i="1" dirty="0">
                        <a:solidFill>
                          <a:srgbClr val="C00000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ltrim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to_date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date_format_string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rtrim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to_char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date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format_mask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6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/>
              <a:t> </a:t>
            </a:r>
            <a:r>
              <a:rPr lang="zh-CN" altLang="en-US" dirty="0"/>
              <a:t>字符串函数 </a:t>
            </a:r>
            <a:r>
              <a:rPr lang="en-US" dirty="0"/>
              <a:t>(1)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066092"/>
              </p:ext>
            </p:extLst>
          </p:nvPr>
        </p:nvGraphicFramePr>
        <p:xfrm>
          <a:off x="618487" y="2286000"/>
          <a:ext cx="7907026" cy="375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288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>
                          <a:solidFill>
                            <a:srgbClr val="660033"/>
                          </a:solidFill>
                          <a:latin typeface="+mn-lt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dirty="0">
                          <a:solidFill>
                            <a:srgbClr val="660033"/>
                          </a:solidFill>
                          <a:latin typeface="+mn-lt"/>
                        </a:rPr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lower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转换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en-US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为小写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upper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转换 </a:t>
                      </a:r>
                      <a:r>
                        <a:rPr lang="en-US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为大写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initcap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将</a:t>
                      </a:r>
                      <a:r>
                        <a:rPr lang="en-US" altLang="zh-CN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中每个单词的第一个字符设置为大写</a:t>
                      </a:r>
                      <a:endParaRPr lang="en-US" sz="1600" dirty="0">
                        <a:latin typeface="Times New Roman"/>
                        <a:ea typeface="MS PGothic" charset="0"/>
                        <a:cs typeface="Times New Roman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36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substr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position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length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返回从 </a:t>
                      </a:r>
                      <a:r>
                        <a:rPr lang="en-US" altLang="zh-CN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position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开始的字符串的 </a:t>
                      </a:r>
                      <a:r>
                        <a:rPr lang="en-US" altLang="zh-CN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length</a:t>
                      </a:r>
                      <a:r>
                        <a:rPr lang="zh-CN" altLang="en-US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长度</a:t>
                      </a:r>
                      <a:r>
                        <a:rPr lang="en-US" altLang="zh-CN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子串</a:t>
                      </a:r>
                      <a:endParaRPr lang="en-US" sz="16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concat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altLang="ja-JP" sz="18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拼接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en-US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string1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和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en-US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instr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 </a:t>
                      </a:r>
                      <a:r>
                        <a:rPr lang="en-US" sz="1600" b="0" i="1" kern="1200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</a:rPr>
                        <a:t>string2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在 </a:t>
                      </a:r>
                      <a:r>
                        <a:rPr lang="en-US" sz="1600" b="0" i="1" kern="1200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</a:rPr>
                        <a:t>string1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中的位置</a:t>
                      </a:r>
                      <a:endParaRPr lang="en-US" altLang="ja-JP" sz="16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length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返回</a:t>
                      </a:r>
                      <a:r>
                        <a:rPr lang="en-US" altLang="zh-CN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en-US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Verdana" charset="0"/>
                          <a:ea typeface="MS PGothic" charset="0"/>
                          <a:cs typeface="+mn-cs"/>
                        </a:rPr>
                        <a:t>的长度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Verdana" charset="0"/>
                        <a:ea typeface="MS PGothic" charset="0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lpad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length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altLang="ja-JP" sz="1800" dirty="0">
                        <a:solidFill>
                          <a:schemeClr val="tx1"/>
                        </a:solidFill>
                        <a:latin typeface="Arial Narrow"/>
                        <a:ea typeface="MS PGothic" charset="0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将 </a:t>
                      </a:r>
                      <a:r>
                        <a:rPr lang="en-US" sz="1600" b="0" i="1" kern="1200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</a:rPr>
                        <a:t>string1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向左填充 </a:t>
                      </a:r>
                      <a:r>
                        <a:rPr lang="en-US" sz="1600" b="0" i="1" kern="1200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</a:rPr>
                        <a:t>string2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至 </a:t>
                      </a:r>
                      <a:r>
                        <a:rPr lang="en-US" altLang="zh-CN" sz="1600" b="0" i="1" kern="1200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</a:rPr>
                        <a:t>length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长度</a:t>
                      </a:r>
                      <a:endParaRPr lang="en-US" altLang="ja-JP" sz="16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rpad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length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, 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将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en-US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string1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向右填充</a:t>
                      </a:r>
                      <a:r>
                        <a:rPr lang="en-US" sz="1600" dirty="0">
                          <a:latin typeface="Verdana" charset="0"/>
                          <a:ea typeface="MS PGothic" charset="0"/>
                        </a:rPr>
                        <a:t> </a:t>
                      </a:r>
                      <a:r>
                        <a:rPr lang="en-US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string2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至 </a:t>
                      </a:r>
                      <a:r>
                        <a:rPr lang="en-US" altLang="zh-CN" sz="1600" b="0" i="1" kern="1200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</a:rPr>
                        <a:t>length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长度</a:t>
                      </a:r>
                      <a:endParaRPr lang="en-US" sz="16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ltrim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删除 </a:t>
                      </a:r>
                      <a:r>
                        <a:rPr lang="en-US" altLang="zh-CN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左侧的所有空格</a:t>
                      </a:r>
                      <a:endParaRPr lang="en-US" altLang="ja-JP" sz="16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84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1800" dirty="0">
                          <a:solidFill>
                            <a:srgbClr val="0000FF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rtrim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(</a:t>
                      </a:r>
                      <a:r>
                        <a:rPr lang="en-US" sz="1800" i="1" dirty="0">
                          <a:solidFill>
                            <a:srgbClr val="C00000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string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 Narrow"/>
                          <a:ea typeface="MS PGothic" charset="0"/>
                          <a:cs typeface="Arial Narrow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删除 </a:t>
                      </a:r>
                      <a:r>
                        <a:rPr lang="en-US" altLang="zh-CN" sz="1600" b="0" i="1" dirty="0">
                          <a:solidFill>
                            <a:srgbClr val="C00000"/>
                          </a:solidFill>
                          <a:latin typeface="Arial Narrow" panose="020B0604020202020204" pitchFamily="34" charset="0"/>
                          <a:ea typeface="MS PGothic" charset="0"/>
                          <a:cs typeface="Arial Narrow" panose="020B0604020202020204" pitchFamily="34" charset="0"/>
                        </a:rPr>
                        <a:t>string </a:t>
                      </a:r>
                      <a:r>
                        <a:rPr lang="zh-CN" altLang="en-US" sz="1600" dirty="0">
                          <a:latin typeface="Verdana" charset="0"/>
                          <a:ea typeface="MS PGothic" charset="0"/>
                        </a:rPr>
                        <a:t>右侧的所有空格</a:t>
                      </a:r>
                      <a:endParaRPr lang="en-US" altLang="ja-JP" sz="1600" b="0" i="1" dirty="0">
                        <a:solidFill>
                          <a:srgbClr val="C00000"/>
                        </a:solidFill>
                        <a:latin typeface="Arial Narrow" panose="020B0604020202020204" pitchFamily="34" charset="0"/>
                        <a:ea typeface="MS PGothic" charset="0"/>
                        <a:cs typeface="Arial Narrow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57200" y="1463040"/>
            <a:ext cx="8229600" cy="746760"/>
          </a:xfrm>
        </p:spPr>
        <p:txBody>
          <a:bodyPr/>
          <a:lstStyle/>
          <a:p>
            <a:pPr marL="466725" indent="-466725" eaLnBrk="1" hangingPunct="1"/>
            <a:r>
              <a:rPr lang="zh-CN" altLang="en-US" dirty="0">
                <a:latin typeface="Verdana" charset="0"/>
                <a:ea typeface="MS PGothic" charset="0"/>
              </a:rPr>
              <a:t>字符串函数将字符串作为输入并</a:t>
            </a:r>
            <a:r>
              <a:rPr lang="zh-CN" alt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输出字符串或数值</a:t>
            </a:r>
            <a:r>
              <a:rPr lang="zh-CN" altLang="en-US" dirty="0">
                <a:latin typeface="Verdana" charset="0"/>
                <a:ea typeface="MS PGothic" charset="0"/>
              </a:rPr>
              <a:t>。</a:t>
            </a:r>
            <a:endParaRPr lang="en-US" dirty="0">
              <a:latin typeface="Verdan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zh-CN" altLang="en-US" dirty="0"/>
              <a:t>字符串函数 </a:t>
            </a:r>
            <a:r>
              <a:rPr lang="en-US" dirty="0">
                <a:ea typeface="+mj-ea"/>
                <a:cs typeface="+mj-cs"/>
              </a:rPr>
              <a:t>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725" indent="-466725" eaLnBrk="1" hangingPunct="1">
              <a:spcBef>
                <a:spcPts val="1800"/>
              </a:spcBef>
              <a:tabLst>
                <a:tab pos="1933575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lower(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转换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string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zh-CN" altLang="en-US" sz="2000" dirty="0">
                <a:latin typeface="Verdana" charset="0"/>
                <a:ea typeface="MS PGothic" charset="0"/>
              </a:rPr>
              <a:t>为小写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lvl="2" indent="0" eaLnBrk="1" hangingPunct="1"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lower(lastName)</a:t>
            </a:r>
          </a:p>
          <a:p>
            <a:pPr marL="914400" lvl="2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1933575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upper(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转换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string </a:t>
            </a:r>
            <a:r>
              <a:rPr lang="zh-CN" altLang="en-US" sz="2000" dirty="0">
                <a:latin typeface="Verdana" charset="0"/>
                <a:ea typeface="MS PGothic" charset="0"/>
              </a:rPr>
              <a:t>为大写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lvl="1" indent="-4763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upper(lastName)</a:t>
            </a:r>
          </a:p>
          <a:p>
            <a:pPr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2047875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initcap(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将</a:t>
            </a:r>
            <a:r>
              <a:rPr lang="en-US" altLang="zh-CN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</a:t>
            </a:r>
            <a:r>
              <a:rPr lang="zh-CN" altLang="en-US" sz="2000" dirty="0">
                <a:latin typeface="Verdana" charset="0"/>
                <a:ea typeface="MS PGothic" charset="0"/>
              </a:rPr>
              <a:t>中每个单词的第一个字符设置为大写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initcap(courseName)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Course;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5</a:t>
            </a:fld>
            <a:endParaRPr lang="en-US" i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0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zh-CN" altLang="en-US" dirty="0"/>
              <a:t>字符串函数 </a:t>
            </a:r>
            <a:r>
              <a:rPr lang="en-US" dirty="0">
                <a:ea typeface="+mj-ea"/>
                <a:cs typeface="+mj-cs"/>
              </a:rPr>
              <a:t>(3)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6725" indent="-466725" eaLnBrk="1" hangingPunct="1">
              <a:spcBef>
                <a:spcPts val="1800"/>
              </a:spcBef>
              <a:tabLst>
                <a:tab pos="3538538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substr(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position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length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返回从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position </a:t>
            </a:r>
            <a:r>
              <a:rPr lang="zh-CN" altLang="en-US" sz="2000" dirty="0">
                <a:latin typeface="Verdana" charset="0"/>
                <a:ea typeface="MS PGothic" charset="0"/>
              </a:rPr>
              <a:t>开始的字符串的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length</a:t>
            </a:r>
            <a:b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</a:b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                                                   </a:t>
            </a:r>
            <a:r>
              <a:rPr lang="zh-CN" altLang="en-US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长 度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 </a:t>
            </a:r>
            <a:r>
              <a:rPr lang="zh-CN" altLang="en-US" sz="2000" dirty="0">
                <a:latin typeface="Verdana" charset="0"/>
                <a:ea typeface="MS PGothic" charset="0"/>
              </a:rPr>
              <a:t>子串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substr(firstName,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3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)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2976563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concat(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string1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string2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拼接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string1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zh-CN" altLang="en-US" sz="2000" dirty="0">
                <a:latin typeface="Verdana" charset="0"/>
                <a:ea typeface="MS PGothic" charset="0"/>
              </a:rPr>
              <a:t>和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string2</a:t>
            </a:r>
            <a:r>
              <a:rPr lang="en-US" dirty="0">
                <a:latin typeface="Verdana" charset="0"/>
                <a:ea typeface="MS PGothic" charset="0"/>
              </a:rPr>
              <a:t>. 	</a:t>
            </a:r>
            <a:br>
              <a:rPr lang="en-US" dirty="0">
                <a:latin typeface="Verdana" charset="0"/>
                <a:ea typeface="MS PGothic" charset="0"/>
              </a:rPr>
            </a:br>
            <a:r>
              <a:rPr lang="en-US" dirty="0">
                <a:latin typeface="Verdana" charset="0"/>
                <a:ea typeface="MS PGothic" charset="0"/>
              </a:rPr>
              <a:t>                      </a:t>
            </a:r>
            <a:r>
              <a:rPr lang="en-US" dirty="0">
                <a:solidFill>
                  <a:srgbClr val="C00000"/>
                </a:solidFill>
                <a:latin typeface="Verdana" charset="0"/>
                <a:ea typeface="MS PGothic" charset="0"/>
              </a:rPr>
              <a:t>Note:</a:t>
            </a:r>
            <a:r>
              <a:rPr lang="en-US" dirty="0">
                <a:latin typeface="Verdana" charset="0"/>
                <a:ea typeface="MS PGothic" charset="0"/>
              </a:rPr>
              <a:t> </a:t>
            </a:r>
            <a:r>
              <a:rPr lang="en-US" altLang="ja-JP" dirty="0">
                <a:solidFill>
                  <a:srgbClr val="0432FF"/>
                </a:solidFill>
                <a:latin typeface="Verdana" charset="0"/>
                <a:ea typeface="MS PGothic" charset="0"/>
              </a:rPr>
              <a:t>||</a:t>
            </a:r>
            <a:r>
              <a:rPr lang="en-US" altLang="ja-JP" dirty="0">
                <a:latin typeface="Verdana" charset="0"/>
                <a:ea typeface="MS PGothic" charset="0"/>
              </a:rPr>
              <a:t> </a:t>
            </a:r>
            <a:r>
              <a:rPr lang="zh-CN" altLang="en-US" dirty="0">
                <a:latin typeface="Verdana" charset="0"/>
                <a:ea typeface="MS PGothic" charset="0"/>
              </a:rPr>
              <a:t>可以拼接超过两个字符串内容</a:t>
            </a:r>
            <a:endParaRPr lang="en-US" altLang="ja-JP" dirty="0">
              <a:latin typeface="Verdana" charset="0"/>
              <a:ea typeface="MS PGothic" charset="0"/>
            </a:endParaRPr>
          </a:p>
          <a:p>
            <a:pPr marL="91440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concat(lastName, firstName)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2738438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instr(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string1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string2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返回 </a:t>
            </a:r>
            <a:r>
              <a:rPr lang="en-US" altLang="zh-CN" sz="2000" b="0" i="1" kern="12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</a:rPr>
              <a:t>string2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zh-CN" altLang="en-US" sz="2000" dirty="0">
                <a:latin typeface="Verdana" charset="0"/>
                <a:ea typeface="MS PGothic" charset="0"/>
              </a:rPr>
              <a:t>在 </a:t>
            </a:r>
            <a:r>
              <a:rPr lang="en-US" altLang="zh-CN" sz="2000" b="0" i="1" kern="12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</a:rPr>
              <a:t>string1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zh-CN" altLang="en-US" sz="2000" dirty="0">
                <a:latin typeface="Verdana" charset="0"/>
                <a:ea typeface="MS PGothic" charset="0"/>
              </a:rPr>
              <a:t>中的位置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instr(lastName, </a:t>
            </a:r>
            <a:r>
              <a:rPr lang="uk-UA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tr-TR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uk-UA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6</a:t>
            </a:fld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zh-CN" altLang="en-US" dirty="0"/>
              <a:t>字符串函数 </a:t>
            </a:r>
            <a:r>
              <a:rPr lang="en-US" dirty="0">
                <a:ea typeface="+mj-ea"/>
                <a:cs typeface="+mj-cs"/>
              </a:rPr>
              <a:t>(4)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6725" indent="-466725" eaLnBrk="1" hangingPunct="1">
              <a:spcBef>
                <a:spcPts val="1800"/>
              </a:spcBef>
              <a:tabLst>
                <a:tab pos="2054225" algn="l"/>
              </a:tabLst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length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返回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string </a:t>
            </a:r>
            <a:r>
              <a:rPr lang="zh-CN" altLang="en-US" sz="2000" kern="1200" dirty="0">
                <a:solidFill>
                  <a:schemeClr val="dk1"/>
                </a:solidFill>
                <a:latin typeface="Verdana" charset="0"/>
                <a:ea typeface="MS PGothic" charset="0"/>
                <a:cs typeface="+mn-cs"/>
              </a:rPr>
              <a:t>的长度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 length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(lastName)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Student;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3424238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lpad(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string1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length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string2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将 </a:t>
            </a:r>
            <a:r>
              <a:rPr lang="en-US" altLang="zh-CN" sz="2000" b="0" i="1" kern="12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</a:rPr>
              <a:t>string1 </a:t>
            </a:r>
            <a:r>
              <a:rPr lang="zh-CN" altLang="en-US" sz="2000" dirty="0">
                <a:latin typeface="Verdana" charset="0"/>
                <a:ea typeface="MS PGothic" charset="0"/>
              </a:rPr>
              <a:t>向左填充 </a:t>
            </a:r>
            <a:r>
              <a:rPr lang="en-US" altLang="zh-CN" sz="2000" b="0" i="1" kern="12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</a:rPr>
              <a:t>string2 </a:t>
            </a:r>
            <a:r>
              <a:rPr lang="zh-CN" altLang="en-US" sz="2000" dirty="0">
                <a:latin typeface="Verdana" charset="0"/>
                <a:ea typeface="MS PGothic" charset="0"/>
              </a:rPr>
              <a:t>至 </a:t>
            </a:r>
            <a:r>
              <a:rPr lang="en-US" altLang="zh-CN" sz="2000" b="0" i="1" kern="12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</a:rPr>
              <a:t>length </a:t>
            </a:r>
            <a:r>
              <a:rPr lang="zh-CN" altLang="en-US" sz="2000" dirty="0">
                <a:latin typeface="Verdana" charset="0"/>
                <a:ea typeface="MS PGothic" charset="0"/>
              </a:rPr>
              <a:t>长度</a:t>
            </a:r>
            <a:r>
              <a:rPr lang="en-US" altLang="ja-JP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lpad(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'a'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altLang="ja-JP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10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'b</a:t>
            </a:r>
            <a:r>
              <a:rPr lang="uk-UA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dual;</a:t>
            </a:r>
            <a:endParaRPr lang="en-US" altLang="ja-JP" sz="1800" dirty="0">
              <a:solidFill>
                <a:srgbClr val="CC0000"/>
              </a:solidFill>
              <a:latin typeface="Arial Narrow"/>
              <a:ea typeface="MS PGothic" charset="0"/>
              <a:cs typeface="Arial Narrow"/>
            </a:endParaRPr>
          </a:p>
          <a:p>
            <a:pPr marL="466725" indent="-466725" eaLnBrk="1" hangingPunct="1">
              <a:spcBef>
                <a:spcPts val="1800"/>
              </a:spcBef>
              <a:tabLst>
                <a:tab pos="3424238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rpad(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string1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length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, string2)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将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string1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zh-CN" altLang="en-US" sz="2000" dirty="0">
                <a:latin typeface="Verdana" charset="0"/>
                <a:ea typeface="MS PGothic" charset="0"/>
              </a:rPr>
              <a:t>向右填充</a:t>
            </a:r>
            <a:r>
              <a:rPr lang="en-US" altLang="zh-CN" sz="2000" dirty="0">
                <a:latin typeface="Verdana" charset="0"/>
                <a:ea typeface="MS PGothic" charset="0"/>
              </a:rPr>
              <a:t>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string2 </a:t>
            </a:r>
            <a:r>
              <a:rPr lang="zh-CN" altLang="en-US" sz="2000" dirty="0">
                <a:latin typeface="Verdana" charset="0"/>
                <a:ea typeface="MS PGothic" charset="0"/>
              </a:rPr>
              <a:t>至 </a:t>
            </a:r>
            <a:r>
              <a:rPr lang="en-US" altLang="zh-CN" sz="2000" b="0" i="1" kern="1200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</a:rPr>
              <a:t>length </a:t>
            </a:r>
            <a:r>
              <a:rPr lang="zh-CN" altLang="en-US" sz="2000" dirty="0">
                <a:latin typeface="Verdana" charset="0"/>
                <a:ea typeface="MS PGothic" charset="0"/>
              </a:rPr>
              <a:t>长度</a:t>
            </a:r>
            <a:r>
              <a:rPr lang="en-US" altLang="ja-JP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rpad(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'a'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altLang="ja-JP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10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'b</a:t>
            </a:r>
            <a:r>
              <a:rPr lang="uk-UA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ja-JP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dual;</a:t>
            </a:r>
            <a:endParaRPr lang="en-US" altLang="ja-JP" sz="1800" dirty="0">
              <a:solidFill>
                <a:srgbClr val="CC0000"/>
              </a:solidFill>
              <a:latin typeface="Arial Narrow"/>
              <a:ea typeface="MS PGothic" charset="0"/>
              <a:cs typeface="Arial Narrow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7</a:t>
            </a:fld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zh-CN" altLang="en-US" dirty="0"/>
              <a:t>字符串函数 </a:t>
            </a:r>
            <a:r>
              <a:rPr lang="en-US" dirty="0">
                <a:ea typeface="+mj-ea"/>
                <a:cs typeface="+mj-cs"/>
              </a:rPr>
              <a:t>(5)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66725" indent="-466725" eaLnBrk="1" hangingPunct="1">
              <a:spcBef>
                <a:spcPts val="1800"/>
              </a:spcBef>
              <a:tabLst>
                <a:tab pos="1830388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ltrim(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latin typeface="Verdana" charset="0"/>
                <a:ea typeface="MS PGothic" charset="0"/>
              </a:rPr>
              <a:t> –	</a:t>
            </a:r>
            <a:r>
              <a:rPr lang="zh-CN" altLang="en-US" sz="2000" dirty="0">
                <a:latin typeface="Verdana" charset="0"/>
                <a:ea typeface="MS PGothic" charset="0"/>
              </a:rPr>
              <a:t>删除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string </a:t>
            </a:r>
            <a:r>
              <a:rPr lang="zh-CN" altLang="en-US" sz="2000" dirty="0">
                <a:latin typeface="Verdana" charset="0"/>
                <a:ea typeface="MS PGothic" charset="0"/>
              </a:rPr>
              <a:t>左侧的所有空格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ltrim(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    a  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ja-JP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 dual;</a:t>
            </a:r>
          </a:p>
          <a:p>
            <a:pPr marL="914400" indent="0" eaLnBrk="1" hangingPunct="1">
              <a:spcBef>
                <a:spcPts val="600"/>
              </a:spcBef>
              <a:buFont typeface="Wingdings" charset="0"/>
              <a:buNone/>
            </a:pPr>
            <a:r>
              <a:rPr lang="en-US" altLang="ja-JP" sz="1800" b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Query result: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'a  '</a:t>
            </a:r>
          </a:p>
          <a:p>
            <a:pPr marL="466725" indent="-466725" eaLnBrk="1" hangingPunct="1">
              <a:spcBef>
                <a:spcPts val="1800"/>
              </a:spcBef>
              <a:tabLst>
                <a:tab pos="1830388" algn="l"/>
              </a:tabLst>
            </a:pP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rtrim(</a:t>
            </a:r>
            <a:r>
              <a:rPr lang="en-US" i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string</a:t>
            </a:r>
            <a:r>
              <a:rPr lang="en-US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dirty="0">
                <a:solidFill>
                  <a:srgbClr val="0000FF"/>
                </a:solidFill>
                <a:latin typeface="Verdana" charset="0"/>
                <a:ea typeface="MS PGothic" charset="0"/>
              </a:rPr>
              <a:t> </a:t>
            </a:r>
            <a:r>
              <a:rPr lang="en-US" dirty="0">
                <a:latin typeface="Verdana" charset="0"/>
                <a:ea typeface="MS PGothic" charset="0"/>
              </a:rPr>
              <a:t>–	</a:t>
            </a:r>
            <a:r>
              <a:rPr lang="zh-CN" altLang="en-US" sz="2000" dirty="0">
                <a:latin typeface="Verdana" charset="0"/>
                <a:ea typeface="MS PGothic" charset="0"/>
              </a:rPr>
              <a:t>删除 </a:t>
            </a:r>
            <a:r>
              <a:rPr lang="en-US" altLang="zh-CN" sz="2000" b="0" i="1" dirty="0">
                <a:solidFill>
                  <a:srgbClr val="C00000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string </a:t>
            </a:r>
            <a:r>
              <a:rPr lang="zh-CN" altLang="en-US" sz="2000" dirty="0">
                <a:latin typeface="Verdana" charset="0"/>
                <a:ea typeface="MS PGothic" charset="0"/>
              </a:rPr>
              <a:t>左侧的所有空格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914400" indent="0" eaLnBrk="1" hangingPunct="1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rtrim(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    a  '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)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</a:pPr>
            <a:r>
              <a:rPr lang="en-US" altLang="ja-JP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 dual;</a:t>
            </a:r>
          </a:p>
          <a:p>
            <a:pPr marL="914400" indent="0" eaLnBrk="1" hangingPunct="1">
              <a:spcBef>
                <a:spcPts val="600"/>
              </a:spcBef>
              <a:buNone/>
            </a:pPr>
            <a:r>
              <a:rPr lang="en-US" altLang="ja-JP" sz="1800" b="1" dirty="0">
                <a:solidFill>
                  <a:srgbClr val="C00000"/>
                </a:solidFill>
                <a:latin typeface="Arial Narrow"/>
                <a:ea typeface="MS PGothic" charset="0"/>
                <a:cs typeface="Arial Narrow"/>
              </a:rPr>
              <a:t>Query result:</a:t>
            </a:r>
            <a:r>
              <a:rPr lang="en-US" altLang="ja-JP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     a'</a:t>
            </a:r>
          </a:p>
          <a:p>
            <a:pPr marL="1146175" indent="-688975" eaLnBrk="1" hangingPunct="1">
              <a:spcBef>
                <a:spcPts val="1200"/>
              </a:spcBef>
              <a:buNone/>
            </a:pPr>
            <a:r>
              <a:rPr lang="en-US" altLang="ja-JP" sz="1600" b="1" dirty="0">
                <a:solidFill>
                  <a:srgbClr val="C00000"/>
                </a:solidFill>
                <a:ea typeface="MS PGothic" charset="0"/>
                <a:cs typeface="Arial Narrow"/>
              </a:rPr>
              <a:t>Note:</a:t>
            </a:r>
            <a:r>
              <a:rPr lang="en-US" altLang="ja-JP" sz="1600" b="1" dirty="0">
                <a:solidFill>
                  <a:srgbClr val="FF0000"/>
                </a:solidFill>
                <a:ea typeface="MS PGothic" charset="0"/>
                <a:cs typeface="Arial Narrow"/>
              </a:rPr>
              <a:t>	</a:t>
            </a:r>
            <a:r>
              <a:rPr lang="zh-CN" altLang="en-US" sz="1600" dirty="0">
                <a:ea typeface="MS PGothic" charset="0"/>
                <a:cs typeface="Arial Narrow"/>
              </a:rPr>
              <a:t>由于 </a:t>
            </a:r>
            <a:r>
              <a:rPr lang="en-US" altLang="zh-CN" sz="1600" dirty="0">
                <a:ea typeface="MS PGothic" charset="0"/>
                <a:cs typeface="Arial Narrow"/>
              </a:rPr>
              <a:t>Oracle </a:t>
            </a:r>
            <a:r>
              <a:rPr lang="zh-CN" altLang="en-US" sz="1600" dirty="0">
                <a:ea typeface="MS PGothic" charset="0"/>
                <a:cs typeface="Arial Narrow"/>
              </a:rPr>
              <a:t>数据库总是在 </a:t>
            </a:r>
            <a:r>
              <a:rPr lang="en-US" altLang="zh-CN" sz="1600" dirty="0">
                <a:ea typeface="MS PGothic" charset="0"/>
                <a:cs typeface="Arial Narrow"/>
              </a:rPr>
              <a:t>char </a:t>
            </a:r>
            <a:r>
              <a:rPr lang="zh-CN" altLang="en-US" sz="1600" dirty="0">
                <a:ea typeface="MS PGothic" charset="0"/>
                <a:cs typeface="Arial Narrow"/>
              </a:rPr>
              <a:t>类型的属性值后面加上与字符串长度相同的尾部空格，因此可以使用 </a:t>
            </a:r>
            <a:r>
              <a:rPr lang="en-US" altLang="zh-CN" sz="1600" dirty="0" err="1">
                <a:ea typeface="MS PGothic" charset="0"/>
                <a:cs typeface="Arial Narrow"/>
              </a:rPr>
              <a:t>rtrim</a:t>
            </a:r>
            <a:r>
              <a:rPr lang="en-US" altLang="zh-CN" sz="1600" dirty="0">
                <a:ea typeface="MS PGothic" charset="0"/>
                <a:cs typeface="Arial Narrow"/>
              </a:rPr>
              <a:t> </a:t>
            </a:r>
            <a:r>
              <a:rPr lang="zh-CN" altLang="en-US" sz="1600" dirty="0">
                <a:ea typeface="MS PGothic" charset="0"/>
                <a:cs typeface="Arial Narrow"/>
              </a:rPr>
              <a:t>函数删除这些尾部空格。将 </a:t>
            </a:r>
            <a:r>
              <a:rPr lang="en-US" altLang="zh-CN" sz="1600" dirty="0">
                <a:ea typeface="MS PGothic" charset="0"/>
                <a:cs typeface="Arial Narrow"/>
              </a:rPr>
              <a:t>char </a:t>
            </a:r>
            <a:r>
              <a:rPr lang="zh-CN" altLang="en-US" sz="1600" dirty="0">
                <a:ea typeface="MS PGothic" charset="0"/>
                <a:cs typeface="Arial Narrow"/>
              </a:rPr>
              <a:t>类型的属性值与正则表达式进行比较时需要使用该函数。</a:t>
            </a:r>
            <a:r>
              <a:rPr lang="en-US" altLang="ja-JP" sz="1600" dirty="0">
                <a:ea typeface="MS PGothic" charset="0"/>
                <a:cs typeface="Arial Narrow"/>
              </a:rPr>
              <a:t>.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929DF7-9F14-2146-B1B0-81DFE4190A03}" type="slidenum">
              <a:rPr lang="en-US" i="0" smtClean="0"/>
              <a:pPr/>
              <a:t>8</a:t>
            </a:fld>
            <a:endParaRPr lang="en-US" i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9F269-AC0A-284B-8A8E-AFCA30B3AD6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11858</TotalTime>
  <Words>2343</Words>
  <Application>Microsoft Macintosh PowerPoint</Application>
  <PresentationFormat>全屏显示(4:3)</PresentationFormat>
  <Paragraphs>348</Paragraphs>
  <Slides>23</Slides>
  <Notes>4</Notes>
  <HiddenSlides>13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Arial Narrow</vt:lpstr>
      <vt:lpstr>Times New Roman</vt:lpstr>
      <vt:lpstr>Verdana</vt:lpstr>
      <vt:lpstr>Wingdings</vt:lpstr>
      <vt:lpstr>Profile</vt:lpstr>
      <vt:lpstr>Lab Instructions for TA</vt:lpstr>
      <vt:lpstr>数据库管理系统</vt:lpstr>
      <vt:lpstr>实验主题</vt:lpstr>
      <vt:lpstr>SQL 函数</vt:lpstr>
      <vt:lpstr>SQL 字符串函数 (1)</vt:lpstr>
      <vt:lpstr>SQL字符串函数 (2)</vt:lpstr>
      <vt:lpstr>SQL字符串函数 (3)</vt:lpstr>
      <vt:lpstr>SQL字符串函数 (4)</vt:lpstr>
      <vt:lpstr>SQL字符串函数 (5)</vt:lpstr>
      <vt:lpstr>SQL 数字函数</vt:lpstr>
      <vt:lpstr>SQL 日期函数 (1)</vt:lpstr>
      <vt:lpstr>SQL 日期函数 (2)</vt:lpstr>
      <vt:lpstr>SQL 日期函数 (3)</vt:lpstr>
      <vt:lpstr>SQL 聚合函数</vt:lpstr>
      <vt:lpstr>SQL Aggregate Function Examples (1)</vt:lpstr>
      <vt:lpstr>SQL Aggregate Function Examples (2)</vt:lpstr>
      <vt:lpstr>GROUP BY 子句</vt:lpstr>
      <vt:lpstr>带 HAVING 的GROUP BY 子句</vt:lpstr>
      <vt:lpstr>PowerPoint 演示文稿</vt:lpstr>
      <vt:lpstr>子查询</vt:lpstr>
      <vt:lpstr>子查询样例 (1)</vt:lpstr>
      <vt:lpstr>子查询样例 (2)</vt:lpstr>
      <vt:lpstr>子查询样例 (3)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lamngok</dc:creator>
  <cp:lastModifiedBy>Libin Zheng</cp:lastModifiedBy>
  <cp:revision>749</cp:revision>
  <cp:lastPrinted>2014-09-28T10:27:58Z</cp:lastPrinted>
  <dcterms:created xsi:type="dcterms:W3CDTF">2010-02-04T06:50:26Z</dcterms:created>
  <dcterms:modified xsi:type="dcterms:W3CDTF">2024-11-10T04:19:30Z</dcterms:modified>
</cp:coreProperties>
</file>