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1" r:id="rId1"/>
  </p:sldMasterIdLst>
  <p:notesMasterIdLst>
    <p:notesMasterId r:id="rId16"/>
  </p:notesMasterIdLst>
  <p:sldIdLst>
    <p:sldId id="360" r:id="rId2"/>
    <p:sldId id="256" r:id="rId3"/>
    <p:sldId id="319" r:id="rId4"/>
    <p:sldId id="349" r:id="rId5"/>
    <p:sldId id="350" r:id="rId6"/>
    <p:sldId id="351" r:id="rId7"/>
    <p:sldId id="353" r:id="rId8"/>
    <p:sldId id="354" r:id="rId9"/>
    <p:sldId id="357" r:id="rId10"/>
    <p:sldId id="318" r:id="rId11"/>
    <p:sldId id="310" r:id="rId12"/>
    <p:sldId id="311" r:id="rId13"/>
    <p:sldId id="312" r:id="rId14"/>
    <p:sldId id="313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Verdan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432FF"/>
    <a:srgbClr val="FBFFD3"/>
    <a:srgbClr val="008000"/>
    <a:srgbClr val="011893"/>
    <a:srgbClr val="0000FF"/>
    <a:srgbClr val="33CC33"/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2"/>
    <p:restoredTop sz="99108" autoAdjust="0"/>
  </p:normalViewPr>
  <p:slideViewPr>
    <p:cSldViewPr>
      <p:cViewPr varScale="1">
        <p:scale>
          <a:sx n="162" d="100"/>
          <a:sy n="162" d="100"/>
        </p:scale>
        <p:origin x="1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dirty="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i="0" dirty="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i="0" smtClean="0">
                <a:latin typeface="Arial" charset="0"/>
              </a:defRPr>
            </a:lvl1pPr>
          </a:lstStyle>
          <a:p>
            <a:pPr>
              <a:defRPr/>
            </a:pPr>
            <a:fld id="{B8B6A903-0E06-B545-A1F0-D0635D1469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B6A903-0E06-B545-A1F0-D0635D1469E5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996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863099B4-EE7F-7B4C-BC91-95632C887CC7}" type="slidenum">
              <a:rPr lang="en-US" i="0" smtClean="0">
                <a:latin typeface="Arial" charset="0"/>
              </a:rPr>
              <a:pPr>
                <a:defRPr/>
              </a:pPr>
              <a:t>1</a:t>
            </a:fld>
            <a:endParaRPr lang="en-US" i="0" dirty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ea typeface="MS PGothic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228600" y="2378075"/>
            <a:ext cx="86868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7200"/>
            <a:ext cx="8686800" cy="1828800"/>
          </a:xfrm>
        </p:spPr>
        <p:txBody>
          <a:bodyPr/>
          <a:lstStyle>
            <a:lvl1pPr algn="ctr">
              <a:defRPr sz="4000" b="1">
                <a:solidFill>
                  <a:srgbClr val="0000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686800" cy="1828800"/>
          </a:xfrm>
        </p:spPr>
        <p:txBody>
          <a:bodyPr/>
          <a:lstStyle>
            <a:lvl1pPr marL="0" indent="0" algn="ctr">
              <a:spcBef>
                <a:spcPts val="1200"/>
              </a:spcBef>
              <a:buFont typeface="Wingdings" pitchFamily="2" charset="2"/>
              <a:buNone/>
              <a:defRPr sz="2800">
                <a:solidFill>
                  <a:srgbClr val="660033"/>
                </a:solidFill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4F2B1C-DCF8-0D48-829C-A67291EEBC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5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COMP 3311: Lab 5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64AF5-76D0-1E48-9181-632D6B9231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3675"/>
            <a:ext cx="8229600" cy="484632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57200" y="1279525"/>
            <a:ext cx="82296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457200" y="6400800"/>
            <a:ext cx="82296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dirty="0" smtClean="0"/>
            </a:lvl1pPr>
          </a:lstStyle>
          <a:p>
            <a:pPr>
              <a:defRPr/>
            </a:pPr>
            <a:r>
              <a:rPr lang="en-US" dirty="0"/>
              <a:t>COMP 3311: Lab 5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92240"/>
            <a:ext cx="2895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i="0" dirty="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492240"/>
            <a:ext cx="1981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/>
            </a:lvl1pPr>
          </a:lstStyle>
          <a:p>
            <a:pPr>
              <a:defRPr/>
            </a:pPr>
            <a:fld id="{66FF7134-23C8-A443-8DFE-9E11CF9E7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660033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57200" indent="-457200" algn="l" rtl="0" eaLnBrk="0" fontAlgn="base" hangingPunct="0">
        <a:spcBef>
          <a:spcPts val="2400"/>
        </a:spcBef>
        <a:spcAft>
          <a:spcPct val="0"/>
        </a:spcAft>
        <a:buClr>
          <a:schemeClr val="accent2"/>
        </a:buClr>
        <a:buFont typeface="Wingdings" charset="0"/>
        <a:buChar char="o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charset="0"/>
        <a:buChar char="n"/>
        <a:defRPr sz="1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Font typeface="Wingdings" charset="0"/>
        <a:buChar char="o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736725" indent="-365125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n"/>
        <a:defRPr sz="1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11363" indent="-27305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Font typeface="Wingdings" charset="0"/>
        <a:buChar char="§"/>
        <a:defRPr sz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Instructions for 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675"/>
            <a:ext cx="8229600" cy="484632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CA" sz="1800" dirty="0"/>
              <a:t>Introduce the lab topics (slide 2).</a:t>
            </a:r>
          </a:p>
          <a:p>
            <a:pPr>
              <a:spcBef>
                <a:spcPts val="1200"/>
              </a:spcBef>
            </a:pPr>
            <a:r>
              <a:rPr lang="en-CA" sz="1800" dirty="0"/>
              <a:t>Use the (unhidden) slides to briefly explain SQL: 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DDL statements (slide 3).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DML statements (slide 6).</a:t>
            </a:r>
          </a:p>
          <a:p>
            <a:pPr lvl="1">
              <a:spcBef>
                <a:spcPts val="600"/>
              </a:spcBef>
            </a:pPr>
            <a:r>
              <a:rPr lang="en-CA" sz="1600" dirty="0"/>
              <a:t>integrity constraints (slides 9-13).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CA" sz="1600" dirty="0">
                <a:solidFill>
                  <a:srgbClr val="FF0000"/>
                </a:solidFill>
              </a:rPr>
              <a:t>Note that slides </a:t>
            </a:r>
            <a:r>
              <a:rPr lang="en-CA" sz="1600" dirty="0">
                <a:solidFill>
                  <a:srgbClr val="0432FF"/>
                </a:solidFill>
              </a:rPr>
              <a:t>4-5</a:t>
            </a:r>
            <a:r>
              <a:rPr lang="en-CA" sz="1600" dirty="0">
                <a:solidFill>
                  <a:srgbClr val="FF0000"/>
                </a:solidFill>
              </a:rPr>
              <a:t> and </a:t>
            </a:r>
            <a:r>
              <a:rPr lang="en-CA" sz="1600" dirty="0">
                <a:solidFill>
                  <a:srgbClr val="0432FF"/>
                </a:solidFill>
              </a:rPr>
              <a:t>7-8</a:t>
            </a:r>
            <a:r>
              <a:rPr lang="en-CA" sz="1600" dirty="0">
                <a:solidFill>
                  <a:srgbClr val="FF0000"/>
                </a:solidFill>
              </a:rPr>
              <a:t> are </a:t>
            </a:r>
            <a:r>
              <a:rPr lang="en-CA" sz="1600" dirty="0">
                <a:solidFill>
                  <a:srgbClr val="0432FF"/>
                </a:solidFill>
              </a:rPr>
              <a:t>hidden</a:t>
            </a:r>
            <a:r>
              <a:rPr lang="en-CA" sz="1600" dirty="0">
                <a:solidFill>
                  <a:srgbClr val="FF0000"/>
                </a:solidFill>
              </a:rPr>
              <a:t> in</a:t>
            </a:r>
            <a:br>
              <a:rPr lang="en-CA" sz="1600" dirty="0">
                <a:solidFill>
                  <a:srgbClr val="FF0000"/>
                </a:solidFill>
              </a:rPr>
            </a:br>
            <a:r>
              <a:rPr lang="en-CA" sz="1600" dirty="0">
                <a:solidFill>
                  <a:srgbClr val="FF0000"/>
                </a:solidFill>
              </a:rPr>
              <a:t>PowerPoint Presentation mode.</a:t>
            </a:r>
          </a:p>
          <a:p>
            <a:pPr>
              <a:spcBef>
                <a:spcPts val="1200"/>
              </a:spcBef>
            </a:pPr>
            <a:r>
              <a:rPr lang="en-HK" sz="1800" dirty="0"/>
              <a:t>Answer any questions students might have about the lab notes</a:t>
            </a:r>
            <a:r>
              <a:rPr lang="en-CA" sz="1800" dirty="0"/>
              <a:t>.</a:t>
            </a:r>
          </a:p>
          <a:p>
            <a:r>
              <a:rPr lang="en-HK" sz="1800" dirty="0"/>
              <a:t>Explain what the students need to do in the lab exercise and help any students who are having problems doing the exercise</a:t>
            </a:r>
            <a:r>
              <a:rPr lang="en-CA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88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Integrity Constraints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Integrity constraints are used to ensure data consistency and can be declared at the </a:t>
            </a:r>
            <a:r>
              <a:rPr lang="en-US" dirty="0">
                <a:solidFill>
                  <a:schemeClr val="accent2"/>
                </a:solidFill>
                <a:latin typeface="Verdana" charset="0"/>
                <a:ea typeface="MS PGothic" charset="0"/>
              </a:rPr>
              <a:t>attribute level</a:t>
            </a:r>
            <a:r>
              <a:rPr lang="en-US" dirty="0">
                <a:latin typeface="Verdana" charset="0"/>
                <a:ea typeface="MS PGothic" charset="0"/>
              </a:rPr>
              <a:t> or at the </a:t>
            </a:r>
            <a:r>
              <a:rPr lang="en-US" dirty="0">
                <a:solidFill>
                  <a:schemeClr val="accent2"/>
                </a:solidFill>
                <a:latin typeface="Verdana" charset="0"/>
                <a:ea typeface="MS PGothic" charset="0"/>
              </a:rPr>
              <a:t>table level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Attribute-level constraints </a:t>
            </a:r>
            <a:r>
              <a:rPr lang="en-US" dirty="0">
                <a:solidFill>
                  <a:schemeClr val="accent2"/>
                </a:solidFill>
                <a:latin typeface="Verdana" charset="0"/>
                <a:ea typeface="MS PGothic" charset="0"/>
              </a:rPr>
              <a:t>apply to the attributes only</a:t>
            </a:r>
            <a:r>
              <a:rPr lang="en-US" dirty="0">
                <a:latin typeface="Verdana" charset="0"/>
                <a:ea typeface="MS PGothic" charset="0"/>
              </a:rPr>
              <a:t> and only </a:t>
            </a:r>
            <a:r>
              <a:rPr 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involve one attribute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Most attribute-level constraints are placed right after the attribute definitions.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Table-level constraints </a:t>
            </a:r>
            <a:r>
              <a:rPr 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apply to the whole table</a:t>
            </a:r>
            <a:r>
              <a:rPr lang="en-US" dirty="0">
                <a:latin typeface="Verdana" charset="0"/>
                <a:ea typeface="MS PGothic" charset="0"/>
              </a:rPr>
              <a:t> and usually </a:t>
            </a:r>
            <a:r>
              <a:rPr lang="en-US" dirty="0">
                <a:solidFill>
                  <a:srgbClr val="CC0000"/>
                </a:solidFill>
                <a:latin typeface="Verdana" charset="0"/>
                <a:ea typeface="MS PGothic" charset="0"/>
              </a:rPr>
              <a:t>involve multiple attributes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Table-level constraints must be placed after all the definitions of the attributes.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A2E0A4DA-9B1A-6049-8934-4558EDA52B41}" type="slidenum">
              <a:rPr lang="en-US" i="0" smtClean="0"/>
              <a:pPr>
                <a:defRPr/>
              </a:pPr>
              <a:t>9</a:t>
            </a:fld>
            <a:endParaRPr lang="en-US" i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Specifying Table Integrity Constraints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The basic integrity constraint keywords are:</a:t>
            </a:r>
          </a:p>
          <a:p>
            <a:pPr marL="1666875" lvl="1" indent="-12096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latin typeface="Verdana" charset="0"/>
                <a:ea typeface="MS PGothic" charset="0"/>
              </a:rPr>
              <a:t>	specifies the attribute(s) that are used to uniquely identify the tuples (records) in a table.</a:t>
            </a:r>
          </a:p>
          <a:p>
            <a:pPr marL="1666875" lvl="1" indent="-12096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foreign key</a:t>
            </a:r>
            <a:r>
              <a:rPr lang="en-US" sz="1800" dirty="0">
                <a:latin typeface="Verdana" charset="0"/>
                <a:ea typeface="MS PGothic" charset="0"/>
              </a:rPr>
              <a:t>	specifies the attribute(s) whose value refers to</a:t>
            </a:r>
            <a:r>
              <a:rPr lang="en-US" altLang="ja-JP" sz="1800" dirty="0">
                <a:latin typeface="Verdana" charset="0"/>
                <a:ea typeface="MS PGothic" charset="0"/>
              </a:rPr>
              <a:t> another table </a:t>
            </a:r>
            <a:r>
              <a:rPr lang="en-US" sz="1800" dirty="0">
                <a:latin typeface="Verdana" charset="0"/>
                <a:ea typeface="MS PGothic" charset="0"/>
              </a:rPr>
              <a:t>and which value must be present in that table</a:t>
            </a:r>
            <a:r>
              <a:rPr lang="en-US" altLang="ja-JP" sz="1800" dirty="0">
                <a:latin typeface="Verdana" charset="0"/>
                <a:ea typeface="MS PGothic" charset="0"/>
              </a:rPr>
              <a:t>.</a:t>
            </a:r>
          </a:p>
          <a:p>
            <a:pPr marL="1666875" lvl="1" indent="-12096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unique</a:t>
            </a:r>
            <a:r>
              <a:rPr lang="en-US" sz="1800" dirty="0">
                <a:latin typeface="Verdana" charset="0"/>
                <a:ea typeface="MS PGothic" charset="0"/>
              </a:rPr>
              <a:t>	indicates the attribute has unique values.</a:t>
            </a:r>
          </a:p>
          <a:p>
            <a:pPr marL="1666875" lvl="1" indent="-12096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latin typeface="Verdana" charset="0"/>
                <a:ea typeface="MS PGothic" charset="0"/>
              </a:rPr>
              <a:t>	indicates the attribute must have a value.</a:t>
            </a:r>
          </a:p>
          <a:p>
            <a:pPr marL="1666875" lvl="1" indent="-12096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check</a:t>
            </a:r>
            <a:r>
              <a:rPr lang="en-US" sz="1800" dirty="0">
                <a:latin typeface="Verdana" charset="0"/>
                <a:ea typeface="MS PGothic" charset="0"/>
              </a:rPr>
              <a:t>	places conditions (in the form of a predicate) on the attribute.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To list all constraints of a table, use the query:</a:t>
            </a:r>
          </a:p>
          <a:p>
            <a:pPr indent="31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select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*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indent="3175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user_constraints</a:t>
            </a:r>
          </a:p>
          <a:p>
            <a:pPr marL="4114800" indent="-3654425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table_name=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'&lt;</a:t>
            </a:r>
            <a:r>
              <a:rPr lang="en-US" sz="1800" i="1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&gt;'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;</a:t>
            </a:r>
            <a:endParaRPr lang="en-US" sz="1800" dirty="0">
              <a:latin typeface="Verdana" charset="0"/>
              <a:ea typeface="MS PGothic" charset="0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92EBFA79-5524-5C41-A5AE-2D09C86B5086}" type="slidenum">
              <a:rPr lang="en-US" i="0" smtClean="0"/>
              <a:pPr>
                <a:defRPr/>
              </a:pPr>
              <a:t>10</a:t>
            </a:fld>
            <a:endParaRPr lang="en-US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2AB08-91DF-174D-99DD-8B6A1703C561}"/>
              </a:ext>
            </a:extLst>
          </p:cNvPr>
          <p:cNvSpPr txBox="1"/>
          <p:nvPr/>
        </p:nvSpPr>
        <p:spPr>
          <a:xfrm>
            <a:off x="4419600" y="5334000"/>
            <a:ext cx="3200400" cy="584775"/>
          </a:xfrm>
          <a:prstGeom prst="rect">
            <a:avLst/>
          </a:prstGeom>
          <a:solidFill>
            <a:srgbClr val="FBFFD3"/>
          </a:solidFill>
          <a:ln w="19050">
            <a:solidFill>
              <a:srgbClr val="01189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0" u="sng" dirty="0">
                <a:solidFill>
                  <a:srgbClr val="FF0000"/>
                </a:solidFill>
                <a:latin typeface="Arial Narrow"/>
                <a:cs typeface="Arial Narrow"/>
              </a:rPr>
              <a:t>Important Note</a:t>
            </a:r>
          </a:p>
          <a:p>
            <a:pPr algn="ctr"/>
            <a:r>
              <a:rPr lang="en-US" sz="1600" b="1" dirty="0">
                <a:solidFill>
                  <a:srgbClr val="0000FF"/>
                </a:solidFill>
                <a:latin typeface="Arial Narrow"/>
                <a:cs typeface="Arial Narrow"/>
              </a:rPr>
              <a:t>&lt;table_name&gt;</a:t>
            </a:r>
            <a:r>
              <a:rPr lang="en-US" sz="1600" b="1" i="0" dirty="0">
                <a:solidFill>
                  <a:srgbClr val="0000FF"/>
                </a:solidFill>
                <a:latin typeface="Arial Narrow"/>
                <a:cs typeface="Arial Narrow"/>
              </a:rPr>
              <a:t> must be all uppercase.</a:t>
            </a:r>
            <a:endParaRPr lang="en-CA" sz="1600" b="1" i="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Integrity Constraints (1)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3175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Staff (</a:t>
            </a:r>
          </a:p>
          <a:p>
            <a:pPr marL="1600200" indent="-68580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tabLst>
                <a:tab pos="2863850" algn="l"/>
              </a:tabLst>
              <a:defRPr/>
            </a:pPr>
            <a:r>
              <a:rPr lang="en-US" sz="1800" dirty="0">
                <a:latin typeface="Arial Narrow"/>
                <a:ea typeface="MS PGothic" charset="0"/>
                <a:cs typeface="Arial Narrow"/>
              </a:rPr>
              <a:t>staffId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1600200" indent="-68580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tabLst>
                <a:tab pos="28638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age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1600200" indent="-685800" eaLnBrk="1" hangingPunct="1">
              <a:lnSpc>
                <a:spcPct val="90000"/>
              </a:lnSpc>
              <a:spcBef>
                <a:spcPts val="0"/>
              </a:spcBef>
              <a:buNone/>
              <a:tabLst>
                <a:tab pos="28638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email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varchar2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unique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1600200" indent="-68580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tabLst>
                <a:tab pos="28638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salary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check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(salary&gt;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));</a:t>
            </a:r>
          </a:p>
          <a:p>
            <a:pPr indent="3175"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WorksAt (</a:t>
            </a:r>
          </a:p>
          <a:p>
            <a:pPr marL="2054225" indent="-1144588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 Narrow"/>
                <a:ea typeface="MS PGothic" charset="0"/>
                <a:cs typeface="Arial Narrow"/>
              </a:rPr>
              <a:t>staffId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Staff(staffId)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on delete cascade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2054225" indent="-1144588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firmName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varchar2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906463" indent="3175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(staffId, firmName));</a:t>
            </a:r>
          </a:p>
          <a:p>
            <a:pPr marL="0" lvl="1" indent="0" eaLnBrk="1" hangingPunct="1">
              <a:spcBef>
                <a:spcPts val="2400"/>
              </a:spcBef>
              <a:buNone/>
              <a:defRPr/>
            </a:pPr>
            <a:r>
              <a:rPr lang="en-US" sz="1600" b="1" dirty="0">
                <a:solidFill>
                  <a:srgbClr val="C00000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latin typeface="Verdana" charset="0"/>
                <a:ea typeface="MS PGothic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600" dirty="0">
                <a:latin typeface="Verdana" charset="0"/>
                <a:ea typeface="MS PGothic" charset="0"/>
              </a:rPr>
              <a:t> can only be an attribute-level constraint.</a:t>
            </a:r>
            <a:endParaRPr lang="en-US" sz="1600" dirty="0">
              <a:solidFill>
                <a:srgbClr val="660033"/>
              </a:solidFill>
              <a:latin typeface="Verdana" charset="0"/>
              <a:ea typeface="MS PGothic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B3CF0121-9537-6743-9326-16366A0463AA}" type="slidenum">
              <a:rPr lang="en-US" i="0" smtClean="0"/>
              <a:pPr>
                <a:defRPr/>
              </a:pPr>
              <a:t>11</a:t>
            </a:fld>
            <a:endParaRPr lang="en-US" i="0" dirty="0"/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6858000" y="3657600"/>
            <a:ext cx="1600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Table-Level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Constraint</a:t>
            </a:r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6705600" y="1828800"/>
            <a:ext cx="2019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n-cs"/>
              </a:rPr>
              <a:t>Attribute-Level Constraints</a:t>
            </a:r>
          </a:p>
        </p:txBody>
      </p:sp>
      <p:cxnSp>
        <p:nvCxnSpPr>
          <p:cNvPr id="22535" name="Straight Arrow Connector 5"/>
          <p:cNvCxnSpPr>
            <a:cxnSpLocks noChangeShapeType="1"/>
            <a:stCxn id="14343" idx="1"/>
          </p:cNvCxnSpPr>
          <p:nvPr/>
        </p:nvCxnSpPr>
        <p:spPr bwMode="auto">
          <a:xfrm flipH="1" flipV="1">
            <a:off x="3581400" y="1905000"/>
            <a:ext cx="3124200" cy="246966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6" name="Straight Arrow Connector 7"/>
          <p:cNvCxnSpPr>
            <a:cxnSpLocks noChangeShapeType="1"/>
            <a:stCxn id="14343" idx="1"/>
          </p:cNvCxnSpPr>
          <p:nvPr/>
        </p:nvCxnSpPr>
        <p:spPr bwMode="auto">
          <a:xfrm flipH="1">
            <a:off x="3985591" y="2151966"/>
            <a:ext cx="2720009" cy="23342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Straight Arrow Connector 9"/>
          <p:cNvCxnSpPr>
            <a:cxnSpLocks noChangeShapeType="1"/>
            <a:stCxn id="14343" idx="1"/>
          </p:cNvCxnSpPr>
          <p:nvPr/>
        </p:nvCxnSpPr>
        <p:spPr bwMode="auto">
          <a:xfrm flipH="1">
            <a:off x="4949687" y="2151966"/>
            <a:ext cx="1755913" cy="462025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8" name="Straight Arrow Connector 16"/>
          <p:cNvCxnSpPr>
            <a:cxnSpLocks noChangeShapeType="1"/>
            <a:stCxn id="14342" idx="1"/>
          </p:cNvCxnSpPr>
          <p:nvPr/>
        </p:nvCxnSpPr>
        <p:spPr bwMode="auto">
          <a:xfrm flipH="1">
            <a:off x="4267200" y="3980766"/>
            <a:ext cx="2590800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>
            <a:cxnSpLocks/>
            <a:stCxn id="14343" idx="1"/>
          </p:cNvCxnSpPr>
          <p:nvPr/>
        </p:nvCxnSpPr>
        <p:spPr bwMode="auto">
          <a:xfrm flipH="1">
            <a:off x="5715000" y="2151966"/>
            <a:ext cx="990600" cy="12074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991F68-F0CA-5F4C-BDB9-E90AF2C2DD98}"/>
              </a:ext>
            </a:extLst>
          </p:cNvPr>
          <p:cNvCxnSpPr>
            <a:cxnSpLocks/>
            <a:stCxn id="14343" idx="1"/>
          </p:cNvCxnSpPr>
          <p:nvPr/>
        </p:nvCxnSpPr>
        <p:spPr bwMode="auto">
          <a:xfrm flipH="1">
            <a:off x="4591878" y="2151966"/>
            <a:ext cx="2113722" cy="15553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Example Integrity Constraints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3175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table WorksAt (</a:t>
            </a:r>
          </a:p>
          <a:p>
            <a:pPr marL="2103120" indent="-118872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latin typeface="Arial Narrow"/>
                <a:ea typeface="MS PGothic" charset="0"/>
                <a:cs typeface="Arial Narrow"/>
              </a:rPr>
              <a:t>staffId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Staff (staffId)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on delete cascade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2103120" indent="-118872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firmName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varchar2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(staffId, firmName));</a:t>
            </a:r>
          </a:p>
          <a:p>
            <a:pPr indent="3175" eaLnBrk="1" hangingPunct="1"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WorksAt (</a:t>
            </a:r>
          </a:p>
          <a:p>
            <a:pPr marL="2103120" indent="-118872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staffId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2103120" indent="-118872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firmName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varchar2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constraint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not_null_firmName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2103120" indent="-118872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constraint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foreign_key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foreign 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(staffId)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Staff (staffId) </a:t>
            </a:r>
            <a:r>
              <a:rPr lang="en-US" sz="1800" b="1" dirty="0">
                <a:solidFill>
                  <a:srgbClr val="0432FF"/>
                </a:solidFill>
                <a:latin typeface="Arial Narrow"/>
                <a:ea typeface="MS PGothic" charset="0"/>
                <a:cs typeface="Arial Narrow"/>
              </a:rPr>
              <a:t>on delete cascade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  <a:endParaRPr lang="en-US" sz="1800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914400" indent="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constraint</a:t>
            </a:r>
            <a:r>
              <a:rPr lang="en-US" sz="1800" i="1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primary_key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(staffId, firmName));</a:t>
            </a:r>
          </a:p>
          <a:p>
            <a:pPr marL="747713" indent="-747713" eaLnBrk="1" hangingPunct="1">
              <a:buNone/>
              <a:defRPr/>
            </a:pPr>
            <a:r>
              <a:rPr lang="en-US" sz="1600" b="1" dirty="0">
                <a:solidFill>
                  <a:schemeClr val="accent2"/>
                </a:solidFill>
                <a:latin typeface="Verdana" charset="0"/>
                <a:ea typeface="MS PGothic" charset="0"/>
              </a:rPr>
              <a:t>Note:</a:t>
            </a:r>
            <a:r>
              <a:rPr lang="en-US" sz="1600" dirty="0">
                <a:latin typeface="Verdana" charset="0"/>
                <a:ea typeface="MS PGothic" charset="0"/>
              </a:rPr>
              <a:t>	A constraint that refers to a table can only be defined </a:t>
            </a:r>
            <a:r>
              <a:rPr lang="en-US" sz="1600" u="sng" dirty="0">
                <a:solidFill>
                  <a:schemeClr val="accent2"/>
                </a:solidFill>
                <a:latin typeface="Verdana" charset="0"/>
                <a:ea typeface="MS PGothic" charset="0"/>
              </a:rPr>
              <a:t>after</a:t>
            </a:r>
            <a:r>
              <a:rPr lang="en-US" sz="1600" dirty="0">
                <a:solidFill>
                  <a:schemeClr val="accent2"/>
                </a:solidFill>
                <a:latin typeface="Verdana" charset="0"/>
                <a:ea typeface="MS PGothic" charset="0"/>
              </a:rPr>
              <a:t> </a:t>
            </a:r>
            <a:r>
              <a:rPr lang="en-US" sz="1600" dirty="0">
                <a:latin typeface="Verdana" charset="0"/>
                <a:ea typeface="MS PGothic" charset="0"/>
              </a:rPr>
              <a:t>that table is created. 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Thus, the order in which tables and constraints are define is important (e.g., the </a:t>
            </a:r>
            <a:r>
              <a:rPr lang="en-US" sz="1600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Staff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table must be defined before the </a:t>
            </a:r>
            <a:r>
              <a:rPr lang="en-US" sz="1600" dirty="0">
                <a:solidFill>
                  <a:srgbClr val="0000FF"/>
                </a:solidFill>
                <a:latin typeface="Arial Narrow" panose="020B0604020202020204" pitchFamily="34" charset="0"/>
                <a:ea typeface="MS PGothic" charset="0"/>
                <a:cs typeface="Arial Narrow" panose="020B0604020202020204" pitchFamily="34" charset="0"/>
              </a:rPr>
              <a:t>WorksAt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table since the 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WorksAt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table references the </a:t>
            </a:r>
            <a:r>
              <a:rPr lang="en-US" sz="1600" dirty="0">
                <a:solidFill>
                  <a:srgbClr val="0000FF"/>
                </a:solidFill>
                <a:latin typeface="Arial Narrow" panose="020B0606020202030204" pitchFamily="34" charset="0"/>
                <a:ea typeface="MS PGothic" charset="0"/>
              </a:rPr>
              <a:t>Staff</a:t>
            </a:r>
            <a:r>
              <a:rPr lang="en-US" sz="1600" dirty="0">
                <a:solidFill>
                  <a:srgbClr val="0000FF"/>
                </a:solidFill>
                <a:latin typeface="Verdana" charset="0"/>
                <a:ea typeface="MS PGothic" charset="0"/>
              </a:rPr>
              <a:t> table).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67D6E00-DE8B-894C-8214-C45A6B9997FC}" type="slidenum">
              <a:rPr lang="en-US" i="0" smtClean="0"/>
              <a:pPr>
                <a:defRPr/>
              </a:pPr>
              <a:t>12</a:t>
            </a:fld>
            <a:endParaRPr lang="en-US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3766-0B35-9D4F-A025-7564DCCB375D}"/>
              </a:ext>
            </a:extLst>
          </p:cNvPr>
          <p:cNvSpPr txBox="1"/>
          <p:nvPr/>
        </p:nvSpPr>
        <p:spPr>
          <a:xfrm>
            <a:off x="5638800" y="2209800"/>
            <a:ext cx="3048000" cy="954107"/>
          </a:xfrm>
          <a:prstGeom prst="rect">
            <a:avLst/>
          </a:prstGeom>
          <a:solidFill>
            <a:srgbClr val="FBFFD3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/>
              <a:t>These two </a:t>
            </a:r>
            <a:r>
              <a:rPr lang="en-US" sz="1400" b="1" i="0" dirty="0">
                <a:solidFill>
                  <a:srgbClr val="0432FF"/>
                </a:solidFill>
                <a:latin typeface="Arial Narrow" panose="020B0606020202030204" pitchFamily="34" charset="0"/>
              </a:rPr>
              <a:t>create</a:t>
            </a:r>
            <a:r>
              <a:rPr lang="en-US" sz="1400" i="0" dirty="0"/>
              <a:t> statements are identical. The constraints in the second </a:t>
            </a:r>
            <a:r>
              <a:rPr lang="en-US" sz="1400" b="1" i="0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create</a:t>
            </a:r>
            <a:r>
              <a:rPr lang="en-US" sz="1400" i="0" dirty="0"/>
              <a:t> statement were given names (in </a:t>
            </a:r>
            <a:r>
              <a:rPr lang="en-US" sz="1400" dirty="0"/>
              <a:t>italic font</a:t>
            </a:r>
            <a:r>
              <a:rPr lang="en-US" sz="1400" i="0" dirty="0"/>
              <a:t>).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AD74A8-4632-6F46-8209-85A49AA5460B}"/>
              </a:ext>
            </a:extLst>
          </p:cNvPr>
          <p:cNvSpPr txBox="1"/>
          <p:nvPr/>
        </p:nvSpPr>
        <p:spPr>
          <a:xfrm>
            <a:off x="1219200" y="584712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 Narrow"/>
                <a:cs typeface="Arial Narrow"/>
              </a:rPr>
              <a:t>constraint</a:t>
            </a:r>
            <a:r>
              <a:rPr lang="en-US" altLang="zh-CN" dirty="0">
                <a:solidFill>
                  <a:srgbClr val="000000"/>
                </a:solidFill>
                <a:latin typeface="Arial Narrow"/>
                <a:cs typeface="Arial Narrow"/>
              </a:rPr>
              <a:t> name</a:t>
            </a:r>
            <a:r>
              <a:rPr lang="zh-CN" altLang="en-US" dirty="0">
                <a:solidFill>
                  <a:srgbClr val="000000"/>
                </a:solidFill>
                <a:latin typeface="Arial Narrow"/>
                <a:cs typeface="Arial Narrow"/>
              </a:rPr>
              <a:t> 是可写可不写的字段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Modifying Table 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The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alter table</a:t>
            </a:r>
            <a:r>
              <a:rPr lang="en-US" dirty="0">
                <a:latin typeface="Verdana" charset="0"/>
                <a:ea typeface="MS PGothic" charset="0"/>
              </a:rPr>
              <a:t> statement is used to add or modify constraints in a table.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Add a primary key</a:t>
            </a:r>
          </a:p>
          <a:p>
            <a:pPr marL="914400" indent="0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WorksAt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add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new_primary_key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primary key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(staffId, firmName);</a:t>
            </a:r>
            <a:endParaRPr lang="en-US" sz="1800" dirty="0">
              <a:latin typeface="Verdana" charset="0"/>
              <a:ea typeface="MS PGothic" charset="0"/>
            </a:endParaRP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Drop a primary key</a:t>
            </a:r>
          </a:p>
          <a:p>
            <a:pPr marL="914400" indent="0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WorksAt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 primary key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Add a constraint</a:t>
            </a:r>
          </a:p>
          <a:p>
            <a:pPr marL="137160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Staff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add constraint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CHK_age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check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(age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Drop a constraint</a:t>
            </a:r>
          </a:p>
          <a:p>
            <a:pPr marL="914400" indent="0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WorksAt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 constraint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not_null_firmName;</a:t>
            </a:r>
          </a:p>
          <a:p>
            <a:pPr lvl="1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Modify a constraint</a:t>
            </a:r>
          </a:p>
          <a:p>
            <a:pPr marL="914400" indent="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Staff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modify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(age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13B3332-3B1C-E641-B396-B0AA4C342213}" type="slidenum">
              <a:rPr lang="en-US" i="0" smtClean="0"/>
              <a:pPr>
                <a:defRPr/>
              </a:pPr>
              <a:t>13</a:t>
            </a:fld>
            <a:endParaRPr lang="en-US" i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sz="3600" dirty="0">
                <a:latin typeface="Verdana" charset="0"/>
                <a:ea typeface="MS PGothic" charset="0"/>
              </a:rPr>
            </a:br>
            <a:r>
              <a:rPr lang="en-US" sz="3600" dirty="0">
                <a:latin typeface="Verdana" charset="0"/>
                <a:ea typeface="MS PGothic" charset="0"/>
              </a:rPr>
              <a:t>Database Management Systems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3600" u="sng" dirty="0">
                <a:solidFill>
                  <a:srgbClr val="0000FF"/>
                </a:solidFill>
                <a:latin typeface="Verdana" charset="0"/>
                <a:ea typeface="MS PGothic" charset="0"/>
              </a:rPr>
              <a:t>Lab 5</a:t>
            </a:r>
          </a:p>
          <a:p>
            <a:pPr eaLnBrk="1" hangingPunct="1">
              <a:defRPr/>
            </a:pPr>
            <a:r>
              <a:rPr lang="en-US" sz="3600" dirty="0">
                <a:latin typeface="Verdana" charset="0"/>
                <a:ea typeface="MS PGothic" charset="0"/>
              </a:rPr>
              <a:t>Simple SQL DDL, DML and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3600" dirty="0">
                <a:latin typeface="Verdana" charset="0"/>
                <a:ea typeface="MS PGothic" charset="0"/>
              </a:rPr>
              <a:t>Constraint Statements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Lab 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Specifying simple DDLs</a:t>
            </a:r>
          </a:p>
          <a:p>
            <a:pPr lvl="1" eaLnBrk="1" hangingPunct="1">
              <a:tabLst>
                <a:tab pos="3648075" algn="l"/>
                <a:tab pos="411003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create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rename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drop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alter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Specifying simple DMLs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insert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update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delete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Specifying simple integrity constraints.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primary key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foreign key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unique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not null</a:t>
            </a:r>
            <a:r>
              <a:rPr lang="en-US" dirty="0">
                <a:latin typeface="Arial Narrow" charset="0"/>
                <a:ea typeface="Arial Narrow" charset="0"/>
                <a:cs typeface="Arial Narrow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check</a:t>
            </a:r>
            <a:endParaRPr lang="en-US" b="1" dirty="0"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07FF644E-F4DF-FF49-B170-8A2EBA698884}" type="slidenum">
              <a:rPr lang="en-US" i="0" smtClean="0"/>
              <a:pPr>
                <a:defRPr/>
              </a:pPr>
              <a:t>2</a:t>
            </a:fld>
            <a:endParaRPr lang="en-US" i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Data Definition Language (DDL)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The Data Definition language (DDL) is used to specify/alter the database schema (i.e., the table definitions).</a:t>
            </a:r>
          </a:p>
          <a:p>
            <a:pPr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The basic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SQL</a:t>
            </a:r>
            <a:r>
              <a:rPr lang="en-US" dirty="0">
                <a:latin typeface="Verdana" charset="0"/>
                <a:ea typeface="MS PGothic" charset="0"/>
              </a:rPr>
              <a:t> DDL statements are:</a:t>
            </a:r>
          </a:p>
          <a:p>
            <a:pPr lvl="1" eaLnBrk="1" hangingPunct="1">
              <a:tabLst>
                <a:tab pos="2054225" algn="l"/>
                <a:tab pos="2278063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Times New Roman"/>
              </a:rPr>
              <a:t>-	create a new table</a:t>
            </a:r>
          </a:p>
          <a:p>
            <a:pPr lvl="1" eaLnBrk="1" hangingPunct="1">
              <a:tabLst>
                <a:tab pos="2054225" algn="l"/>
                <a:tab pos="2278063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rename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Times New Roman"/>
              </a:rPr>
              <a:t>-	rename an existing table</a:t>
            </a:r>
          </a:p>
          <a:p>
            <a:pPr lvl="1" eaLnBrk="1" hangingPunct="1">
              <a:tabLst>
                <a:tab pos="2054225" algn="l"/>
                <a:tab pos="2278063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 table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Times New Roman"/>
              </a:rPr>
              <a:t>-	</a:t>
            </a:r>
            <a:r>
              <a:rPr lang="en-US" dirty="0">
                <a:solidFill>
                  <a:srgbClr val="000000"/>
                </a:solidFill>
                <a:ea typeface="MS PGothic" charset="0"/>
              </a:rPr>
              <a:t>drop an existing table</a:t>
            </a:r>
            <a:endParaRPr lang="en-US" dirty="0">
              <a:solidFill>
                <a:srgbClr val="000000"/>
              </a:solidFill>
              <a:ea typeface="MS PGothic" charset="0"/>
              <a:cs typeface="Times New Roman"/>
            </a:endParaRPr>
          </a:p>
          <a:p>
            <a:pPr lvl="1" eaLnBrk="1" hangingPunct="1">
              <a:tabLst>
                <a:tab pos="2054225" algn="l"/>
                <a:tab pos="2278063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Times New Roman"/>
              </a:rPr>
              <a:t>-	</a:t>
            </a:r>
            <a:r>
              <a:rPr lang="en-US" dirty="0">
                <a:solidFill>
                  <a:srgbClr val="000000"/>
                </a:solidFill>
                <a:ea typeface="MS PGothic" charset="0"/>
              </a:rPr>
              <a:t>add/drop an attribute or change an attribute’s 		data type;</a:t>
            </a:r>
            <a:br>
              <a:rPr lang="en-US" dirty="0">
                <a:solidFill>
                  <a:srgbClr val="000000"/>
                </a:solidFill>
                <a:ea typeface="MS PGothic" charset="0"/>
              </a:rPr>
            </a:br>
            <a:r>
              <a:rPr lang="en-US" dirty="0">
                <a:solidFill>
                  <a:srgbClr val="000000"/>
                </a:solidFill>
                <a:ea typeface="MS PGothic" charset="0"/>
              </a:rPr>
              <a:t>		</a:t>
            </a:r>
            <a:r>
              <a:rPr lang="en-US" dirty="0">
                <a:solidFill>
                  <a:srgbClr val="000000"/>
                </a:solidFill>
                <a:ea typeface="MS PGothic" charset="0"/>
                <a:cs typeface="Times New Roman"/>
              </a:rPr>
              <a:t>add/drop/change table constraints.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46CA3B9A-479C-9545-8BD3-1241B68293D7}" type="slidenum">
              <a:rPr lang="en-US" i="0" smtClean="0"/>
              <a:pPr>
                <a:defRPr/>
              </a:pPr>
              <a:t>3</a:t>
            </a:fld>
            <a:endParaRPr lang="en-US" i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Example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ＭＳ Ｐゴシック" charset="0"/>
                <a:cs typeface="+mj-cs"/>
              </a:rPr>
              <a:t> DDL (1)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Create a new table.</a:t>
            </a:r>
          </a:p>
          <a:p>
            <a:pPr marL="914400" indent="31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attribute1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attribute2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…);</a:t>
            </a:r>
          </a:p>
          <a:p>
            <a:pPr marL="1717675" lvl="1" indent="-12604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create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(</a:t>
            </a:r>
          </a:p>
          <a:p>
            <a:pPr marL="4005263" lvl="1" indent="-192405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departmentId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not null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4005263" lvl="1" indent="-1924050" eaLnBrk="1" hangingPunct="1"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numberProjectors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 default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</a:t>
            </a:r>
          </a:p>
          <a:p>
            <a:pPr marL="4005263" lvl="1" indent="-192405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numberComputers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int default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  <a:p>
            <a:pPr marL="0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Rename an existing table.</a:t>
            </a:r>
          </a:p>
          <a:p>
            <a:pPr marL="917575" lvl="1" indent="-31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rename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old_table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to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new_table;</a:t>
            </a:r>
            <a:endParaRPr lang="en-US" i="1" dirty="0">
              <a:solidFill>
                <a:srgbClr val="0000FF"/>
              </a:solidFill>
              <a:latin typeface="Arial Narrow"/>
              <a:ea typeface="MS PGothic" charset="0"/>
              <a:cs typeface="Arial Narrow"/>
            </a:endParaRPr>
          </a:p>
          <a:p>
            <a:pPr marL="1717675" lvl="1" indent="-12604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rename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to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RenameTest;</a:t>
            </a:r>
          </a:p>
          <a:p>
            <a:pPr marL="0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Drop an existing table.</a:t>
            </a:r>
          </a:p>
          <a:p>
            <a:pPr marL="914400" indent="31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 table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1717675" indent="-1257300" eaLnBrk="1" hangingPunct="1">
              <a:spcBef>
                <a:spcPts val="6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2000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 table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RenameTest;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3D5BE6B0-C04A-B64F-8D7A-8CD78821AADC}" type="slidenum">
              <a:rPr lang="en-US" i="0" smtClean="0"/>
              <a:pPr>
                <a:defRPr/>
              </a:pPr>
              <a:t>4</a:t>
            </a:fld>
            <a:endParaRPr lang="en-US" i="0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Example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ＭＳ Ｐゴシック" charset="0"/>
              </a:rPr>
              <a:t> DDL (2)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defRPr/>
            </a:pPr>
            <a:r>
              <a:rPr lang="en-US" dirty="0">
                <a:latin typeface="Verdana" charset="0"/>
                <a:ea typeface="MS PGothic" charset="0"/>
              </a:rPr>
              <a:t>Add new attributes to an existing table.</a:t>
            </a:r>
          </a:p>
          <a:p>
            <a:pPr marL="914400" indent="3175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add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attribute1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attribute2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…);</a:t>
            </a:r>
          </a:p>
          <a:p>
            <a:pPr marL="1717675" indent="-1257300" eaLnBrk="1" hangingPunct="1"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(funding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number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));</a:t>
            </a:r>
          </a:p>
          <a:p>
            <a:pPr marL="0" eaLnBrk="1" hangingPunct="1">
              <a:defRPr/>
            </a:pPr>
            <a:r>
              <a:rPr lang="en-US" dirty="0">
                <a:ea typeface="MS PGothic" charset="0"/>
              </a:rPr>
              <a:t>Change the data type of table attributes.</a:t>
            </a:r>
          </a:p>
          <a:p>
            <a:pPr marL="914400" indent="31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modify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attribute1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attribute2 datatype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…);</a:t>
            </a:r>
          </a:p>
          <a:p>
            <a:pPr marL="1717675" indent="-1257300" eaLnBrk="1" hangingPunct="1">
              <a:spcBef>
                <a:spcPts val="6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modify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(funding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varchar2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));</a:t>
            </a:r>
          </a:p>
          <a:p>
            <a:pPr marL="0" eaLnBrk="1" hangingPunct="1">
              <a:defRPr/>
            </a:pPr>
            <a:r>
              <a:rPr lang="en-US" dirty="0">
                <a:ea typeface="MS PGothic" charset="0"/>
              </a:rPr>
              <a:t>Delete an attribute from an existing table.</a:t>
            </a:r>
          </a:p>
          <a:p>
            <a:pPr marL="914400" indent="3175" eaLnBrk="1" hangingPunct="1">
              <a:spcBef>
                <a:spcPts val="60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attribute1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i="1" dirty="0">
                <a:latin typeface="Arial Narrow"/>
                <a:ea typeface="MS PGothic" charset="0"/>
                <a:cs typeface="Arial Narrow"/>
              </a:rPr>
              <a:t>attribute2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, …);</a:t>
            </a:r>
          </a:p>
          <a:p>
            <a:pPr marL="1717675" indent="-1257300" eaLnBrk="1" hangingPunct="1">
              <a:spcBef>
                <a:spcPts val="6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alter table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(funding);</a:t>
            </a:r>
          </a:p>
          <a:p>
            <a:pPr marL="0" lvl="1" indent="0" eaLnBrk="1" hangingPunct="1">
              <a:spcBef>
                <a:spcPts val="1800"/>
              </a:spcBef>
              <a:buNone/>
              <a:defRPr/>
            </a:pPr>
            <a:endParaRPr lang="en-US" dirty="0">
              <a:latin typeface="Verdana" charset="0"/>
              <a:ea typeface="MS PGothic" charset="0"/>
            </a:endParaRP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D11BA1F8-4D7C-844A-BAEE-C4896FA794BC}" type="slidenum">
              <a:rPr lang="en-US" i="0" smtClean="0"/>
              <a:pPr>
                <a:defRPr/>
              </a:pPr>
              <a:t>5</a:t>
            </a:fld>
            <a:endParaRPr lang="en-US" i="0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Data Manipulation Language (DML)</a:t>
            </a:r>
            <a:endParaRPr lang="en-US" dirty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The Data Manipulation language (DML) is used to manipulate data in a database.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n-cs"/>
              </a:rPr>
              <a:t>Besides the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ＭＳ Ｐゴシック" charset="0"/>
                <a:cs typeface="+mn-cs"/>
              </a:rPr>
              <a:t>select</a:t>
            </a:r>
            <a:r>
              <a:rPr lang="en-US" dirty="0">
                <a:ea typeface="ＭＳ Ｐゴシック" charset="0"/>
                <a:cs typeface="+mn-cs"/>
              </a:rPr>
              <a:t> DML statement for retrieving data, </a:t>
            </a:r>
            <a:r>
              <a:rPr lang="en-US" b="1" dirty="0">
                <a:solidFill>
                  <a:srgbClr val="0432FF"/>
                </a:solidFill>
                <a:latin typeface="Arial Narrow" panose="020B0606020202030204" pitchFamily="34" charset="0"/>
                <a:ea typeface="ＭＳ Ｐゴシック" charset="0"/>
                <a:cs typeface="+mn-cs"/>
              </a:rPr>
              <a:t>SQL</a:t>
            </a:r>
            <a:r>
              <a:rPr lang="en-US" dirty="0">
                <a:ea typeface="ＭＳ Ｐゴシック" charset="0"/>
                <a:cs typeface="+mn-cs"/>
              </a:rPr>
              <a:t> also provides the following DML statements for modifying data:</a:t>
            </a:r>
          </a:p>
          <a:p>
            <a:pPr lvl="1" eaLnBrk="1" hangingPunct="1">
              <a:tabLst>
                <a:tab pos="170338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ＭＳ Ｐゴシック" charset="0"/>
                <a:cs typeface="Arial Narrow"/>
              </a:rPr>
              <a:t>insert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	</a:t>
            </a:r>
            <a:r>
              <a:rPr lang="en-US" dirty="0">
                <a:ea typeface="ＭＳ Ｐゴシック" charset="0"/>
              </a:rPr>
              <a:t>- </a:t>
            </a:r>
            <a:r>
              <a:rPr lang="en-US" dirty="0">
                <a:latin typeface="Verdana" charset="0"/>
                <a:ea typeface="MS PGothic" charset="0"/>
              </a:rPr>
              <a:t>inserts tuples into an existing table</a:t>
            </a:r>
            <a:endParaRPr lang="en-US" dirty="0">
              <a:ea typeface="ＭＳ Ｐゴシック" charset="0"/>
            </a:endParaRPr>
          </a:p>
          <a:p>
            <a:pPr lvl="1" eaLnBrk="1" hangingPunct="1">
              <a:tabLst>
                <a:tab pos="170338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ＭＳ Ｐゴシック" charset="0"/>
                <a:cs typeface="Arial Narrow"/>
              </a:rPr>
              <a:t>update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	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updates tuples of an existing table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  <a:p>
            <a:pPr lvl="1" eaLnBrk="1" hangingPunct="1">
              <a:tabLst>
                <a:tab pos="1703388" algn="l"/>
              </a:tabLst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ＭＳ Ｐゴシック" charset="0"/>
                <a:cs typeface="Arial Narrow"/>
              </a:rPr>
              <a:t>delete</a:t>
            </a: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	</a:t>
            </a:r>
            <a:r>
              <a:rPr lang="en-US" dirty="0">
                <a:solidFill>
                  <a:srgbClr val="000000"/>
                </a:solidFill>
                <a:ea typeface="ＭＳ Ｐゴシック" charset="0"/>
              </a:rPr>
              <a:t>- </a:t>
            </a:r>
            <a:r>
              <a:rPr lang="en-US" dirty="0">
                <a:solidFill>
                  <a:srgbClr val="000000"/>
                </a:solidFill>
                <a:latin typeface="Verdana" charset="0"/>
                <a:ea typeface="MS PGothic" charset="0"/>
              </a:rPr>
              <a:t>removes tuples from an existing table</a:t>
            </a: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7AB6761D-4C74-EE4E-B8E5-F3D1A1B131CA}" type="slidenum">
              <a:rPr lang="en-US" i="0" smtClean="0"/>
              <a:pPr>
                <a:defRPr/>
              </a:pPr>
              <a:t>6</a:t>
            </a:fld>
            <a:endParaRPr lang="en-US" i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  <a:cs typeface="+mj-cs"/>
              </a:rPr>
              <a:t>Example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ＭＳ Ｐゴシック" charset="0"/>
                <a:cs typeface="+mj-cs"/>
              </a:rPr>
              <a:t> DML (1)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938" lvl="1" indent="0" eaLnBrk="1" hangingPunct="1">
              <a:spcBef>
                <a:spcPts val="180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insert into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attribute1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attribute2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…)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values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(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value1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value2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, …)</a:t>
            </a:r>
          </a:p>
          <a:p>
            <a:pPr marL="1717675" indent="-1257300" eaLnBrk="1" hangingPunct="1">
              <a:spcBef>
                <a:spcPts val="180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insert into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 (departmentId, numberProjectors, numberComputers)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values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HUMA</a:t>
            </a:r>
            <a:r>
              <a:rPr lang="fr-F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  <a:p>
            <a:pPr marL="1717675" lvl="1" indent="0" eaLnBrk="1" hangingPunct="1">
              <a:buNone/>
              <a:defRPr/>
            </a:pPr>
            <a:r>
              <a:rPr lang="en-US" dirty="0">
                <a:latin typeface="Verdana" charset="0"/>
                <a:ea typeface="MS PGothic" charset="0"/>
              </a:rPr>
              <a:t>The attribute names can be omitted, if tuples are inserted with </a:t>
            </a:r>
            <a:r>
              <a:rPr lang="en-US" i="1" dirty="0">
                <a:latin typeface="Verdana" charset="0"/>
                <a:ea typeface="MS PGothic" charset="0"/>
              </a:rPr>
              <a:t>values for all the attributes</a:t>
            </a:r>
            <a:r>
              <a:rPr lang="en-US" dirty="0">
                <a:latin typeface="Verdana" charset="0"/>
                <a:ea typeface="MS PGothic" charset="0"/>
              </a:rPr>
              <a:t> present and </a:t>
            </a:r>
            <a:r>
              <a:rPr lang="en-US" i="1" dirty="0">
                <a:latin typeface="Verdana" charset="0"/>
                <a:ea typeface="MS PGothic" charset="0"/>
              </a:rPr>
              <a:t>in the order in which the attributes are defined in the table</a:t>
            </a:r>
            <a:r>
              <a:rPr lang="en-US" dirty="0">
                <a:latin typeface="Verdana" charset="0"/>
                <a:ea typeface="MS PGothic" charset="0"/>
              </a:rPr>
              <a:t>.</a:t>
            </a:r>
          </a:p>
          <a:p>
            <a:pPr marL="1717675" indent="-1257300" eaLnBrk="1" hangingPunct="1">
              <a:spcBef>
                <a:spcPts val="18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</a:rPr>
              <a:t>Example:</a:t>
            </a:r>
            <a:r>
              <a:rPr lang="en-US" sz="1800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insert into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values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fr-F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PHYS</a:t>
            </a:r>
            <a:r>
              <a:rPr lang="fr-FR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8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, 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12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  <a:p>
            <a:pPr marL="1717675" lvl="1" indent="0" eaLnBrk="1" hangingPunct="1">
              <a:buNone/>
              <a:defRPr/>
            </a:pPr>
            <a:r>
              <a:rPr lang="en-US" dirty="0">
                <a:latin typeface="Verdana" charset="0"/>
                <a:ea typeface="MS PGothic" charset="0"/>
              </a:rPr>
              <a:t>By stating explicitly the attributes, partial tuples can be inserted with some of the attributes being absent, if these attributes do not have the </a:t>
            </a:r>
            <a:r>
              <a:rPr lang="en-US" altLang="ja-JP" b="1" dirty="0">
                <a:solidFill>
                  <a:srgbClr val="0432FF"/>
                </a:solidFill>
                <a:latin typeface="Verdana" charset="0"/>
                <a:ea typeface="MS PGothic" charset="0"/>
              </a:rPr>
              <a:t>not null</a:t>
            </a:r>
            <a:r>
              <a:rPr lang="en-US" altLang="ja-JP" dirty="0">
                <a:latin typeface="Verdana" charset="0"/>
                <a:ea typeface="MS PGothic" charset="0"/>
              </a:rPr>
              <a:t> constraint (covered later in these lab notes).</a:t>
            </a:r>
          </a:p>
          <a:p>
            <a:pPr marL="1717675" indent="-1257300" eaLnBrk="1" hangingPunct="1">
              <a:spcBef>
                <a:spcPts val="18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latin typeface="Verdana" charset="0"/>
                <a:ea typeface="MS PGothic" charset="0"/>
              </a:rPr>
              <a:t>Example:</a:t>
            </a:r>
            <a:r>
              <a:rPr lang="en-US" sz="1800" dirty="0">
                <a:latin typeface="Verdana" charset="0"/>
                <a:ea typeface="MS PGothic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insert into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 (departmentId)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values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(</a:t>
            </a:r>
            <a:r>
              <a:rPr lang="fr-FR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test</a:t>
            </a:r>
            <a:r>
              <a:rPr lang="fr-FR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);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8B7E47A6-709A-7B46-9FD6-D76D1423A402}" type="slidenum">
              <a:rPr lang="en-US" i="0" smtClean="0"/>
              <a:pPr>
                <a:defRPr/>
              </a:pPr>
              <a:t>7</a:t>
            </a:fld>
            <a:endParaRPr lang="en-US" i="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Example </a:t>
            </a:r>
            <a:r>
              <a:rPr lang="en-US" b="1" dirty="0">
                <a:solidFill>
                  <a:srgbClr val="0432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SQL</a:t>
            </a:r>
            <a:r>
              <a:rPr lang="en-US" dirty="0">
                <a:ea typeface="ＭＳ Ｐゴシック" charset="0"/>
              </a:rPr>
              <a:t> DML (2)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spcBef>
                <a:spcPts val="180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update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set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attribute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=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value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[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conditions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];</a:t>
            </a:r>
          </a:p>
          <a:p>
            <a:pPr marL="1717675" indent="-1257300" eaLnBrk="1" hangingPunct="1">
              <a:spcBef>
                <a:spcPts val="1200"/>
              </a:spcBef>
              <a:buFont typeface="Wingdings" charset="0"/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solidFill>
                  <a:srgbClr val="0000FF"/>
                </a:solidFill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update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 Facility 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 numberComputers=</a:t>
            </a:r>
            <a:r>
              <a:rPr lang="en-US" sz="1800" dirty="0">
                <a:solidFill>
                  <a:srgbClr val="008000"/>
                </a:solidFill>
                <a:latin typeface="Arial Narrow"/>
                <a:ea typeface="MS PGothic" charset="0"/>
                <a:cs typeface="Arial Narrow"/>
              </a:rPr>
              <a:t>200</a:t>
            </a:r>
          </a:p>
          <a:p>
            <a:pPr marL="1717675" indent="0" eaLnBrk="1" hangingPunct="1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departmentId=</a:t>
            </a:r>
            <a:r>
              <a:rPr lang="fr-FR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COMP</a:t>
            </a:r>
            <a:r>
              <a:rPr lang="fr-FR" altLang="ja-JP" sz="1800" dirty="0">
                <a:solidFill>
                  <a:srgbClr val="FF0000"/>
                </a:solidFill>
                <a:latin typeface="Arial Narrow"/>
                <a:ea typeface="MS PGothic" charset="0"/>
                <a:cs typeface="Arial Narrow"/>
              </a:rPr>
              <a:t>'</a:t>
            </a:r>
            <a:r>
              <a:rPr lang="en-US" altLang="ja-JP" sz="1800" dirty="0">
                <a:solidFill>
                  <a:srgbClr val="000000"/>
                </a:solidFill>
                <a:latin typeface="Arial Narrow"/>
                <a:ea typeface="MS PGothic" charset="0"/>
                <a:cs typeface="Arial Narrow"/>
              </a:rPr>
              <a:t>;</a:t>
            </a:r>
          </a:p>
          <a:p>
            <a:pPr marL="0" lvl="1" indent="0" eaLnBrk="1" hangingPunct="1">
              <a:spcBef>
                <a:spcPts val="240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delete from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table_name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[</a:t>
            </a:r>
            <a:r>
              <a:rPr lang="en-US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where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i="1" dirty="0">
                <a:latin typeface="Arial Narrow"/>
                <a:ea typeface="MS PGothic" charset="0"/>
                <a:cs typeface="Arial Narrow"/>
              </a:rPr>
              <a:t>conditions</a:t>
            </a:r>
            <a:r>
              <a:rPr lang="en-US" dirty="0">
                <a:latin typeface="Arial Narrow"/>
                <a:ea typeface="MS PGothic" charset="0"/>
                <a:cs typeface="Arial Narrow"/>
              </a:rPr>
              <a:t>];</a:t>
            </a:r>
          </a:p>
          <a:p>
            <a:pPr marL="1717675" indent="-1257300" eaLnBrk="1" hangingPunct="1">
              <a:spcBef>
                <a:spcPts val="12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ea typeface="MS PGothic" charset="0"/>
                <a:cs typeface="Times New Roman"/>
              </a:rPr>
              <a:t>Example:</a:t>
            </a:r>
            <a:r>
              <a:rPr lang="en-US" sz="1800" dirty="0">
                <a:latin typeface="Times New Roman"/>
                <a:ea typeface="MS PGothic" charset="0"/>
                <a:cs typeface="Times New Roman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delete from</a:t>
            </a:r>
            <a:r>
              <a:rPr lang="en-US" sz="1800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800" dirty="0">
                <a:latin typeface="Arial Narrow" charset="0"/>
                <a:ea typeface="Arial Narrow" charset="0"/>
                <a:cs typeface="Arial Narrow" charset="0"/>
              </a:rPr>
              <a:t>Facility</a:t>
            </a:r>
            <a:r>
              <a:rPr lang="en-US" sz="1800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where</a:t>
            </a:r>
            <a:r>
              <a:rPr lang="en-US" sz="1800" dirty="0">
                <a:solidFill>
                  <a:srgbClr val="0000FF"/>
                </a:solidFill>
                <a:latin typeface="Arial Narrow" charset="0"/>
                <a:ea typeface="Arial Narrow" charset="0"/>
                <a:cs typeface="Arial Narrow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rPr>
              <a:t>departmentId=</a:t>
            </a:r>
            <a:r>
              <a:rPr lang="fr-FR" altLang="ja-JP" sz="1800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'</a:t>
            </a:r>
            <a:r>
              <a:rPr lang="en-US" altLang="ja-JP" sz="1800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test</a:t>
            </a:r>
            <a:r>
              <a:rPr lang="fr-FR" altLang="ja-JP" sz="1800" dirty="0">
                <a:solidFill>
                  <a:srgbClr val="FF0000"/>
                </a:solidFill>
                <a:latin typeface="Arial Narrow" charset="0"/>
                <a:ea typeface="Arial Narrow" charset="0"/>
                <a:cs typeface="Arial Narrow" charset="0"/>
              </a:rPr>
              <a:t>'</a:t>
            </a:r>
            <a:r>
              <a:rPr lang="en-US" altLang="ja-JP" sz="180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rPr>
              <a:t>;</a:t>
            </a:r>
            <a:endParaRPr lang="en-US" sz="1800" dirty="0">
              <a:solidFill>
                <a:srgbClr val="000000"/>
              </a:solidFill>
              <a:latin typeface="Arial Narrow" charset="0"/>
              <a:ea typeface="Arial Narrow" charset="0"/>
              <a:cs typeface="Arial Narrow" charset="0"/>
            </a:endParaRPr>
          </a:p>
          <a:p>
            <a:pPr marL="457200" lvl="2" indent="0" eaLnBrk="1" hangingPunct="1">
              <a:spcBef>
                <a:spcPts val="1800"/>
              </a:spcBef>
              <a:buNone/>
              <a:defRPr/>
            </a:pPr>
            <a:r>
              <a:rPr lang="en-US" sz="1800" dirty="0">
                <a:latin typeface="Verdana" charset="0"/>
                <a:ea typeface="MS PGothic" charset="0"/>
              </a:rPr>
              <a:t>The </a:t>
            </a:r>
            <a:r>
              <a:rPr lang="en-US" sz="1800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delete</a:t>
            </a:r>
            <a:r>
              <a:rPr lang="en-US" sz="1800" dirty="0">
                <a:latin typeface="Verdana" charset="0"/>
                <a:ea typeface="MS PGothic" charset="0"/>
              </a:rPr>
              <a:t> statement without a </a:t>
            </a:r>
            <a:r>
              <a:rPr lang="en-US" sz="1800" b="1" dirty="0">
                <a:solidFill>
                  <a:srgbClr val="0432FF"/>
                </a:solidFill>
                <a:latin typeface="Arial Narrow" panose="020B0606020202030204" pitchFamily="34" charset="0"/>
                <a:ea typeface="MS PGothic" charset="0"/>
              </a:rPr>
              <a:t>where</a:t>
            </a:r>
            <a:r>
              <a:rPr lang="en-US" sz="1800" dirty="0">
                <a:latin typeface="Verdana" charset="0"/>
                <a:ea typeface="MS PGothic" charset="0"/>
              </a:rPr>
              <a:t> clause removes all tuples from a table.</a:t>
            </a:r>
            <a:endParaRPr lang="en-US" sz="1800" dirty="0">
              <a:solidFill>
                <a:srgbClr val="0000FF"/>
              </a:solidFill>
              <a:latin typeface="Verdana" charset="0"/>
              <a:ea typeface="MS PGothic" charset="0"/>
            </a:endParaRPr>
          </a:p>
          <a:p>
            <a:pPr marL="1717675" indent="-1257300" eaLnBrk="1" hangingPunct="1">
              <a:spcBef>
                <a:spcPts val="1200"/>
              </a:spcBef>
              <a:buNone/>
              <a:defRPr/>
            </a:pPr>
            <a:r>
              <a:rPr lang="en-US" sz="1800" dirty="0">
                <a:solidFill>
                  <a:srgbClr val="660033"/>
                </a:solidFill>
                <a:latin typeface="Verdana" charset="0"/>
                <a:ea typeface="MS PGothic" charset="0"/>
              </a:rPr>
              <a:t>Example:</a:t>
            </a:r>
            <a:r>
              <a:rPr lang="en-US" sz="1800" dirty="0">
                <a:solidFill>
                  <a:srgbClr val="0000FF"/>
                </a:solidFill>
                <a:latin typeface="Verdana" charset="0"/>
                <a:ea typeface="MS PGothic" charset="0"/>
              </a:rPr>
              <a:t>	</a:t>
            </a:r>
            <a:r>
              <a:rPr lang="en-US" sz="1800" b="1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delete from</a:t>
            </a:r>
            <a:r>
              <a:rPr lang="en-US" sz="1800" dirty="0">
                <a:solidFill>
                  <a:srgbClr val="0000FF"/>
                </a:solidFill>
                <a:latin typeface="Arial Narrow"/>
                <a:ea typeface="MS PGothic" charset="0"/>
                <a:cs typeface="Arial Narrow"/>
              </a:rPr>
              <a:t> </a:t>
            </a:r>
            <a:r>
              <a:rPr lang="en-US" sz="1800" dirty="0">
                <a:latin typeface="Arial Narrow"/>
                <a:ea typeface="MS PGothic" charset="0"/>
                <a:cs typeface="Arial Narrow"/>
              </a:rPr>
              <a:t>Facility;</a:t>
            </a:r>
          </a:p>
          <a:p>
            <a:pPr marL="0" lvl="1" indent="0" eaLnBrk="1" hangingPunct="1">
              <a:spcBef>
                <a:spcPts val="1800"/>
              </a:spcBef>
              <a:buNone/>
              <a:defRPr/>
            </a:pPr>
            <a:endParaRPr lang="en-US" dirty="0">
              <a:latin typeface="Verdana" charset="0"/>
              <a:ea typeface="MS PGothic" charset="0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fld id="{38060B95-54BF-D34F-9E95-D3AE00214082}" type="slidenum">
              <a:rPr lang="en-US" i="0" smtClean="0"/>
              <a:pPr>
                <a:defRPr/>
              </a:pPr>
              <a:t>8</a:t>
            </a:fld>
            <a:endParaRPr lang="en-US" i="0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10183</TotalTime>
  <Words>1300</Words>
  <Application>Microsoft Macintosh PowerPoint</Application>
  <PresentationFormat>全屏显示(4:3)</PresentationFormat>
  <Paragraphs>143</Paragraphs>
  <Slides>14</Slides>
  <Notes>2</Notes>
  <HiddenSlides>5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Arial Narrow</vt:lpstr>
      <vt:lpstr>Times New Roman</vt:lpstr>
      <vt:lpstr>Verdana</vt:lpstr>
      <vt:lpstr>Wingdings</vt:lpstr>
      <vt:lpstr>Profile</vt:lpstr>
      <vt:lpstr>Lab Instructions for TA</vt:lpstr>
      <vt:lpstr> Database Management Systems</vt:lpstr>
      <vt:lpstr>Lab Topics</vt:lpstr>
      <vt:lpstr>Data Definition Language (DDL)</vt:lpstr>
      <vt:lpstr>Example SQL DDL (1)</vt:lpstr>
      <vt:lpstr>Example SQL DDL (2)</vt:lpstr>
      <vt:lpstr>Data Manipulation Language (DML)</vt:lpstr>
      <vt:lpstr>Example SQL DML (1)</vt:lpstr>
      <vt:lpstr>Example SQL DML (2)</vt:lpstr>
      <vt:lpstr>Integrity Constraints</vt:lpstr>
      <vt:lpstr>Specifying Table Integrity Constraints</vt:lpstr>
      <vt:lpstr>Example Integrity Constraints (1)</vt:lpstr>
      <vt:lpstr>Example Integrity Constraints (2)</vt:lpstr>
      <vt:lpstr>Modifying Table Integrity Constraints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lamngok</dc:creator>
  <cp:lastModifiedBy>Libin Zheng</cp:lastModifiedBy>
  <cp:revision>693</cp:revision>
  <cp:lastPrinted>2019-10-04T08:14:25Z</cp:lastPrinted>
  <dcterms:created xsi:type="dcterms:W3CDTF">2010-02-04T06:50:26Z</dcterms:created>
  <dcterms:modified xsi:type="dcterms:W3CDTF">2021-11-06T04:22:24Z</dcterms:modified>
</cp:coreProperties>
</file>