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5" r:id="rId3"/>
    <p:sldId id="256" r:id="rId4"/>
    <p:sldId id="257" r:id="rId5"/>
    <p:sldId id="261" r:id="rId6"/>
    <p:sldId id="258" r:id="rId7"/>
    <p:sldId id="259" r:id="rId8"/>
    <p:sldId id="260" r:id="rId9"/>
  </p:sldIdLst>
  <p:sldSz cx="12192000"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67945"/>
            <a:ext cx="10515600" cy="1128395"/>
          </a:xfrm>
        </p:spPr>
        <p:txBody>
          <a:bodyPr/>
          <a:p>
            <a:r>
              <a:rPr lang="zh-CN" altLang="en-US"/>
              <a:t>实验课成绩评定（考勤</a:t>
            </a:r>
            <a:r>
              <a:rPr lang="en-US" altLang="zh-CN"/>
              <a:t>10%+</a:t>
            </a:r>
            <a:r>
              <a:rPr lang="zh-CN" altLang="en-US"/>
              <a:t>各次报告</a:t>
            </a:r>
            <a:r>
              <a:rPr lang="en-US" altLang="zh-CN"/>
              <a:t>90%</a:t>
            </a:r>
            <a:r>
              <a:rPr lang="zh-CN" altLang="en-US"/>
              <a:t>）</a:t>
            </a:r>
            <a:endParaRPr lang="zh-CN" altLang="en-US"/>
          </a:p>
        </p:txBody>
      </p:sp>
      <p:graphicFrame>
        <p:nvGraphicFramePr>
          <p:cNvPr id="5" name="表格 4"/>
          <p:cNvGraphicFramePr/>
          <p:nvPr>
            <p:custDataLst>
              <p:tags r:id="rId1"/>
            </p:custDataLst>
          </p:nvPr>
        </p:nvGraphicFramePr>
        <p:xfrm>
          <a:off x="1576070" y="960120"/>
          <a:ext cx="4681220" cy="5715000"/>
        </p:xfrm>
        <a:graphic>
          <a:graphicData uri="http://schemas.openxmlformats.org/drawingml/2006/table">
            <a:tbl>
              <a:tblPr firstRow="1" bandRow="1">
                <a:tableStyleId>{5C22544A-7EE6-4342-B048-85BDC9FD1C3A}</a:tableStyleId>
              </a:tblPr>
              <a:tblGrid>
                <a:gridCol w="1087755"/>
                <a:gridCol w="1473200"/>
                <a:gridCol w="835025"/>
                <a:gridCol w="1285240"/>
              </a:tblGrid>
              <a:tr h="381000">
                <a:tc>
                  <a:txBody>
                    <a:bodyPr/>
                    <a:p>
                      <a:pPr algn="ctr">
                        <a:buNone/>
                      </a:pPr>
                      <a:endParaRPr lang="zh-CN" altLang="en-US"/>
                    </a:p>
                  </a:txBody>
                  <a:tcPr/>
                </a:tc>
                <a:tc>
                  <a:txBody>
                    <a:bodyPr/>
                    <a:p>
                      <a:pPr algn="ctr">
                        <a:buNone/>
                      </a:pPr>
                      <a:r>
                        <a:rPr lang="zh-CN" altLang="en-US"/>
                        <a:t>实验内容</a:t>
                      </a:r>
                      <a:endParaRPr lang="zh-CN" altLang="en-US"/>
                    </a:p>
                  </a:txBody>
                  <a:tcPr/>
                </a:tc>
                <a:tc>
                  <a:txBody>
                    <a:bodyPr/>
                    <a:p>
                      <a:pPr algn="ctr">
                        <a:buNone/>
                      </a:pPr>
                      <a:r>
                        <a:rPr lang="zh-CN" altLang="en-US"/>
                        <a:t>权重</a:t>
                      </a:r>
                      <a:endParaRPr lang="zh-CN" altLang="en-US"/>
                    </a:p>
                  </a:txBody>
                  <a:tcPr/>
                </a:tc>
                <a:tc>
                  <a:txBody>
                    <a:bodyPr/>
                    <a:p>
                      <a:pPr algn="ctr">
                        <a:buNone/>
                      </a:pPr>
                      <a:r>
                        <a:rPr lang="zh-CN" altLang="en-US"/>
                        <a:t>预计课时</a:t>
                      </a:r>
                      <a:endParaRPr lang="zh-CN" altLang="en-US"/>
                    </a:p>
                  </a:txBody>
                  <a:tcPr/>
                </a:tc>
              </a:tr>
              <a:tr h="381000">
                <a:tc>
                  <a:txBody>
                    <a:bodyPr/>
                    <a:p>
                      <a:pPr algn="ctr">
                        <a:buNone/>
                      </a:pPr>
                      <a:r>
                        <a:rPr lang="zh-CN" altLang="en-US"/>
                        <a:t>实验1</a:t>
                      </a:r>
                      <a:endParaRPr lang="zh-CN" altLang="en-US"/>
                    </a:p>
                  </a:txBody>
                  <a:tcPr/>
                </a:tc>
                <a:tc>
                  <a:txBody>
                    <a:bodyPr/>
                    <a:p>
                      <a:pPr algn="ctr">
                        <a:buNone/>
                      </a:pPr>
                      <a:r>
                        <a:rPr lang="zh-CN" altLang="en-US"/>
                        <a:t>c/c++摸底</a:t>
                      </a:r>
                      <a:endParaRPr lang="zh-CN" altLang="en-US"/>
                    </a:p>
                  </a:txBody>
                  <a:tcPr/>
                </a:tc>
                <a:tc>
                  <a:txBody>
                    <a:bodyPr/>
                    <a:p>
                      <a:pPr algn="ctr">
                        <a:buNone/>
                      </a:pPr>
                      <a:r>
                        <a:rPr lang="zh-CN" altLang="en-US"/>
                        <a:t>3%</a:t>
                      </a:r>
                      <a:endParaRPr lang="zh-CN" altLang="en-US"/>
                    </a:p>
                  </a:txBody>
                  <a:tcPr/>
                </a:tc>
                <a:tc>
                  <a:txBody>
                    <a:bodyPr/>
                    <a:p>
                      <a:pPr algn="ctr">
                        <a:buNone/>
                      </a:pPr>
                      <a:r>
                        <a:rPr lang="en-US" altLang="zh-CN"/>
                        <a:t>2</a:t>
                      </a:r>
                      <a:endParaRPr lang="en-US" altLang="zh-CN"/>
                    </a:p>
                  </a:txBody>
                  <a:tcPr/>
                </a:tc>
              </a:tr>
              <a:tr h="381000">
                <a:tc>
                  <a:txBody>
                    <a:bodyPr/>
                    <a:p>
                      <a:pPr algn="ctr">
                        <a:buNone/>
                      </a:pPr>
                      <a:r>
                        <a:rPr lang="zh-CN" altLang="en-US"/>
                        <a:t>实验2</a:t>
                      </a:r>
                      <a:endParaRPr lang="zh-CN" altLang="en-US"/>
                    </a:p>
                  </a:txBody>
                  <a:tcPr/>
                </a:tc>
                <a:tc>
                  <a:txBody>
                    <a:bodyPr/>
                    <a:p>
                      <a:pPr algn="ctr">
                        <a:buNone/>
                      </a:pPr>
                      <a:r>
                        <a:rPr lang="zh-CN" altLang="en-US"/>
                        <a:t>单阻塞队列</a:t>
                      </a:r>
                      <a:endParaRPr lang="zh-CN" altLang="en-US"/>
                    </a:p>
                  </a:txBody>
                  <a:tcPr/>
                </a:tc>
                <a:tc>
                  <a:txBody>
                    <a:bodyPr/>
                    <a:p>
                      <a:pPr algn="ctr">
                        <a:buNone/>
                      </a:pPr>
                      <a:r>
                        <a:rPr lang="en-US" altLang="zh-CN"/>
                        <a:t>9</a:t>
                      </a:r>
                      <a:r>
                        <a:rPr lang="zh-CN" altLang="en-US"/>
                        <a:t>%</a:t>
                      </a:r>
                      <a:endParaRPr lang="zh-CN" altLang="en-US"/>
                    </a:p>
                  </a:txBody>
                  <a:tcPr/>
                </a:tc>
                <a:tc>
                  <a:txBody>
                    <a:bodyPr/>
                    <a:p>
                      <a:pPr algn="ctr">
                        <a:buNone/>
                      </a:pPr>
                      <a:r>
                        <a:rPr lang="en-US" altLang="zh-CN"/>
                        <a:t>4</a:t>
                      </a:r>
                      <a:endParaRPr lang="en-US" altLang="zh-CN"/>
                    </a:p>
                  </a:txBody>
                  <a:tcPr/>
                </a:tc>
              </a:tr>
              <a:tr h="381000">
                <a:tc>
                  <a:txBody>
                    <a:bodyPr/>
                    <a:p>
                      <a:pPr algn="ctr">
                        <a:buNone/>
                      </a:pPr>
                      <a:r>
                        <a:rPr lang="zh-CN" altLang="en-US"/>
                        <a:t>实验3</a:t>
                      </a:r>
                      <a:endParaRPr lang="zh-CN" altLang="en-US"/>
                    </a:p>
                  </a:txBody>
                  <a:tcPr/>
                </a:tc>
                <a:tc>
                  <a:txBody>
                    <a:bodyPr/>
                    <a:p>
                      <a:pPr algn="ctr">
                        <a:buNone/>
                      </a:pPr>
                      <a:r>
                        <a:rPr lang="zh-CN" altLang="en-US"/>
                        <a:t>多线程编程</a:t>
                      </a:r>
                      <a:endParaRPr lang="zh-CN" altLang="en-US"/>
                    </a:p>
                  </a:txBody>
                  <a:tcPr/>
                </a:tc>
                <a:tc>
                  <a:txBody>
                    <a:bodyPr/>
                    <a:p>
                      <a:pPr algn="ctr">
                        <a:buNone/>
                      </a:pPr>
                      <a:r>
                        <a:rPr lang="en-US" altLang="zh-CN"/>
                        <a:t>7</a:t>
                      </a:r>
                      <a:r>
                        <a:rPr lang="zh-CN" altLang="en-US"/>
                        <a:t>%</a:t>
                      </a:r>
                      <a:endParaRPr lang="zh-CN" altLang="en-US"/>
                    </a:p>
                  </a:txBody>
                  <a:tcPr/>
                </a:tc>
                <a:tc>
                  <a:txBody>
                    <a:bodyPr/>
                    <a:p>
                      <a:pPr algn="ctr">
                        <a:buNone/>
                      </a:pPr>
                      <a:r>
                        <a:rPr lang="en-US" altLang="zh-CN"/>
                        <a:t>2</a:t>
                      </a:r>
                      <a:endParaRPr lang="en-US" altLang="zh-CN"/>
                    </a:p>
                  </a:txBody>
                  <a:tcPr/>
                </a:tc>
              </a:tr>
              <a:tr h="381000">
                <a:tc>
                  <a:txBody>
                    <a:bodyPr/>
                    <a:p>
                      <a:pPr algn="ctr">
                        <a:buNone/>
                      </a:pPr>
                      <a:r>
                        <a:rPr lang="zh-CN" altLang="en-US"/>
                        <a:t>实验4</a:t>
                      </a:r>
                      <a:endParaRPr lang="zh-CN" altLang="en-US"/>
                    </a:p>
                  </a:txBody>
                  <a:tcPr/>
                </a:tc>
                <a:tc>
                  <a:txBody>
                    <a:bodyPr/>
                    <a:p>
                      <a:pPr algn="ctr">
                        <a:buNone/>
                      </a:pPr>
                      <a:r>
                        <a:rPr lang="zh-CN" altLang="en-US"/>
                        <a:t>互斥实验</a:t>
                      </a:r>
                      <a:endParaRPr lang="zh-CN" altLang="en-US"/>
                    </a:p>
                  </a:txBody>
                  <a:tcPr/>
                </a:tc>
                <a:tc>
                  <a:txBody>
                    <a:bodyPr/>
                    <a:p>
                      <a:pPr algn="ctr">
                        <a:buNone/>
                      </a:pPr>
                      <a:r>
                        <a:rPr lang="en-US" altLang="zh-CN"/>
                        <a:t>0</a:t>
                      </a:r>
                      <a:r>
                        <a:rPr lang="zh-CN" altLang="en-US"/>
                        <a:t>%</a:t>
                      </a:r>
                      <a:endParaRPr lang="zh-CN" altLang="en-US"/>
                    </a:p>
                  </a:txBody>
                  <a:tcPr/>
                </a:tc>
                <a:tc>
                  <a:txBody>
                    <a:bodyPr/>
                    <a:p>
                      <a:pPr algn="ctr">
                        <a:buNone/>
                      </a:pPr>
                      <a:r>
                        <a:rPr lang="en-US" altLang="zh-CN"/>
                        <a:t>2</a:t>
                      </a:r>
                      <a:endParaRPr lang="en-US" altLang="zh-CN"/>
                    </a:p>
                  </a:txBody>
                  <a:tcPr/>
                </a:tc>
              </a:tr>
              <a:tr h="381000">
                <a:tc>
                  <a:txBody>
                    <a:bodyPr/>
                    <a:p>
                      <a:pPr algn="ctr">
                        <a:buNone/>
                      </a:pPr>
                      <a:r>
                        <a:rPr lang="zh-CN" altLang="en-US"/>
                        <a:t>实验5</a:t>
                      </a:r>
                      <a:endParaRPr lang="zh-CN" altLang="en-US"/>
                    </a:p>
                  </a:txBody>
                  <a:tcPr/>
                </a:tc>
                <a:tc>
                  <a:txBody>
                    <a:bodyPr/>
                    <a:p>
                      <a:pPr algn="ctr">
                        <a:buNone/>
                      </a:pPr>
                      <a:r>
                        <a:rPr lang="zh-CN" altLang="en-US"/>
                        <a:t>读写者模型</a:t>
                      </a:r>
                      <a:endParaRPr lang="zh-CN" altLang="en-US"/>
                    </a:p>
                  </a:txBody>
                  <a:tcPr/>
                </a:tc>
                <a:tc>
                  <a:txBody>
                    <a:bodyPr/>
                    <a:p>
                      <a:pPr algn="ctr">
                        <a:buNone/>
                      </a:pPr>
                      <a:r>
                        <a:rPr lang="en-US" altLang="zh-CN"/>
                        <a:t>7</a:t>
                      </a:r>
                      <a:r>
                        <a:rPr lang="zh-CN" altLang="en-US"/>
                        <a:t>%</a:t>
                      </a:r>
                      <a:endParaRPr lang="zh-CN" altLang="en-US"/>
                    </a:p>
                  </a:txBody>
                  <a:tcPr/>
                </a:tc>
                <a:tc>
                  <a:txBody>
                    <a:bodyPr/>
                    <a:p>
                      <a:pPr algn="ctr">
                        <a:buNone/>
                      </a:pPr>
                      <a:r>
                        <a:rPr lang="en-US" altLang="zh-CN"/>
                        <a:t>2</a:t>
                      </a:r>
                      <a:endParaRPr lang="en-US" altLang="zh-CN"/>
                    </a:p>
                  </a:txBody>
                  <a:tcPr/>
                </a:tc>
              </a:tr>
              <a:tr h="381000">
                <a:tc>
                  <a:txBody>
                    <a:bodyPr/>
                    <a:p>
                      <a:pPr algn="ctr">
                        <a:buNone/>
                      </a:pPr>
                      <a:r>
                        <a:rPr lang="zh-CN" altLang="en-US"/>
                        <a:t>实验6</a:t>
                      </a:r>
                      <a:endParaRPr lang="zh-CN" altLang="en-US"/>
                    </a:p>
                  </a:txBody>
                  <a:tcPr/>
                </a:tc>
                <a:tc>
                  <a:txBody>
                    <a:bodyPr/>
                    <a:p>
                      <a:pPr algn="ctr">
                        <a:buNone/>
                      </a:pPr>
                      <a:r>
                        <a:rPr lang="zh-CN" altLang="en-US"/>
                        <a:t>银行家算法</a:t>
                      </a:r>
                      <a:endParaRPr lang="zh-CN" altLang="en-US"/>
                    </a:p>
                  </a:txBody>
                  <a:tcPr/>
                </a:tc>
                <a:tc>
                  <a:txBody>
                    <a:bodyPr/>
                    <a:p>
                      <a:pPr algn="ctr">
                        <a:buNone/>
                      </a:pPr>
                      <a:r>
                        <a:rPr lang="en-US" altLang="zh-CN"/>
                        <a:t>7</a:t>
                      </a:r>
                      <a:r>
                        <a:rPr lang="zh-CN" altLang="en-US"/>
                        <a:t>%</a:t>
                      </a:r>
                      <a:endParaRPr lang="zh-CN" altLang="en-US"/>
                    </a:p>
                  </a:txBody>
                  <a:tcPr/>
                </a:tc>
                <a:tc>
                  <a:txBody>
                    <a:bodyPr/>
                    <a:p>
                      <a:pPr algn="ctr">
                        <a:buNone/>
                      </a:pPr>
                      <a:r>
                        <a:rPr lang="en-US" altLang="zh-CN"/>
                        <a:t>2</a:t>
                      </a:r>
                      <a:endParaRPr lang="en-US" altLang="zh-CN"/>
                    </a:p>
                  </a:txBody>
                  <a:tcPr/>
                </a:tc>
              </a:tr>
              <a:tr h="381000">
                <a:tc>
                  <a:txBody>
                    <a:bodyPr/>
                    <a:p>
                      <a:pPr algn="ctr">
                        <a:buNone/>
                      </a:pPr>
                      <a:r>
                        <a:rPr lang="zh-CN" altLang="en-US"/>
                        <a:t>实验7</a:t>
                      </a:r>
                      <a:endParaRPr lang="zh-CN" altLang="en-US"/>
                    </a:p>
                  </a:txBody>
                  <a:tcPr/>
                </a:tc>
                <a:tc>
                  <a:txBody>
                    <a:bodyPr/>
                    <a:p>
                      <a:pPr algn="ctr">
                        <a:buNone/>
                      </a:pPr>
                      <a:r>
                        <a:rPr lang="zh-CN" altLang="en-US"/>
                        <a:t>哲学家问题</a:t>
                      </a:r>
                      <a:endParaRPr lang="zh-CN" altLang="en-US"/>
                    </a:p>
                  </a:txBody>
                  <a:tcPr/>
                </a:tc>
                <a:tc>
                  <a:txBody>
                    <a:bodyPr/>
                    <a:p>
                      <a:pPr algn="ctr">
                        <a:buNone/>
                      </a:pPr>
                      <a:r>
                        <a:rPr lang="en-US" altLang="zh-CN"/>
                        <a:t>7</a:t>
                      </a:r>
                      <a:r>
                        <a:rPr lang="zh-CN" altLang="en-US"/>
                        <a:t>%</a:t>
                      </a:r>
                      <a:endParaRPr lang="zh-CN" altLang="en-US"/>
                    </a:p>
                  </a:txBody>
                  <a:tcPr/>
                </a:tc>
                <a:tc>
                  <a:txBody>
                    <a:bodyPr/>
                    <a:p>
                      <a:pPr algn="ctr">
                        <a:buNone/>
                      </a:pPr>
                      <a:r>
                        <a:rPr lang="en-US" altLang="zh-CN"/>
                        <a:t>2</a:t>
                      </a:r>
                      <a:endParaRPr lang="en-US" altLang="zh-CN"/>
                    </a:p>
                  </a:txBody>
                  <a:tcPr/>
                </a:tc>
              </a:tr>
              <a:tr h="381000">
                <a:tc>
                  <a:txBody>
                    <a:bodyPr/>
                    <a:p>
                      <a:pPr algn="ctr">
                        <a:buNone/>
                      </a:pPr>
                      <a:r>
                        <a:rPr lang="zh-CN" altLang="en-US"/>
                        <a:t>实验8</a:t>
                      </a:r>
                      <a:endParaRPr lang="zh-CN" altLang="en-US"/>
                    </a:p>
                  </a:txBody>
                  <a:tcPr/>
                </a:tc>
                <a:tc>
                  <a:txBody>
                    <a:bodyPr/>
                    <a:p>
                      <a:pPr algn="ctr">
                        <a:buNone/>
                      </a:pPr>
                      <a:r>
                        <a:rPr lang="zh-CN" altLang="en-US"/>
                        <a:t>伙伴系统</a:t>
                      </a:r>
                      <a:endParaRPr lang="zh-CN" altLang="en-US"/>
                    </a:p>
                  </a:txBody>
                  <a:tcPr/>
                </a:tc>
                <a:tc>
                  <a:txBody>
                    <a:bodyPr/>
                    <a:p>
                      <a:pPr algn="ctr">
                        <a:buNone/>
                      </a:pPr>
                      <a:r>
                        <a:rPr lang="en-US" altLang="zh-CN"/>
                        <a:t>7</a:t>
                      </a:r>
                      <a:r>
                        <a:rPr lang="zh-CN" altLang="en-US"/>
                        <a:t>%</a:t>
                      </a:r>
                      <a:endParaRPr lang="zh-CN" altLang="en-US"/>
                    </a:p>
                  </a:txBody>
                  <a:tcPr/>
                </a:tc>
                <a:tc>
                  <a:txBody>
                    <a:bodyPr/>
                    <a:p>
                      <a:pPr algn="ctr">
                        <a:buNone/>
                      </a:pPr>
                      <a:r>
                        <a:rPr lang="en-US" altLang="zh-CN"/>
                        <a:t>2</a:t>
                      </a:r>
                      <a:endParaRPr lang="en-US" altLang="zh-CN"/>
                    </a:p>
                  </a:txBody>
                  <a:tcPr/>
                </a:tc>
              </a:tr>
              <a:tr h="381000">
                <a:tc>
                  <a:txBody>
                    <a:bodyPr/>
                    <a:p>
                      <a:pPr algn="ctr">
                        <a:buNone/>
                      </a:pPr>
                      <a:r>
                        <a:rPr lang="zh-CN" altLang="en-US"/>
                        <a:t>实验9</a:t>
                      </a:r>
                      <a:endParaRPr lang="zh-CN" altLang="en-US"/>
                    </a:p>
                  </a:txBody>
                  <a:tcPr/>
                </a:tc>
                <a:tc>
                  <a:txBody>
                    <a:bodyPr/>
                    <a:p>
                      <a:pPr algn="ctr">
                        <a:buNone/>
                      </a:pPr>
                      <a:r>
                        <a:rPr lang="zh-CN" altLang="en-US"/>
                        <a:t>倒排页表</a:t>
                      </a:r>
                      <a:endParaRPr lang="zh-CN" altLang="en-US"/>
                    </a:p>
                  </a:txBody>
                  <a:tcPr/>
                </a:tc>
                <a:tc>
                  <a:txBody>
                    <a:bodyPr/>
                    <a:p>
                      <a:pPr algn="ctr">
                        <a:buNone/>
                      </a:pPr>
                      <a:r>
                        <a:rPr lang="en-US" altLang="zh-CN"/>
                        <a:t>7</a:t>
                      </a:r>
                      <a:r>
                        <a:rPr lang="zh-CN" altLang="en-US"/>
                        <a:t>%</a:t>
                      </a:r>
                      <a:endParaRPr lang="zh-CN" altLang="en-US"/>
                    </a:p>
                  </a:txBody>
                  <a:tcPr/>
                </a:tc>
                <a:tc>
                  <a:txBody>
                    <a:bodyPr/>
                    <a:p>
                      <a:pPr algn="ctr">
                        <a:buNone/>
                      </a:pPr>
                      <a:r>
                        <a:rPr lang="en-US" altLang="zh-CN"/>
                        <a:t>2</a:t>
                      </a:r>
                      <a:endParaRPr lang="en-US" altLang="zh-CN"/>
                    </a:p>
                  </a:txBody>
                  <a:tcPr/>
                </a:tc>
              </a:tr>
              <a:tr h="381000">
                <a:tc>
                  <a:txBody>
                    <a:bodyPr/>
                    <a:p>
                      <a:pPr algn="ctr">
                        <a:buNone/>
                      </a:pPr>
                      <a:r>
                        <a:rPr lang="zh-CN" altLang="en-US"/>
                        <a:t>实验10</a:t>
                      </a:r>
                      <a:endParaRPr lang="zh-CN" altLang="en-US"/>
                    </a:p>
                  </a:txBody>
                  <a:tcPr/>
                </a:tc>
                <a:tc>
                  <a:txBody>
                    <a:bodyPr/>
                    <a:p>
                      <a:pPr algn="ctr">
                        <a:buNone/>
                      </a:pPr>
                      <a:r>
                        <a:rPr lang="zh-CN" altLang="en-US"/>
                        <a:t>置换算法</a:t>
                      </a:r>
                      <a:endParaRPr lang="zh-CN" altLang="en-US"/>
                    </a:p>
                  </a:txBody>
                  <a:tcPr/>
                </a:tc>
                <a:tc>
                  <a:txBody>
                    <a:bodyPr/>
                    <a:p>
                      <a:pPr algn="ctr">
                        <a:buNone/>
                      </a:pPr>
                      <a:r>
                        <a:rPr lang="zh-CN" altLang="en-US"/>
                        <a:t>8%</a:t>
                      </a:r>
                      <a:endParaRPr lang="zh-CN" altLang="en-US"/>
                    </a:p>
                  </a:txBody>
                  <a:tcPr/>
                </a:tc>
                <a:tc>
                  <a:txBody>
                    <a:bodyPr/>
                    <a:p>
                      <a:pPr algn="ctr">
                        <a:buNone/>
                      </a:pPr>
                      <a:r>
                        <a:rPr lang="en-US" altLang="zh-CN"/>
                        <a:t>2</a:t>
                      </a:r>
                      <a:endParaRPr lang="en-US" altLang="zh-CN"/>
                    </a:p>
                  </a:txBody>
                  <a:tcPr/>
                </a:tc>
              </a:tr>
              <a:tr h="381000">
                <a:tc>
                  <a:txBody>
                    <a:bodyPr/>
                    <a:p>
                      <a:pPr algn="ctr">
                        <a:buNone/>
                      </a:pPr>
                      <a:r>
                        <a:rPr lang="zh-CN" altLang="en-US"/>
                        <a:t>实验11</a:t>
                      </a:r>
                      <a:endParaRPr lang="zh-CN" altLang="en-US"/>
                    </a:p>
                  </a:txBody>
                  <a:tcPr/>
                </a:tc>
                <a:tc>
                  <a:txBody>
                    <a:bodyPr/>
                    <a:p>
                      <a:pPr algn="ctr">
                        <a:buNone/>
                      </a:pPr>
                      <a:r>
                        <a:rPr lang="zh-CN" altLang="en-US"/>
                        <a:t>调度策略</a:t>
                      </a:r>
                      <a:endParaRPr lang="zh-CN" altLang="en-US"/>
                    </a:p>
                  </a:txBody>
                  <a:tcPr/>
                </a:tc>
                <a:tc>
                  <a:txBody>
                    <a:bodyPr/>
                    <a:p>
                      <a:pPr algn="ctr">
                        <a:buNone/>
                      </a:pPr>
                      <a:r>
                        <a:rPr lang="zh-CN" altLang="en-US"/>
                        <a:t>12%</a:t>
                      </a:r>
                      <a:endParaRPr lang="zh-CN" altLang="en-US"/>
                    </a:p>
                  </a:txBody>
                  <a:tcPr/>
                </a:tc>
                <a:tc>
                  <a:txBody>
                    <a:bodyPr/>
                    <a:p>
                      <a:pPr algn="ctr">
                        <a:buNone/>
                      </a:pPr>
                      <a:r>
                        <a:rPr lang="en-US" altLang="zh-CN"/>
                        <a:t>6</a:t>
                      </a:r>
                      <a:endParaRPr lang="en-US" altLang="zh-CN"/>
                    </a:p>
                  </a:txBody>
                  <a:tcPr/>
                </a:tc>
              </a:tr>
              <a:tr h="381000">
                <a:tc>
                  <a:txBody>
                    <a:bodyPr/>
                    <a:p>
                      <a:pPr algn="ctr">
                        <a:buNone/>
                      </a:pPr>
                      <a:r>
                        <a:rPr lang="zh-CN" altLang="en-US"/>
                        <a:t>实验12</a:t>
                      </a:r>
                      <a:endParaRPr lang="zh-CN" altLang="en-US"/>
                    </a:p>
                  </a:txBody>
                  <a:tcPr/>
                </a:tc>
                <a:tc>
                  <a:txBody>
                    <a:bodyPr/>
                    <a:p>
                      <a:pPr algn="ctr">
                        <a:buNone/>
                      </a:pPr>
                      <a:r>
                        <a:rPr lang="zh-CN" altLang="en-US"/>
                        <a:t>磁盘调度</a:t>
                      </a:r>
                      <a:endParaRPr lang="zh-CN" altLang="en-US"/>
                    </a:p>
                  </a:txBody>
                  <a:tcPr/>
                </a:tc>
                <a:tc>
                  <a:txBody>
                    <a:bodyPr/>
                    <a:p>
                      <a:pPr algn="ctr">
                        <a:buNone/>
                      </a:pPr>
                      <a:r>
                        <a:rPr lang="en-US" altLang="zh-CN"/>
                        <a:t>8</a:t>
                      </a:r>
                      <a:r>
                        <a:rPr lang="zh-CN" altLang="en-US"/>
                        <a:t>%</a:t>
                      </a:r>
                      <a:endParaRPr lang="zh-CN" altLang="en-US"/>
                    </a:p>
                  </a:txBody>
                  <a:tcPr/>
                </a:tc>
                <a:tc>
                  <a:txBody>
                    <a:bodyPr/>
                    <a:p>
                      <a:pPr algn="ctr">
                        <a:buNone/>
                      </a:pPr>
                      <a:r>
                        <a:rPr lang="en-US" altLang="zh-CN"/>
                        <a:t>2</a:t>
                      </a:r>
                      <a:endParaRPr lang="en-US" altLang="zh-CN"/>
                    </a:p>
                  </a:txBody>
                  <a:tcPr/>
                </a:tc>
              </a:tr>
              <a:tr h="381000">
                <a:tc>
                  <a:txBody>
                    <a:bodyPr/>
                    <a:p>
                      <a:pPr algn="ctr">
                        <a:buNone/>
                      </a:pPr>
                      <a:r>
                        <a:rPr lang="zh-CN" altLang="en-US"/>
                        <a:t>实验13</a:t>
                      </a:r>
                      <a:endParaRPr lang="zh-CN" altLang="en-US"/>
                    </a:p>
                  </a:txBody>
                  <a:tcPr/>
                </a:tc>
                <a:tc>
                  <a:txBody>
                    <a:bodyPr/>
                    <a:p>
                      <a:pPr algn="ctr">
                        <a:buNone/>
                      </a:pPr>
                      <a:r>
                        <a:rPr lang="zh-CN" altLang="en-US"/>
                        <a:t>文件管理</a:t>
                      </a:r>
                      <a:endParaRPr lang="zh-CN" altLang="en-US"/>
                    </a:p>
                  </a:txBody>
                  <a:tcPr/>
                </a:tc>
                <a:tc>
                  <a:txBody>
                    <a:bodyPr/>
                    <a:p>
                      <a:pPr algn="ctr">
                        <a:buNone/>
                      </a:pPr>
                      <a:r>
                        <a:rPr lang="en-US" altLang="zh-CN"/>
                        <a:t>8</a:t>
                      </a:r>
                      <a:r>
                        <a:rPr lang="zh-CN" altLang="en-US"/>
                        <a:t>%</a:t>
                      </a:r>
                      <a:endParaRPr lang="zh-CN" altLang="en-US"/>
                    </a:p>
                  </a:txBody>
                  <a:tcPr/>
                </a:tc>
                <a:tc>
                  <a:txBody>
                    <a:bodyPr/>
                    <a:p>
                      <a:pPr algn="ctr">
                        <a:buNone/>
                      </a:pPr>
                      <a:r>
                        <a:rPr lang="en-US" altLang="zh-CN"/>
                        <a:t>4</a:t>
                      </a:r>
                      <a:endParaRPr lang="en-US" altLang="zh-CN"/>
                    </a:p>
                  </a:txBody>
                  <a:tcPr/>
                </a:tc>
              </a:tr>
              <a:tr h="381000">
                <a:tc>
                  <a:txBody>
                    <a:bodyPr/>
                    <a:p>
                      <a:pPr algn="ctr">
                        <a:buNone/>
                      </a:pPr>
                      <a:r>
                        <a:rPr lang="zh-CN" altLang="en-US"/>
                        <a:t>累计</a:t>
                      </a:r>
                      <a:endParaRPr lang="zh-CN" altLang="en-US"/>
                    </a:p>
                  </a:txBody>
                  <a:tcPr/>
                </a:tc>
                <a:tc>
                  <a:txBody>
                    <a:bodyPr/>
                    <a:p>
                      <a:pPr algn="ctr">
                        <a:buNone/>
                      </a:pPr>
                      <a:endParaRPr lang="zh-CN" altLang="en-US"/>
                    </a:p>
                  </a:txBody>
                  <a:tcPr/>
                </a:tc>
                <a:tc>
                  <a:txBody>
                    <a:bodyPr/>
                    <a:p>
                      <a:pPr algn="ctr">
                        <a:buNone/>
                      </a:pPr>
                      <a:r>
                        <a:rPr lang="en-US" altLang="zh-CN"/>
                        <a:t>90%</a:t>
                      </a:r>
                      <a:endParaRPr lang="en-US" altLang="zh-CN"/>
                    </a:p>
                  </a:txBody>
                  <a:tcPr/>
                </a:tc>
                <a:tc>
                  <a:txBody>
                    <a:bodyPr/>
                    <a:p>
                      <a:pPr algn="ctr">
                        <a:buNone/>
                      </a:pPr>
                      <a:r>
                        <a:rPr lang="en-US" altLang="zh-CN"/>
                        <a:t>34</a:t>
                      </a:r>
                      <a:endParaRPr lang="en-US" altLang="zh-CN"/>
                    </a:p>
                  </a:txBody>
                  <a:tcPr/>
                </a:tc>
              </a:tr>
            </a:tbl>
          </a:graphicData>
        </a:graphic>
      </p:graphicFrame>
      <p:sp>
        <p:nvSpPr>
          <p:cNvPr id="6" name="文本框 5"/>
          <p:cNvSpPr txBox="1"/>
          <p:nvPr/>
        </p:nvSpPr>
        <p:spPr>
          <a:xfrm>
            <a:off x="6696075" y="960120"/>
            <a:ext cx="4662170" cy="5715000"/>
          </a:xfrm>
          <a:prstGeom prst="rect">
            <a:avLst/>
          </a:prstGeom>
          <a:noFill/>
        </p:spPr>
        <p:txBody>
          <a:bodyPr wrap="square" rtlCol="0" anchor="t">
            <a:noAutofit/>
          </a:bodyPr>
          <a:p>
            <a:pPr marL="342900" indent="-342900">
              <a:buFont typeface="Arial" panose="020B0604020202020204" pitchFamily="34" charset="0"/>
              <a:buChar char="•"/>
            </a:pPr>
            <a:r>
              <a:rPr lang="zh-CN" altLang="en-US" sz="2000"/>
              <a:t>无故迟交，该项得分将扣除本应得分的10%。</a:t>
            </a:r>
            <a:endParaRPr lang="zh-CN" altLang="en-US" sz="2000"/>
          </a:p>
          <a:p>
            <a:endParaRPr lang="zh-CN" altLang="en-US" sz="2000"/>
          </a:p>
          <a:p>
            <a:pPr marL="342900" indent="-342900">
              <a:buFont typeface="Arial" panose="020B0604020202020204" pitchFamily="34" charset="0"/>
              <a:buChar char="•"/>
            </a:pPr>
            <a:r>
              <a:rPr lang="zh-CN" altLang="en-US" sz="2000"/>
              <a:t>公布该次实验答案后（一般在下次实验开始前），</a:t>
            </a:r>
            <a:r>
              <a:rPr lang="zh-CN" altLang="en-US" sz="2000">
                <a:highlight>
                  <a:srgbClr val="FFFF00"/>
                </a:highlight>
              </a:rPr>
              <a:t>不再接收</a:t>
            </a:r>
            <a:r>
              <a:rPr lang="zh-CN" altLang="en-US" sz="2000"/>
              <a:t>针对该次实验的提交。</a:t>
            </a:r>
            <a:endParaRPr lang="zh-CN" altLang="en-US" sz="2000"/>
          </a:p>
          <a:p>
            <a:endParaRPr lang="zh-CN" altLang="en-US" sz="2000"/>
          </a:p>
          <a:p>
            <a:pPr marL="342900" indent="-342900">
              <a:buFont typeface="Arial" panose="020B0604020202020204" pitchFamily="34" charset="0"/>
              <a:buChar char="•"/>
            </a:pPr>
            <a:r>
              <a:rPr lang="zh-CN" altLang="en-US" sz="2000"/>
              <a:t>通常，各次实验分数评分标准：</a:t>
            </a:r>
            <a:endParaRPr lang="zh-CN" altLang="en-US" sz="2000"/>
          </a:p>
          <a:p>
            <a:pPr marL="457200" indent="-457200">
              <a:buAutoNum type="arabicPeriod"/>
            </a:pPr>
            <a:r>
              <a:rPr lang="zh-CN" altLang="en-US" sz="2000"/>
              <a:t>正常提交记录20% ；</a:t>
            </a:r>
            <a:endParaRPr lang="zh-CN" altLang="en-US" sz="2000"/>
          </a:p>
          <a:p>
            <a:pPr marL="457200" indent="-457200">
              <a:buAutoNum type="arabicPeriod"/>
            </a:pPr>
            <a:r>
              <a:rPr lang="zh-CN" altLang="en-US" sz="2000"/>
              <a:t>编译通过30% ；（不通过此项是无法进行测试）；</a:t>
            </a:r>
            <a:endParaRPr lang="zh-CN" altLang="en-US" sz="2000"/>
          </a:p>
          <a:p>
            <a:pPr marL="457200" indent="-457200">
              <a:buAutoNum type="arabicPeriod"/>
            </a:pPr>
            <a:r>
              <a:rPr lang="zh-CN" altLang="en-US" sz="2000"/>
              <a:t>结果正确</a:t>
            </a:r>
            <a:r>
              <a:rPr lang="en-US" altLang="zh-CN" sz="2000"/>
              <a:t>50%</a:t>
            </a:r>
            <a:r>
              <a:rPr lang="zh-CN" altLang="en-US" sz="2000"/>
              <a:t>，包括：</a:t>
            </a:r>
            <a:endParaRPr lang="zh-CN" altLang="en-US" sz="2000"/>
          </a:p>
          <a:p>
            <a:pPr indent="0">
              <a:buNone/>
            </a:pPr>
            <a:r>
              <a:rPr lang="zh-CN" altLang="en-US" sz="2000"/>
              <a:t>通过公开测试30%（在实验说明里公布的数据集和参数下取得正确结果）；</a:t>
            </a:r>
            <a:endParaRPr lang="zh-CN" altLang="en-US" sz="2000"/>
          </a:p>
          <a:p>
            <a:pPr indent="0">
              <a:buNone/>
            </a:pPr>
            <a:r>
              <a:rPr lang="zh-CN" altLang="en-US" sz="2000"/>
              <a:t>通过额外测试20%（另外准备的数据集或参数）。</a:t>
            </a:r>
            <a:endParaRPr lang="zh-CN" altLang="en-US" sz="2000"/>
          </a:p>
          <a:p>
            <a:pPr indent="0">
              <a:buNone/>
            </a:pPr>
            <a:endParaRPr lang="zh-CN" altLang="en-US" sz="2000"/>
          </a:p>
          <a:p>
            <a:pPr indent="0">
              <a:buNone/>
            </a:pPr>
            <a:r>
              <a:rPr lang="zh-CN" altLang="en-US" sz="2000"/>
              <a:t>对成绩有疑问请及时联系助教：黄文鑫</a:t>
            </a:r>
            <a:endParaRPr lang="zh-CN"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操作系统实验</a:t>
            </a:r>
            <a:endParaRPr lang="en-US" altLang="zh-CN" dirty="0"/>
          </a:p>
        </p:txBody>
      </p:sp>
      <p:sp>
        <p:nvSpPr>
          <p:cNvPr id="3" name="Subtitle 2"/>
          <p:cNvSpPr>
            <a:spLocks noGrp="1"/>
          </p:cNvSpPr>
          <p:nvPr>
            <p:ph type="subTitle" idx="1"/>
          </p:nvPr>
        </p:nvSpPr>
        <p:spPr/>
        <p:txBody>
          <a:bodyPr/>
          <a:lstStyle/>
          <a:p>
            <a:pPr algn="ctr">
              <a:buNone/>
            </a:pPr>
            <a:r>
              <a:rPr lang="zh-CN" altLang="en-US">
                <a:sym typeface="+mn-ea"/>
              </a:rPr>
              <a:t>实验1</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zh-CN" altLang="en-US"/>
              <a:t>实验</a:t>
            </a:r>
            <a:r>
              <a:rPr lang="en-US" altLang="zh-CN"/>
              <a:t>1</a:t>
            </a:r>
            <a:r>
              <a:rPr lang="zh-CN" altLang="en-US"/>
              <a:t>：数据结构，</a:t>
            </a:r>
            <a:r>
              <a:rPr lang="en-US" altLang="zh-CN"/>
              <a:t>c/c++</a:t>
            </a:r>
            <a:endParaRPr lang="en-US" altLang="zh-CN"/>
          </a:p>
        </p:txBody>
      </p:sp>
      <p:sp>
        <p:nvSpPr>
          <p:cNvPr id="3" name="Content Placeholder 2"/>
          <p:cNvSpPr>
            <a:spLocks noGrp="1"/>
          </p:cNvSpPr>
          <p:nvPr>
            <p:ph idx="1"/>
          </p:nvPr>
        </p:nvSpPr>
        <p:spPr/>
        <p:txBody>
          <a:bodyPr>
            <a:normAutofit lnSpcReduction="20000"/>
          </a:bodyPr>
          <a:p>
            <a:r>
              <a:rPr lang="zh-CN" altLang="en-US"/>
              <a:t>实验目的：熟悉实验环境，考察基本编程能力</a:t>
            </a:r>
            <a:endParaRPr lang="zh-CN" altLang="en-US"/>
          </a:p>
          <a:p>
            <a:r>
              <a:rPr lang="zh-CN" altLang="en-US"/>
              <a:t>实验环境、工具</a:t>
            </a:r>
            <a:r>
              <a:rPr lang="zh-CN" altLang="en-US"/>
              <a:t>不限。</a:t>
            </a:r>
            <a:endParaRPr lang="zh-CN" altLang="en-US"/>
          </a:p>
          <a:p>
            <a:endParaRPr lang="zh-CN" altLang="en-US"/>
          </a:p>
          <a:p>
            <a:r>
              <a:rPr lang="zh-CN" altLang="en-US"/>
              <a:t>完成</a:t>
            </a:r>
            <a:r>
              <a:rPr lang="en-US" altLang="zh-CN"/>
              <a:t>3</a:t>
            </a:r>
            <a:r>
              <a:rPr lang="zh-CN" altLang="en-US"/>
              <a:t>个练习，综合考察数据结构基础，代码阅读能力，写代码能力，调</a:t>
            </a:r>
            <a:r>
              <a:rPr lang="en-US" altLang="zh-CN"/>
              <a:t>bug</a:t>
            </a:r>
            <a:r>
              <a:rPr lang="zh-CN" altLang="en-US"/>
              <a:t>能力（包括死循环，逻辑</a:t>
            </a:r>
            <a:r>
              <a:rPr lang="zh-CN" altLang="en-US"/>
              <a:t>错误，数据溢出</a:t>
            </a:r>
            <a:r>
              <a:rPr lang="zh-CN" altLang="en-US"/>
              <a:t>等）。</a:t>
            </a:r>
            <a:endParaRPr lang="zh-CN" altLang="en-US"/>
          </a:p>
          <a:p>
            <a:r>
              <a:rPr lang="zh-CN" altLang="en-US">
                <a:sym typeface="+mn-ea"/>
              </a:rPr>
              <a:t>按模板填好实验报告，重命名为：</a:t>
            </a:r>
            <a:r>
              <a:rPr lang="en-US" altLang="zh-CN">
                <a:sym typeface="+mn-ea"/>
              </a:rPr>
              <a:t>lab1_</a:t>
            </a:r>
            <a:r>
              <a:rPr lang="zh-CN" altLang="en-US">
                <a:sym typeface="+mn-ea"/>
              </a:rPr>
              <a:t>学号</a:t>
            </a:r>
            <a:r>
              <a:rPr lang="en-US" altLang="zh-CN">
                <a:sym typeface="+mn-ea"/>
              </a:rPr>
              <a:t>_</a:t>
            </a:r>
            <a:r>
              <a:rPr lang="zh-CN" altLang="en-US">
                <a:sym typeface="+mn-ea"/>
              </a:rPr>
              <a:t>姓名</a:t>
            </a:r>
            <a:r>
              <a:rPr lang="en-US" altLang="zh-CN">
                <a:sym typeface="+mn-ea"/>
              </a:rPr>
              <a:t>.docx</a:t>
            </a:r>
            <a:endParaRPr lang="zh-CN" altLang="en-US"/>
          </a:p>
          <a:p>
            <a:endParaRPr lang="zh-CN" altLang="en-US"/>
          </a:p>
          <a:p>
            <a:r>
              <a:rPr lang="zh-CN" altLang="en-US"/>
              <a:t>提交截止时间：下周二22:00前</a:t>
            </a:r>
            <a:endParaRPr lang="zh-CN" altLang="en-US"/>
          </a:p>
          <a:p>
            <a:r>
              <a:rPr lang="zh-CN" altLang="en-US"/>
              <a:t>提交方式：</a:t>
            </a:r>
            <a:r>
              <a:rPr lang="zh-CN"/>
              <a:t>中山大学在线教学平台</a:t>
            </a:r>
            <a:endParaRPr 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zh-CN" altLang="en-US"/>
              <a:t>其它</a:t>
            </a:r>
            <a:r>
              <a:rPr lang="zh-CN" altLang="en-US"/>
              <a:t>说明</a:t>
            </a:r>
            <a:endParaRPr lang="zh-CN" altLang="en-US"/>
          </a:p>
        </p:txBody>
      </p:sp>
      <p:sp>
        <p:nvSpPr>
          <p:cNvPr id="3" name="Content Placeholder 2"/>
          <p:cNvSpPr>
            <a:spLocks noGrp="1"/>
          </p:cNvSpPr>
          <p:nvPr>
            <p:ph idx="1"/>
          </p:nvPr>
        </p:nvSpPr>
        <p:spPr>
          <a:xfrm>
            <a:off x="838200" y="1825625"/>
            <a:ext cx="10515600" cy="4351655"/>
          </a:xfrm>
        </p:spPr>
        <p:txBody>
          <a:bodyPr>
            <a:noAutofit/>
          </a:bodyPr>
          <a:p>
            <a:r>
              <a:rPr lang="zh-CN" altLang="en-US"/>
              <a:t>不需要组队，但允许交流及求助</a:t>
            </a:r>
            <a:endParaRPr lang="zh-CN" altLang="en-US"/>
          </a:p>
          <a:p>
            <a:r>
              <a:rPr lang="zh-CN" altLang="en-US" b="1">
                <a:solidFill>
                  <a:srgbClr val="FF0000"/>
                </a:solidFill>
                <a:sym typeface="+mn-ea"/>
              </a:rPr>
              <a:t>报告需自己完成，不得抄袭，抄袭双方</a:t>
            </a:r>
            <a:r>
              <a:rPr lang="en-US" altLang="zh-CN" b="1">
                <a:solidFill>
                  <a:srgbClr val="FF0000"/>
                </a:solidFill>
                <a:sym typeface="+mn-ea"/>
              </a:rPr>
              <a:t>0</a:t>
            </a:r>
            <a:r>
              <a:rPr lang="zh-CN" altLang="en-US" b="1">
                <a:solidFill>
                  <a:srgbClr val="FF0000"/>
                </a:solidFill>
                <a:sym typeface="+mn-ea"/>
              </a:rPr>
              <a:t>分处理！</a:t>
            </a:r>
            <a:endParaRPr lang="zh-CN" altLang="en-US" b="1">
              <a:solidFill>
                <a:srgbClr val="FF0000"/>
              </a:solidFill>
              <a:sym typeface="+mn-ea"/>
            </a:endParaRPr>
          </a:p>
          <a:p>
            <a:endParaRPr lang="zh-CN" altLang="en-US"/>
          </a:p>
          <a:p>
            <a:r>
              <a:rPr lang="zh-CN" altLang="en-US">
                <a:sym typeface="+mn-ea"/>
              </a:rPr>
              <a:t>提前完成的同学</a:t>
            </a:r>
            <a:r>
              <a:rPr lang="zh-CN" altLang="en-US">
                <a:solidFill>
                  <a:srgbClr val="FF0000"/>
                </a:solidFill>
                <a:sym typeface="+mn-ea"/>
              </a:rPr>
              <a:t>请不要离开</a:t>
            </a:r>
            <a:r>
              <a:rPr lang="zh-CN" altLang="en-US">
                <a:sym typeface="+mn-ea"/>
              </a:rPr>
              <a:t>，可以自习</a:t>
            </a:r>
            <a:endParaRPr lang="zh-CN" altLang="en-US"/>
          </a:p>
          <a:p>
            <a:r>
              <a:rPr lang="zh-CN" altLang="en-US">
                <a:sym typeface="+mn-ea"/>
              </a:rPr>
              <a:t>也可以刷刷题锤炼自己，技多不压身，少年强则国强</a:t>
            </a:r>
            <a:endParaRPr lang="zh-CN" altLang="en-US"/>
          </a:p>
          <a:p>
            <a:r>
              <a:rPr lang="zh-CN" altLang="en-US">
                <a:sym typeface="+mn-ea"/>
              </a:rPr>
              <a:t>https://leetcode-cn.com/</a:t>
            </a:r>
            <a:endParaRPr lang="zh-CN" altLang="en-US"/>
          </a:p>
          <a:p>
            <a:r>
              <a:rPr lang="zh-CN" altLang="en-US">
                <a:sym typeface="+mn-ea"/>
              </a:rPr>
              <a:t>https://www.nowcoder.com/</a:t>
            </a:r>
            <a:endParaRPr lang="zh-CN" altLang="en-US"/>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练习</a:t>
            </a:r>
            <a:r>
              <a:rPr lang="en-US" altLang="zh-CN"/>
              <a:t> 1</a:t>
            </a:r>
            <a:endParaRPr lang="en-US" altLang="zh-CN"/>
          </a:p>
        </p:txBody>
      </p:sp>
      <p:sp>
        <p:nvSpPr>
          <p:cNvPr id="3" name="Content Placeholder 2"/>
          <p:cNvSpPr>
            <a:spLocks noGrp="1"/>
          </p:cNvSpPr>
          <p:nvPr>
            <p:ph idx="1"/>
          </p:nvPr>
        </p:nvSpPr>
        <p:spPr>
          <a:xfrm>
            <a:off x="486410" y="1787525"/>
            <a:ext cx="7396480" cy="4351655"/>
          </a:xfrm>
        </p:spPr>
        <p:txBody>
          <a:bodyPr>
            <a:normAutofit fontScale="55000"/>
          </a:bodyPr>
          <a:p>
            <a:pPr marL="0" indent="0">
              <a:buNone/>
            </a:pPr>
            <a:r>
              <a:rPr lang="en-US"/>
              <a:t>最近最少使用算法（Least Recently Used，LRU）</a:t>
            </a:r>
            <a:endParaRPr lang="en-US"/>
          </a:p>
          <a:p>
            <a:pPr marL="0" indent="0">
              <a:buNone/>
            </a:pPr>
            <a:r>
              <a:rPr lang="en-US"/>
              <a:t>是大部分操作系统为最大化页面命中率而广泛采用的一种页面置换算法。</a:t>
            </a:r>
            <a:endParaRPr lang="en-US"/>
          </a:p>
          <a:p>
            <a:pPr marL="0" indent="0">
              <a:buNone/>
            </a:pPr>
            <a:r>
              <a:rPr lang="en-US"/>
              <a:t>举例：</a:t>
            </a:r>
            <a:endParaRPr lang="en-US"/>
          </a:p>
          <a:p>
            <a:pPr marL="0" indent="0">
              <a:buNone/>
            </a:pPr>
            <a:r>
              <a:rPr lang="en-US"/>
              <a:t>数据流={A,B,A,C,D,D,B},一共7个时刻。</a:t>
            </a:r>
            <a:endParaRPr lang="en-US"/>
          </a:p>
          <a:p>
            <a:pPr marL="0" indent="0">
              <a:buNone/>
            </a:pPr>
            <a:r>
              <a:rPr lang="en-US"/>
              <a:t>缓存大小3, 请将最近出现的置于缓存末尾。</a:t>
            </a:r>
            <a:endParaRPr lang="en-US"/>
          </a:p>
          <a:p>
            <a:r>
              <a:rPr lang="en-US"/>
              <a:t>时刻1，历史数据为{A}，缓存为{A}</a:t>
            </a:r>
            <a:endParaRPr lang="en-US"/>
          </a:p>
          <a:p>
            <a:r>
              <a:rPr lang="en-US"/>
              <a:t>时刻2，历史数据为{A,B}，缓存为{A,B}</a:t>
            </a:r>
            <a:endParaRPr lang="en-US"/>
          </a:p>
          <a:p>
            <a:r>
              <a:rPr lang="en-US"/>
              <a:t>时刻3，历史数据为{A,B,A}，缓存为{B,A}，历史数据只出现AB，A为最近，放末尾</a:t>
            </a:r>
            <a:endParaRPr lang="en-US"/>
          </a:p>
          <a:p>
            <a:r>
              <a:rPr lang="en-US"/>
              <a:t>时刻4，历史数据为{A,B,A,C}，缓存为{B,A,C}</a:t>
            </a:r>
            <a:endParaRPr lang="en-US"/>
          </a:p>
          <a:p>
            <a:r>
              <a:rPr lang="en-US"/>
              <a:t>时刻5，历史数据为{A,B,A,C,D}，缓存为{A,C,D}，缓存大小3，故B被移除了后D加入</a:t>
            </a:r>
            <a:endParaRPr lang="en-US"/>
          </a:p>
          <a:p>
            <a:r>
              <a:rPr lang="en-US"/>
              <a:t>时刻6，历史数据为{A,B,A,C,D,D}，缓存为{A,C,D}</a:t>
            </a:r>
            <a:endParaRPr lang="en-US"/>
          </a:p>
          <a:p>
            <a:r>
              <a:rPr lang="en-US"/>
              <a:t>时刻7，历史数据为{A,B,A,C,D,D,B}，缓存为{C,D,B}</a:t>
            </a:r>
            <a:endParaRPr lang="en-US"/>
          </a:p>
          <a:p>
            <a:endParaRPr lang="en-US"/>
          </a:p>
        </p:txBody>
      </p:sp>
      <p:sp>
        <p:nvSpPr>
          <p:cNvPr id="4" name="Text Box 3"/>
          <p:cNvSpPr txBox="1"/>
          <p:nvPr/>
        </p:nvSpPr>
        <p:spPr>
          <a:xfrm>
            <a:off x="8449310" y="1691005"/>
            <a:ext cx="2808605" cy="3138170"/>
          </a:xfrm>
          <a:prstGeom prst="rect">
            <a:avLst/>
          </a:prstGeom>
          <a:noFill/>
        </p:spPr>
        <p:txBody>
          <a:bodyPr wrap="square" rtlCol="0" anchor="t">
            <a:spAutoFit/>
          </a:bodyPr>
          <a:p>
            <a:r>
              <a:rPr lang="en-US" b="1">
                <a:solidFill>
                  <a:srgbClr val="FF0000"/>
                </a:solidFill>
                <a:sym typeface="+mn-ea"/>
              </a:rPr>
              <a:t>您的任务：</a:t>
            </a:r>
            <a:endParaRPr lang="en-US" b="1">
              <a:solidFill>
                <a:srgbClr val="FF0000"/>
              </a:solidFill>
            </a:endParaRPr>
          </a:p>
          <a:p>
            <a:r>
              <a:rPr lang="en-US">
                <a:sym typeface="+mn-ea"/>
              </a:rPr>
              <a:t>1. 阅读</a:t>
            </a:r>
            <a:r>
              <a:rPr lang="en-US">
                <a:sym typeface="+mn-ea"/>
              </a:rPr>
              <a:t>code1.cpp，考虑WHAT应是什么数据结构。</a:t>
            </a:r>
            <a:endParaRPr lang="en-US"/>
          </a:p>
          <a:p>
            <a:r>
              <a:rPr lang="en-US">
                <a:sym typeface="+mn-ea"/>
              </a:rPr>
              <a:t>可从c++标准容器里选择</a:t>
            </a:r>
            <a:endParaRPr lang="en-US"/>
          </a:p>
          <a:p>
            <a:r>
              <a:rPr lang="en-US">
                <a:sym typeface="+mn-ea"/>
              </a:rPr>
              <a:t>https://www.cplusplus.com/reference/stl/</a:t>
            </a:r>
            <a:endParaRPr lang="en-US"/>
          </a:p>
          <a:p>
            <a:r>
              <a:rPr lang="en-US">
                <a:sym typeface="+mn-ea"/>
              </a:rPr>
              <a:t>将WHAT替换为您选择的数据结构。</a:t>
            </a:r>
            <a:endParaRPr lang="en-US"/>
          </a:p>
          <a:p>
            <a:endParaRPr lang="en-US"/>
          </a:p>
          <a:p>
            <a:r>
              <a:rPr lang="en-US">
                <a:sym typeface="+mn-ea"/>
              </a:rPr>
              <a:t>2. 调试并修正代码的bug，代码总改动不得&gt;2个char</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练习</a:t>
            </a:r>
            <a:r>
              <a:rPr lang="en-US" altLang="zh-CN"/>
              <a:t>2</a:t>
            </a:r>
            <a:endParaRPr lang="en-US" altLang="zh-CN"/>
          </a:p>
        </p:txBody>
      </p:sp>
      <p:sp>
        <p:nvSpPr>
          <p:cNvPr id="3" name="Content Placeholder 2"/>
          <p:cNvSpPr>
            <a:spLocks noGrp="1"/>
          </p:cNvSpPr>
          <p:nvPr>
            <p:ph idx="1"/>
          </p:nvPr>
        </p:nvSpPr>
        <p:spPr>
          <a:xfrm>
            <a:off x="906145" y="1691005"/>
            <a:ext cx="3547745" cy="3651885"/>
          </a:xfrm>
        </p:spPr>
        <p:txBody>
          <a:bodyPr/>
          <a:p>
            <a:pPr marL="0" indent="0">
              <a:buNone/>
            </a:pPr>
            <a:r>
              <a:rPr lang="en-US" sz="2000"/>
              <a:t>题目描述：</a:t>
            </a:r>
            <a:endParaRPr lang="en-US" sz="2000"/>
          </a:p>
          <a:p>
            <a:endParaRPr lang="en-US" sz="2000"/>
          </a:p>
          <a:p>
            <a:pPr marL="0" indent="0">
              <a:buNone/>
            </a:pPr>
            <a:r>
              <a:rPr lang="en-US" sz="2000"/>
              <a:t>读入一个数组，</a:t>
            </a:r>
            <a:endParaRPr lang="en-US" sz="2000"/>
          </a:p>
          <a:p>
            <a:pPr marL="0" indent="0">
              <a:buNone/>
            </a:pPr>
            <a:r>
              <a:rPr lang="en-US" sz="2000"/>
              <a:t>对连着出现的</a:t>
            </a:r>
            <a:r>
              <a:rPr lang="zh-CN" altLang="en-US" sz="2000"/>
              <a:t>项</a:t>
            </a:r>
            <a:r>
              <a:rPr lang="en-US" sz="2000"/>
              <a:t>，</a:t>
            </a:r>
            <a:endParaRPr lang="en-US" sz="2000"/>
          </a:p>
          <a:p>
            <a:pPr marL="0" indent="0">
              <a:buNone/>
            </a:pPr>
            <a:r>
              <a:rPr lang="en-US" sz="2000"/>
              <a:t>只保留一个</a:t>
            </a:r>
            <a:r>
              <a:rPr lang="zh-CN" altLang="en-US" sz="2000"/>
              <a:t>。</a:t>
            </a:r>
            <a:endParaRPr lang="en-US" sz="2000"/>
          </a:p>
          <a:p>
            <a:pPr marL="0" indent="0">
              <a:buNone/>
            </a:pPr>
            <a:r>
              <a:rPr lang="en-US" sz="2000"/>
              <a:t>例如：</a:t>
            </a:r>
            <a:endParaRPr lang="en-US" sz="2000"/>
          </a:p>
          <a:p>
            <a:pPr marL="0" indent="0">
              <a:buNone/>
            </a:pPr>
            <a:r>
              <a:rPr lang="en-US" sz="2000"/>
              <a:t>读入{'A','A','C','D','D','D','D'}，</a:t>
            </a:r>
            <a:endParaRPr lang="en-US" sz="2000"/>
          </a:p>
          <a:p>
            <a:pPr marL="0" indent="0">
              <a:buNone/>
            </a:pPr>
            <a:r>
              <a:rPr lang="en-US" sz="2000"/>
              <a:t>处理后为{'A','C','D'}</a:t>
            </a:r>
            <a:endParaRPr lang="en-US" sz="2000"/>
          </a:p>
        </p:txBody>
      </p:sp>
      <p:sp>
        <p:nvSpPr>
          <p:cNvPr id="4" name="Text Box 3"/>
          <p:cNvSpPr txBox="1"/>
          <p:nvPr/>
        </p:nvSpPr>
        <p:spPr>
          <a:xfrm>
            <a:off x="6273800" y="2475230"/>
            <a:ext cx="4476750" cy="1198880"/>
          </a:xfrm>
          <a:prstGeom prst="rect">
            <a:avLst/>
          </a:prstGeom>
          <a:noFill/>
        </p:spPr>
        <p:txBody>
          <a:bodyPr wrap="square" rtlCol="0" anchor="t">
            <a:spAutoFit/>
          </a:bodyPr>
          <a:p>
            <a:r>
              <a:rPr lang="en-US" sz="2400" b="1">
                <a:solidFill>
                  <a:srgbClr val="FF0000"/>
                </a:solidFill>
              </a:rPr>
              <a:t>您的任务：</a:t>
            </a:r>
            <a:endParaRPr lang="en-US" sz="2400" b="1">
              <a:solidFill>
                <a:srgbClr val="FF0000"/>
              </a:solidFill>
            </a:endParaRPr>
          </a:p>
          <a:p>
            <a:r>
              <a:rPr lang="en-US" sz="2400"/>
              <a:t>阅读code2.cpp，调试代码找出错误之处，并修正。</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练习</a:t>
            </a:r>
            <a:r>
              <a:rPr lang="en-US" altLang="zh-CN"/>
              <a:t>3</a:t>
            </a:r>
            <a:endParaRPr lang="en-US" altLang="zh-CN"/>
          </a:p>
        </p:txBody>
      </p:sp>
      <p:sp>
        <p:nvSpPr>
          <p:cNvPr id="3" name="Content Placeholder 2"/>
          <p:cNvSpPr>
            <a:spLocks noGrp="1"/>
          </p:cNvSpPr>
          <p:nvPr>
            <p:ph idx="1"/>
          </p:nvPr>
        </p:nvSpPr>
        <p:spPr>
          <a:xfrm>
            <a:off x="647700" y="1568450"/>
            <a:ext cx="4562475" cy="4436745"/>
          </a:xfrm>
        </p:spPr>
        <p:txBody>
          <a:bodyPr>
            <a:noAutofit/>
          </a:bodyPr>
          <a:p>
            <a:pPr marL="0" indent="0">
              <a:buNone/>
            </a:pPr>
            <a:r>
              <a:rPr lang="zh-CN" altLang="en-US" sz="1400"/>
              <a:t>问题</a:t>
            </a:r>
            <a:r>
              <a:rPr lang="en-US" sz="1400"/>
              <a:t>描述</a:t>
            </a:r>
            <a:endParaRPr lang="en-US" sz="1400"/>
          </a:p>
          <a:p>
            <a:r>
              <a:rPr lang="en-US" sz="1400"/>
              <a:t>给定一个长度为 n 的数组 num 和滑动窗口的大小 size ，</a:t>
            </a:r>
            <a:endParaRPr lang="en-US" sz="1400"/>
          </a:p>
          <a:p>
            <a:r>
              <a:rPr lang="en-US" sz="1400"/>
              <a:t>找出所有滑动窗口里数值的最大值。</a:t>
            </a:r>
            <a:endParaRPr lang="en-US" sz="1400"/>
          </a:p>
          <a:p>
            <a:endParaRPr lang="en-US" sz="1400"/>
          </a:p>
          <a:p>
            <a:pPr marL="0" indent="0">
              <a:buNone/>
            </a:pPr>
            <a:r>
              <a:rPr lang="en-US" sz="1400"/>
              <a:t>例如，如果输入数组{2,3,4,2,6,2,5,1}及滑动窗口的大小3，那么一共存在6个滑动窗口，他们的最大值分别为{4,4,6,6,6,5}； </a:t>
            </a:r>
            <a:endParaRPr lang="en-US" sz="1400"/>
          </a:p>
          <a:p>
            <a:pPr marL="0" indent="0">
              <a:buNone/>
            </a:pPr>
            <a:r>
              <a:rPr lang="en-US" sz="1400"/>
              <a:t>针对数组{2,3,4,2,6,2,5,1}的滑动窗口有以下6个：</a:t>
            </a:r>
            <a:endParaRPr lang="en-US" sz="1400"/>
          </a:p>
          <a:p>
            <a:pPr marL="0" indent="0">
              <a:buNone/>
            </a:pPr>
            <a:r>
              <a:rPr lang="en-US" sz="1400"/>
              <a:t> {[2,3,4],2,6,2,5,1}， {2,[3,4,2],6,2,5,1}， {2,3,[4,2,6],2,5,1}， </a:t>
            </a:r>
            <a:endParaRPr lang="en-US" sz="1400"/>
          </a:p>
          <a:p>
            <a:pPr marL="0" indent="0">
              <a:buNone/>
            </a:pPr>
            <a:r>
              <a:rPr lang="en-US" sz="1400"/>
              <a:t>{2,3,4,[2,6,2],5,1}， {2,3,4,2,[6,2,5],1}， {2,3,4,2,6,[2,5,1]}。</a:t>
            </a:r>
            <a:endParaRPr lang="en-US" sz="1400"/>
          </a:p>
          <a:p>
            <a:endParaRPr lang="en-US" sz="1400"/>
          </a:p>
          <a:p>
            <a:pPr marL="0" indent="0">
              <a:buNone/>
            </a:pPr>
            <a:r>
              <a:rPr lang="en-US" sz="1400"/>
              <a:t>窗口大于数组长度或窗口长度为0的时候，返回空。</a:t>
            </a:r>
            <a:endParaRPr lang="en-US" sz="1400"/>
          </a:p>
          <a:p>
            <a:pPr marL="0" indent="0">
              <a:buNone/>
            </a:pPr>
            <a:r>
              <a:rPr lang="en-US" sz="1400"/>
              <a:t>数据范围： 1≤n≤10000，0≤size≤10000</a:t>
            </a:r>
            <a:endParaRPr lang="en-US" sz="1400"/>
          </a:p>
          <a:p>
            <a:pPr marL="0" indent="0">
              <a:buNone/>
            </a:pPr>
            <a:r>
              <a:rPr lang="en-US" sz="1400"/>
              <a:t>要求：空间复杂度 O(n)，时间复杂度 O(n)</a:t>
            </a:r>
            <a:endParaRPr lang="en-US" sz="1400"/>
          </a:p>
        </p:txBody>
      </p:sp>
      <p:sp>
        <p:nvSpPr>
          <p:cNvPr id="4" name="Text Box 3"/>
          <p:cNvSpPr txBox="1"/>
          <p:nvPr/>
        </p:nvSpPr>
        <p:spPr>
          <a:xfrm>
            <a:off x="6369685" y="2318385"/>
            <a:ext cx="5069840" cy="3138170"/>
          </a:xfrm>
          <a:prstGeom prst="rect">
            <a:avLst/>
          </a:prstGeom>
          <a:noFill/>
        </p:spPr>
        <p:txBody>
          <a:bodyPr wrap="square" rtlCol="0" anchor="t">
            <a:spAutoFit/>
          </a:bodyPr>
          <a:p>
            <a:r>
              <a:rPr lang="en-US"/>
              <a:t>已知甲某写了</a:t>
            </a:r>
            <a:r>
              <a:rPr lang="en-US"/>
              <a:t>code3.cpp，且算法思路是正确的。</a:t>
            </a:r>
            <a:endParaRPr lang="en-US"/>
          </a:p>
          <a:p>
            <a:endParaRPr lang="en-US"/>
          </a:p>
          <a:p>
            <a:r>
              <a:rPr lang="en-US" b="1">
                <a:solidFill>
                  <a:srgbClr val="FF0000"/>
                </a:solidFill>
              </a:rPr>
              <a:t>您</a:t>
            </a:r>
            <a:r>
              <a:rPr lang="zh-CN" altLang="en-US" b="1">
                <a:solidFill>
                  <a:srgbClr val="FF0000"/>
                </a:solidFill>
              </a:rPr>
              <a:t>的任务</a:t>
            </a:r>
            <a:r>
              <a:rPr lang="en-US" b="1">
                <a:solidFill>
                  <a:srgbClr val="FF0000"/>
                </a:solidFill>
              </a:rPr>
              <a:t>：</a:t>
            </a:r>
            <a:endParaRPr lang="en-US" b="1">
              <a:solidFill>
                <a:srgbClr val="FF0000"/>
              </a:solidFill>
            </a:endParaRPr>
          </a:p>
          <a:p>
            <a:r>
              <a:rPr lang="en-US"/>
              <a:t>1.补全所需头文件</a:t>
            </a:r>
            <a:endParaRPr lang="en-US"/>
          </a:p>
          <a:p>
            <a:r>
              <a:rPr lang="en-US"/>
              <a:t>2.补充一段代码测试maxInWindows函数（固定num为{2,3,4,2,6,2,5,1}，size为用户输入）</a:t>
            </a:r>
            <a:endParaRPr lang="en-US"/>
          </a:p>
          <a:p>
            <a:r>
              <a:rPr lang="en-US"/>
              <a:t>3.令size分别为0,3。是否有结果不对？若有，通过调试指出错误之处，并</a:t>
            </a:r>
            <a:r>
              <a:rPr lang="zh-CN" altLang="en-US"/>
              <a:t>修正</a:t>
            </a:r>
            <a:r>
              <a:rPr lang="en-US"/>
              <a:t>。</a:t>
            </a:r>
            <a:endParaRPr lang="en-US"/>
          </a:p>
          <a:p>
            <a:r>
              <a:rPr lang="en-US"/>
              <a:t>4.</a:t>
            </a:r>
            <a:r>
              <a:rPr lang="zh-CN" altLang="en-US"/>
              <a:t>（需在</a:t>
            </a:r>
            <a:r>
              <a:rPr lang="en-US" altLang="zh-CN"/>
              <a:t>3</a:t>
            </a:r>
            <a:r>
              <a:rPr lang="zh-CN" altLang="en-US"/>
              <a:t>修正之后）</a:t>
            </a:r>
            <a:r>
              <a:rPr lang="en-US">
                <a:sym typeface="+mn-ea"/>
              </a:rPr>
              <a:t>令size分别为2,1。是否有结果不对？若有，通过调试指出错误之处，并截图调试指针运行到错误之处。</a:t>
            </a:r>
            <a:endParaRPr lang="zh-CN" altLang="en-US"/>
          </a:p>
        </p:txBody>
      </p:sp>
    </p:spTree>
  </p:cSld>
  <p:clrMapOvr>
    <a:masterClrMapping/>
  </p:clrMapOvr>
</p:sld>
</file>

<file path=ppt/tags/tag1.xml><?xml version="1.0" encoding="utf-8"?>
<p:tagLst xmlns:p="http://schemas.openxmlformats.org/presentationml/2006/main">
  <p:tag name="KSO_WM_UNIT_TABLE_BEAUTIFY" val="smartTable{e930c34e-050f-470b-a243-0ea84d6497be}"/>
</p:tagLst>
</file>

<file path=ppt/tags/tag2.xml><?xml version="1.0" encoding="utf-8"?>
<p:tagLst xmlns:p="http://schemas.openxmlformats.org/presentationml/2006/main">
  <p:tag name="COMMONDATA" val="eyJoZGlkIjoiOTRkNmFmZjRjMzI3MTQ3ZWFlYjhlZWM3YzFkOWNmNTMifQ=="/>
  <p:tag name="KSO_WPP_MARK_KEY" val="f01217bb-ccfa-4692-9a82-47d4c3dc1f23"/>
  <p:tag name="commondata" val="eyJoZGlkIjoiZGY4Mjg4M2YwNTNlNjQ4ZjQzMjNiNTU3NzYwNWVmODI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1830</Words>
  <Application>WPS 演示</Application>
  <PresentationFormat>Widescreen</PresentationFormat>
  <Paragraphs>218</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宋体</vt:lpstr>
      <vt:lpstr>Wingdings</vt:lpstr>
      <vt:lpstr>Calibri Light</vt:lpstr>
      <vt:lpstr>Calibri</vt:lpstr>
      <vt:lpstr>微软雅黑</vt:lpstr>
      <vt:lpstr>Arial Unicode MS</vt:lpstr>
      <vt:lpstr>Office Theme</vt:lpstr>
      <vt:lpstr>实验课成绩评定（考勤10%+各次报告90%）</vt:lpstr>
      <vt:lpstr>操作系统实验</vt:lpstr>
      <vt:lpstr>实验1：数据结构，c/c++</vt:lpstr>
      <vt:lpstr>其它说明</vt:lpstr>
      <vt:lpstr>练习 1</vt:lpstr>
      <vt:lpstr>练习2</vt:lpstr>
      <vt:lpstr>练习3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操作系统实验</dc:title>
  <dc:creator/>
  <cp:lastModifiedBy>大洋儿</cp:lastModifiedBy>
  <cp:revision>48</cp:revision>
  <dcterms:created xsi:type="dcterms:W3CDTF">2022-02-17T09:52:00Z</dcterms:created>
  <dcterms:modified xsi:type="dcterms:W3CDTF">2024-09-09T18:20:03Z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571FA6CAC33F47D0ABD960ED0D4764E2_13</vt:lpwstr>
  </property>
  <property fmtid="{D5CDD505-2E9C-101B-9397-08002B2CF9AE}" pid="3" name="KSOProductBuildVer">
    <vt:lpwstr>2052-12.1.0.17857</vt:lpwstr>
  </property>
</Properties>
</file>