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8" r:id="rId5"/>
    <p:sldId id="265" r:id="rId6"/>
    <p:sldId id="269" r:id="rId7"/>
    <p:sldId id="266" r:id="rId8"/>
    <p:sldId id="261" r:id="rId9"/>
    <p:sldId id="259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4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plusplus.com/reference/unordered_map/unordered_map/" TargetMode="External"/><Relationship Id="rId1" Type="http://schemas.openxmlformats.org/officeDocument/2006/relationships/hyperlink" Target="https://www.nowcoder.com/practice/5dfded165916435d9defb053c63f1e84?tpId=295&amp;tqId=2427094&amp;ru=/exam/oj&amp;qru=/ta/format-top101/question-ranking&amp;sourceUrl=%2Fexam%2Foj%3Ftab%3D%25E7%25AE%2597%25E6%25B3%2595%25E7%25AF%2587%26topicId%3D295" TargetMode="Externa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.xml"/><Relationship Id="rId4" Type="http://schemas.openxmlformats.org/officeDocument/2006/relationships/image" Target="../media/image4.jpeg"/><Relationship Id="rId3" Type="http://schemas.openxmlformats.org/officeDocument/2006/relationships/tags" Target="../tags/tag2.xml"/><Relationship Id="rId2" Type="http://schemas.openxmlformats.org/officeDocument/2006/relationships/image" Target="../media/image3.jpe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周实验课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置换算法模拟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实验任务：时钟策略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8594" y="1690688"/>
            <a:ext cx="10685206" cy="4651119"/>
          </a:xfrm>
        </p:spPr>
        <p:txBody>
          <a:bodyPr>
            <a:normAutofit/>
          </a:bodyPr>
          <a:lstStyle/>
          <a:p>
            <a:r>
              <a:rPr lang="zh-CN" altLang="en-US" sz="2900" dirty="0"/>
              <a:t>实验数据：</a:t>
            </a:r>
            <a:endParaRPr lang="zh-CN" altLang="en-US" sz="2900" dirty="0"/>
          </a:p>
          <a:p>
            <a:pPr marL="0" indent="0">
              <a:buNone/>
            </a:pPr>
            <a:r>
              <a:rPr lang="zh-CN" altLang="en-US" sz="2900" dirty="0"/>
              <a:t>由generateAProcess函数产生一个进程的</a:t>
            </a:r>
            <a:r>
              <a:rPr lang="zh-CN" altLang="en-US" sz="2900" dirty="0"/>
              <a:t>所有页</a:t>
            </a:r>
            <a:endParaRPr lang="zh-CN" altLang="en-US" sz="2900" dirty="0"/>
          </a:p>
          <a:p>
            <a:pPr marL="0" indent="0">
              <a:buNone/>
            </a:pPr>
            <a:r>
              <a:rPr lang="zh-CN" altLang="en-US" sz="2900" dirty="0"/>
              <a:t>由generateAVisitOrder函数产生一个访问顺序（当前是按随机分布产生，另有一个被注释掉的是按高斯分布</a:t>
            </a:r>
            <a:r>
              <a:rPr lang="zh-CN" altLang="en-US" sz="2900" dirty="0"/>
              <a:t>产生）</a:t>
            </a:r>
            <a:endParaRPr lang="zh-CN" altLang="en-US" sz="2900" dirty="0"/>
          </a:p>
          <a:p>
            <a:pPr marL="0" indent="0">
              <a:buNone/>
            </a:pPr>
            <a:endParaRPr lang="zh-CN" altLang="en-US" sz="2900" dirty="0"/>
          </a:p>
          <a:p>
            <a:r>
              <a:rPr lang="zh-CN" altLang="en-US" sz="2900" dirty="0"/>
              <a:t>Replacement是置换的基类，内含：驻留集</a:t>
            </a:r>
            <a:r>
              <a:rPr lang="en-US" altLang="zh-CN" sz="2900" dirty="0"/>
              <a:t>vBuffer</a:t>
            </a:r>
            <a:r>
              <a:rPr lang="zh-CN" altLang="en-US" sz="2900" dirty="0"/>
              <a:t>，驻留集大小</a:t>
            </a:r>
            <a:r>
              <a:rPr lang="en-US" altLang="zh-CN" sz="2900" dirty="0"/>
              <a:t>iBufferSize</a:t>
            </a:r>
            <a:r>
              <a:rPr lang="zh-CN" altLang="en-US" sz="2900" dirty="0"/>
              <a:t>，指向驻留集当前位置的</a:t>
            </a:r>
            <a:r>
              <a:rPr lang="en-US" altLang="zh-CN" sz="2900" dirty="0"/>
              <a:t>iCurrent</a:t>
            </a:r>
            <a:r>
              <a:rPr lang="zh-CN" altLang="en-US" sz="2900" dirty="0"/>
              <a:t>。</a:t>
            </a:r>
            <a:endParaRPr lang="zh-CN" altLang="en-US" sz="2900" dirty="0"/>
          </a:p>
          <a:p>
            <a:r>
              <a:rPr lang="en-US" altLang="zh-CN" sz="2900" dirty="0"/>
              <a:t>Replacement</a:t>
            </a:r>
            <a:r>
              <a:rPr lang="zh-CN" altLang="en-US" sz="2900" dirty="0"/>
              <a:t>内有一纯虚函数visitPage，其继承类需具体实现该</a:t>
            </a:r>
            <a:r>
              <a:rPr lang="zh-CN" altLang="en-US" sz="2900" dirty="0"/>
              <a:t>函数。</a:t>
            </a:r>
            <a:endParaRPr lang="zh-CN" altLang="en-US" sz="2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实验任务：时钟策略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8594" y="1690688"/>
            <a:ext cx="10685206" cy="4651119"/>
          </a:xfrm>
        </p:spPr>
        <p:txBody>
          <a:bodyPr>
            <a:normAutofit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sz="2900" dirty="0"/>
              <a:t>类</a:t>
            </a:r>
            <a:r>
              <a:rPr lang="en-US" altLang="zh-CN" sz="2900" dirty="0"/>
              <a:t>ClockPolicy</a:t>
            </a:r>
            <a:r>
              <a:rPr lang="zh-CN" altLang="en-US" sz="2900" dirty="0"/>
              <a:t>继承了</a:t>
            </a:r>
            <a:r>
              <a:rPr lang="en-US" altLang="zh-CN" sz="2900" dirty="0"/>
              <a:t>Replacement</a:t>
            </a:r>
            <a:r>
              <a:rPr lang="zh-CN" altLang="en-US" sz="2900" dirty="0"/>
              <a:t>基类</a:t>
            </a:r>
            <a:endParaRPr lang="zh-CN" altLang="en-US" sz="2900" dirty="0"/>
          </a:p>
          <a:p>
            <a:pPr>
              <a:lnSpc>
                <a:spcPct val="130000"/>
              </a:lnSpc>
            </a:pPr>
            <a:r>
              <a:rPr lang="zh-CN" altLang="en-US" sz="2900" dirty="0"/>
              <a:t>您需补充实现</a:t>
            </a:r>
            <a:r>
              <a:rPr lang="en-US" altLang="zh-CN" sz="2900" dirty="0"/>
              <a:t>clock.cpp</a:t>
            </a:r>
            <a:r>
              <a:rPr lang="zh-CN" altLang="en-US" sz="2900" dirty="0"/>
              <a:t>里的visitPage</a:t>
            </a:r>
            <a:r>
              <a:rPr lang="en-US" altLang="zh-CN" sz="2900" dirty="0"/>
              <a:t>(PageItem *pi)</a:t>
            </a:r>
            <a:r>
              <a:rPr lang="zh-CN" altLang="en-US" sz="2900" dirty="0"/>
              <a:t>函数</a:t>
            </a:r>
            <a:endParaRPr lang="zh-CN" altLang="en-US" sz="2900" dirty="0"/>
          </a:p>
          <a:p>
            <a:pPr lvl="1">
              <a:lnSpc>
                <a:spcPct val="130000"/>
              </a:lnSpc>
            </a:pPr>
            <a:r>
              <a:rPr lang="en-US" altLang="zh-CN" sz="2485" dirty="0"/>
              <a:t>pi</a:t>
            </a:r>
            <a:r>
              <a:rPr lang="zh-CN" altLang="en-US" sz="2485" dirty="0"/>
              <a:t>为指针，指向了被访问页的页表项（包括</a:t>
            </a:r>
            <a:r>
              <a:rPr lang="en-US" altLang="zh-CN" sz="2485" dirty="0"/>
              <a:t> </a:t>
            </a:r>
            <a:r>
              <a:rPr lang="zh-CN" altLang="en-US" sz="2485" dirty="0"/>
              <a:t>页号</a:t>
            </a:r>
            <a:r>
              <a:rPr lang="en-US" altLang="zh-CN" sz="2485" dirty="0"/>
              <a:t>pageNo</a:t>
            </a:r>
            <a:r>
              <a:rPr lang="zh-CN" altLang="en-US" sz="2485" dirty="0"/>
              <a:t>，控制位</a:t>
            </a:r>
            <a:r>
              <a:rPr lang="en-US" altLang="zh-CN" sz="2485" dirty="0"/>
              <a:t>iControl </a:t>
            </a:r>
            <a:r>
              <a:rPr lang="zh-CN" altLang="en-US" sz="2485" dirty="0"/>
              <a:t>等其它无关信息）</a:t>
            </a:r>
            <a:endParaRPr lang="zh-CN" altLang="en-US" sz="2485" dirty="0"/>
          </a:p>
          <a:p>
            <a:pPr lvl="1">
              <a:lnSpc>
                <a:spcPct val="130000"/>
              </a:lnSpc>
            </a:pPr>
            <a:r>
              <a:rPr lang="zh-CN" altLang="en-US" sz="2485" dirty="0"/>
              <a:t>您需查看控制位</a:t>
            </a:r>
            <a:r>
              <a:rPr lang="en-US" altLang="zh-CN" sz="2485" dirty="0"/>
              <a:t>P</a:t>
            </a:r>
            <a:r>
              <a:rPr lang="zh-CN" altLang="en-US" sz="2485" dirty="0"/>
              <a:t>看是否被访问页在内存中，若不在，则应按时钟策略进行置换，置换时应考虑使用位</a:t>
            </a:r>
            <a:r>
              <a:rPr lang="en-US" altLang="zh-CN" sz="2485" dirty="0"/>
              <a:t>U</a:t>
            </a:r>
            <a:r>
              <a:rPr lang="zh-CN" altLang="en-US" sz="2485" dirty="0"/>
              <a:t>，我们假设使用位</a:t>
            </a:r>
            <a:r>
              <a:rPr lang="en-US" altLang="zh-CN" sz="2485" dirty="0"/>
              <a:t>U</a:t>
            </a:r>
            <a:r>
              <a:rPr lang="zh-CN" altLang="en-US" sz="2485" dirty="0"/>
              <a:t>在右起第UControl位。</a:t>
            </a:r>
            <a:endParaRPr lang="zh-CN" altLang="en-US" sz="2485" dirty="0"/>
          </a:p>
          <a:p>
            <a:pPr lvl="1">
              <a:lnSpc>
                <a:spcPct val="130000"/>
              </a:lnSpc>
            </a:pPr>
            <a:r>
              <a:rPr lang="zh-CN" altLang="en-US" sz="2485" dirty="0"/>
              <a:t>最终返回是否缺页（缺页需置换则返回</a:t>
            </a:r>
            <a:r>
              <a:rPr lang="en-US" altLang="zh-CN" sz="2485" dirty="0"/>
              <a:t>true</a:t>
            </a:r>
            <a:r>
              <a:rPr lang="zh-CN" altLang="en-US" sz="2485" dirty="0"/>
              <a:t>，否则</a:t>
            </a:r>
            <a:r>
              <a:rPr lang="en-US" altLang="zh-CN" sz="2485" dirty="0"/>
              <a:t>false)</a:t>
            </a:r>
            <a:endParaRPr lang="en-US" altLang="zh-CN" sz="2485" dirty="0"/>
          </a:p>
          <a:p>
            <a:pPr lvl="1">
              <a:lnSpc>
                <a:spcPct val="130000"/>
              </a:lnSpc>
            </a:pPr>
            <a:r>
              <a:rPr lang="zh-CN" altLang="en-US" sz="2485" dirty="0">
                <a:solidFill>
                  <a:srgbClr val="FF0000"/>
                </a:solidFill>
              </a:rPr>
              <a:t>请勿在此函数内做任何输出</a:t>
            </a:r>
            <a:endParaRPr lang="zh-CN" altLang="en-US" sz="2485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实验结果参考</a:t>
            </a:r>
            <a:br>
              <a:rPr lang="zh-CN" altLang="en-US" sz="3200"/>
            </a:br>
            <a:r>
              <a:rPr lang="zh-CN" altLang="en-US" sz="3200"/>
              <a:t>（随机生成数据不同结果或许会有不同）</a:t>
            </a:r>
            <a:br>
              <a:rPr lang="zh-CN" altLang="en-US" sz="3200"/>
            </a:br>
            <a:r>
              <a:rPr lang="zh-CN" altLang="en-US" sz="3200"/>
              <a:t>您的代码会在不同参数下测试，请自己多跑跑看</a:t>
            </a:r>
            <a:endParaRPr lang="zh-CN" altLang="en-US" sz="32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6625" y="1851660"/>
            <a:ext cx="9735820" cy="4718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实验提交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提交时间：</a:t>
            </a:r>
            <a:r>
              <a:rPr lang="en-US" altLang="zh-CN">
                <a:sym typeface="+mn-ea"/>
              </a:rPr>
              <a:t>12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日</a:t>
            </a:r>
            <a:r>
              <a:rPr lang="en-US" altLang="zh-CN">
                <a:sym typeface="+mn-ea"/>
              </a:rPr>
              <a:t>23:59:</a:t>
            </a:r>
            <a:r>
              <a:rPr lang="en-US" altLang="zh-CN">
                <a:sym typeface="+mn-ea"/>
              </a:rPr>
              <a:t>59</a:t>
            </a:r>
            <a:r>
              <a:rPr lang="zh-CN" altLang="en-US">
                <a:sym typeface="+mn-ea"/>
              </a:rPr>
              <a:t>前。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提交内容：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新建一个文件夹，重命名为</a:t>
            </a:r>
            <a:r>
              <a:rPr lang="en-US" altLang="zh-CN">
                <a:sym typeface="+mn-ea"/>
              </a:rPr>
              <a:t> lab10_</a:t>
            </a:r>
            <a:r>
              <a:rPr lang="zh-CN" altLang="en-US">
                <a:sym typeface="+mn-ea"/>
              </a:rPr>
              <a:t>学号。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该文件夹下，包含文件：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>
                <a:sym typeface="+mn-ea"/>
              </a:rPr>
              <a:t>一个空文件，命名为您的姓名（主要是防止有同学打错学号，多一个排查的方法）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>
                <a:sym typeface="+mn-ea"/>
              </a:rPr>
              <a:t>代码文件，</a:t>
            </a:r>
            <a:r>
              <a:rPr lang="en-US">
                <a:sym typeface="+mn-ea"/>
              </a:rPr>
              <a:t>clock</a:t>
            </a:r>
            <a:r>
              <a:rPr lang="en-US" altLang="zh-CN">
                <a:sym typeface="+mn-ea"/>
              </a:rPr>
              <a:t>.cpp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将该文件夹压缩为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lab10_</a:t>
            </a:r>
            <a:r>
              <a:rPr lang="zh-CN" altLang="en-US">
                <a:sym typeface="+mn-ea"/>
              </a:rPr>
              <a:t>学号</a:t>
            </a:r>
            <a:r>
              <a:rPr lang="en-US" altLang="zh-CN">
                <a:sym typeface="+mn-ea"/>
              </a:rPr>
              <a:t>.zip </a:t>
            </a:r>
            <a:r>
              <a:rPr lang="zh-CN" altLang="en-US">
                <a:sym typeface="+mn-ea"/>
              </a:rPr>
              <a:t>上交。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额外任务（不计入</a:t>
            </a:r>
            <a:r>
              <a:rPr lang="zh-CN" altLang="en-US" dirty="0"/>
              <a:t>成绩）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大家可以在现有代码的</a:t>
            </a:r>
            <a:r>
              <a:rPr lang="zh-CN" altLang="en-US" dirty="0"/>
              <a:t>基础上尝试其它的置换</a:t>
            </a:r>
            <a:r>
              <a:rPr lang="zh-CN" altLang="en-US" dirty="0"/>
              <a:t>策略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也可以挑战一下此</a:t>
            </a:r>
            <a:r>
              <a:rPr lang="zh-CN" altLang="en-US" dirty="0"/>
              <a:t>难题：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  <a:hlinkClick r:id="rId1"/>
              </a:rPr>
              <a:t>设计</a:t>
            </a:r>
            <a:r>
              <a:rPr lang="en-US" altLang="zh-CN" dirty="0">
                <a:sym typeface="+mn-ea"/>
                <a:hlinkClick r:id="rId1"/>
              </a:rPr>
              <a:t>LRU</a:t>
            </a:r>
            <a:r>
              <a:rPr lang="zh-CN" altLang="en-US" dirty="0">
                <a:sym typeface="+mn-ea"/>
                <a:hlinkClick r:id="rId1"/>
              </a:rPr>
              <a:t>缓存结构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，打开左侧链接，做一下题，编程语言不限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zh-CN" altLang="en-US" dirty="0"/>
              <a:t>难点在于时间复杂度</a:t>
            </a:r>
            <a:r>
              <a:rPr lang="en-US" altLang="zh-CN" b="1" dirty="0">
                <a:solidFill>
                  <a:srgbClr val="FF0000"/>
                </a:solidFill>
              </a:rPr>
              <a:t>O(1)</a:t>
            </a:r>
            <a:r>
              <a:rPr lang="zh-CN" altLang="en-US" dirty="0"/>
              <a:t>，需要双链表做驻留集，需要</a:t>
            </a:r>
            <a:r>
              <a:rPr lang="en-US" altLang="zh-CN" dirty="0" err="1">
                <a:sym typeface="+mn-ea"/>
                <a:hlinkClick r:id="rId2" tooltip="" action="ppaction://hlinkfile"/>
              </a:rPr>
              <a:t>unordered_map</a:t>
            </a:r>
            <a:r>
              <a:rPr lang="zh-CN" altLang="en-US" dirty="0">
                <a:sym typeface="+mn-ea"/>
              </a:rPr>
              <a:t>做索引。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85" y="173355"/>
            <a:ext cx="2087245" cy="866775"/>
          </a:xfrm>
        </p:spPr>
        <p:txBody>
          <a:bodyPr/>
          <a:lstStyle/>
          <a:p>
            <a:r>
              <a:rPr lang="zh-CN" altLang="en-US" dirty="0"/>
              <a:t>其它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395" y="1040130"/>
            <a:ext cx="11137265" cy="248412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提前完成的同学请勿离开</a:t>
            </a:r>
            <a:endParaRPr lang="en-US" altLang="zh-CN" dirty="0"/>
          </a:p>
          <a:p>
            <a:r>
              <a:rPr lang="zh-CN" altLang="en-US" dirty="0"/>
              <a:t>实验发现在访问页随机的情况下（无局部性），时钟策略缺页率约位驻留集大小</a:t>
            </a:r>
            <a:r>
              <a:rPr lang="en-US" altLang="zh-CN" dirty="0"/>
              <a:t>/</a:t>
            </a:r>
            <a:r>
              <a:rPr lang="zh-CN" altLang="en-US" dirty="0"/>
              <a:t>进程总页数，并没有很</a:t>
            </a:r>
            <a:r>
              <a:rPr lang="zh-CN" altLang="en-US" dirty="0"/>
              <a:t>出色，与最简单的先进先出</a:t>
            </a:r>
            <a:r>
              <a:rPr lang="zh-CN" altLang="en-US" dirty="0"/>
              <a:t>一致。辩证唯物主义认识论亦</a:t>
            </a:r>
            <a:r>
              <a:rPr lang="zh-CN" altLang="en-US" dirty="0"/>
              <a:t>指出：任何真理都有自己的适用条件和范围。</a:t>
            </a:r>
            <a:endParaRPr lang="zh-CN" altLang="en-US" dirty="0"/>
          </a:p>
          <a:p>
            <a:r>
              <a:rPr lang="zh-CN" altLang="en-US" dirty="0"/>
              <a:t>被置换的页，只是暂时淘汰，在恰当的时刻会被召回。一时的成败得失不算什么，</a:t>
            </a:r>
            <a:r>
              <a:rPr lang="zh-CN" altLang="en-US" dirty="0"/>
              <a:t>要相信</a:t>
            </a:r>
            <a:r>
              <a:rPr lang="zh-CN" altLang="en-US" dirty="0"/>
              <a:t>自己！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835" y="3663950"/>
            <a:ext cx="5026660" cy="29705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37325" y="3663950"/>
            <a:ext cx="4818380" cy="2957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697980" y="3792220"/>
            <a:ext cx="2426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天生我材必有用</a:t>
            </a:r>
            <a:endParaRPr lang="zh-CN" altLang="en-US" sz="240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7935595" y="6161405"/>
            <a:ext cx="2426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化作春泥更护花</a:t>
            </a:r>
            <a:endParaRPr lang="zh-CN" altLang="en-US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ZGY4Mjg4M2YwNTNlNjQ4ZjQzMjNiNTU3NzYwNWVmOD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WPS 演示</Application>
  <PresentationFormat>宽屏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1_Office 主题​​</vt:lpstr>
      <vt:lpstr>第11周实验课</vt:lpstr>
      <vt:lpstr>实验任务：时钟策略</vt:lpstr>
      <vt:lpstr>实验任务：时钟策略</vt:lpstr>
      <vt:lpstr>实验结果参考 （随机生成数据不同结果或许会有不同） 您的代码会在不同参数下测试，请自己多跑跑看</vt:lpstr>
      <vt:lpstr>实验提交</vt:lpstr>
      <vt:lpstr>额外任务（不计入成绩）</vt:lpstr>
      <vt:lpstr>其它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第九周实验课</dc:title>
  <dc:creator>zitong chen</dc:creator>
  <cp:lastModifiedBy>大洋儿</cp:lastModifiedBy>
  <cp:revision>48</cp:revision>
  <dcterms:created xsi:type="dcterms:W3CDTF">2022-04-14T12:43:00Z</dcterms:created>
  <dcterms:modified xsi:type="dcterms:W3CDTF">2024-11-25T18:27:11Z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47248F464CF843D69D6D646FE07CF899_12</vt:lpwstr>
  </property>
  <property fmtid="{D5CDD505-2E9C-101B-9397-08002B2CF9AE}" pid="3" name="KSOProductBuildVer">
    <vt:lpwstr>2052-12.1.0.18912</vt:lpwstr>
  </property>
</Properties>
</file>