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9" r:id="rId6"/>
    <p:sldId id="257" r:id="rId7"/>
    <p:sldId id="263" r:id="rId8"/>
    <p:sldId id="264" r:id="rId9"/>
    <p:sldId id="265" r:id="rId10"/>
    <p:sldId id="275" r:id="rId11"/>
    <p:sldId id="259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12:55:27.041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25T12:55:27.041" idx="2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4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13-14</a:t>
            </a:r>
            <a:r>
              <a:rPr lang="zh-CN" altLang="en-US" dirty="0"/>
              <a:t>周实验课（下）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调度算法模拟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2575" y="106680"/>
            <a:ext cx="1666240" cy="952500"/>
          </a:xfrm>
        </p:spPr>
        <p:txBody>
          <a:bodyPr/>
          <a:lstStyle/>
          <a:p>
            <a:r>
              <a:rPr lang="zh-CN" altLang="en-US" dirty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940" y="834390"/>
            <a:ext cx="4127500" cy="53086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提前完成的同学请勿离开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6460" y="2229485"/>
            <a:ext cx="6538595" cy="4504055"/>
          </a:xfrm>
          <a:prstGeom prst="rect">
            <a:avLst/>
          </a:prstGeom>
        </p:spPr>
      </p:pic>
      <p:pic>
        <p:nvPicPr>
          <p:cNvPr id="101" name="图片 100"/>
          <p:cNvPicPr/>
          <p:nvPr>
            <p:custDataLst>
              <p:tags r:id="rId3"/>
            </p:custDataLst>
          </p:nvPr>
        </p:nvPicPr>
        <p:blipFill>
          <a:blip r:embed="rId4"/>
          <a:srcRect b="13981"/>
          <a:stretch>
            <a:fillRect/>
          </a:stretch>
        </p:blipFill>
        <p:spPr>
          <a:xfrm>
            <a:off x="7997190" y="834390"/>
            <a:ext cx="3861435" cy="5899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62940" y="1365250"/>
            <a:ext cx="71532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虽然长进程具有很长的服务时间，响应比分母大速度小，但随着时间推移，最终也会脱颖而出的</a:t>
            </a:r>
            <a:r>
              <a:rPr lang="en-US" altLang="zh-CN" sz="2400"/>
              <a:t>~~</a:t>
            </a:r>
            <a:endParaRPr lang="en-US" altLang="zh-CN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</a:t>
            </a:r>
            <a:r>
              <a:rPr lang="zh-CN" altLang="en-US"/>
              <a:t>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若出现一样最短，一样剩余最短，一样最高响应比，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则</a:t>
            </a:r>
            <a:r>
              <a:rPr lang="zh-CN" altLang="en-US">
                <a:sym typeface="+mn-ea"/>
              </a:rPr>
              <a:t>优先选择到达时间最早的进程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多一组测试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979930"/>
            <a:ext cx="8819515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优先队列问题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bool operator&lt;(const Process&amp; a, const Process&amp; b) </a:t>
            </a:r>
            <a:r>
              <a:rPr lang="en-US" altLang="zh-CN" sz="2400">
                <a:sym typeface="+mn-ea"/>
              </a:rPr>
              <a:t> { ...... }</a:t>
            </a:r>
            <a:endParaRPr sz="2400"/>
          </a:p>
          <a:p>
            <a:pPr marL="0" indent="0">
              <a:buNone/>
            </a:pPr>
            <a:r>
              <a:rPr lang="en-US" altLang="zh-CN" sz="2400"/>
              <a:t>priority_queue&lt;Process&gt; QReady;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bool operator&gt;(const Process&amp; a, const Process&amp; b) { ...... }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priority_queue&lt;Process, vector&lt;Process&gt;, greater&lt;Process&gt; &gt;QReady;</a:t>
            </a:r>
            <a:endParaRPr lang="en-US" altLang="zh-CN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10" y="268605"/>
            <a:ext cx="6927850" cy="949325"/>
          </a:xfrm>
        </p:spPr>
        <p:txBody>
          <a:bodyPr>
            <a:normAutofit/>
          </a:bodyPr>
          <a:lstStyle/>
          <a:p>
            <a:r>
              <a:rPr lang="en-US"/>
              <a:t>HRNN</a:t>
            </a:r>
            <a:r>
              <a:rPr lang="zh-CN" altLang="en-US"/>
              <a:t>效率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4138549" y="2616136"/>
                <a:ext cx="3251200" cy="8667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49" y="2616136"/>
                <a:ext cx="3251200" cy="866775"/>
              </a:xfrm>
              <a:prstGeom prst="rect">
                <a:avLst/>
              </a:prstGeom>
              <a:blipFill rotWithShape="1">
                <a:blip r:embed="rId1"/>
                <a:stretch>
                  <a:fillRect l="-8" t="-66" r="8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/>
          <p:nvPr/>
        </p:nvSpPr>
        <p:spPr>
          <a:xfrm>
            <a:off x="1461770" y="1217930"/>
            <a:ext cx="696849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存在问题：等待时间</a:t>
            </a:r>
            <a:r>
              <a:rPr lang="en-US" altLang="zh-CN" sz="2400">
                <a:sym typeface="+mn-ea"/>
              </a:rPr>
              <a:t>w</a:t>
            </a:r>
            <a:r>
              <a:rPr lang="zh-CN" altLang="en-US" sz="2400">
                <a:sym typeface="+mn-ea"/>
              </a:rPr>
              <a:t>是实时更新的，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无有效数据结构可在</a:t>
            </a:r>
            <a:r>
              <a:rPr lang="en-US" altLang="zh-CN" sz="2400">
                <a:sym typeface="+mn-ea"/>
              </a:rPr>
              <a:t>O(logn)</a:t>
            </a:r>
            <a:r>
              <a:rPr lang="zh-CN" altLang="en-US" sz="2400">
                <a:sym typeface="+mn-ea"/>
              </a:rPr>
              <a:t>时间返回最大响应比，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需重新计算所有响应比，再选取最大值对应的进程</a:t>
            </a:r>
            <a:endParaRPr lang="zh-CN" altLang="en-US" sz="240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50035" y="3561080"/>
            <a:ext cx="58654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最大的</a:t>
            </a:r>
            <a:r>
              <a:rPr lang="en-US" altLang="zh-CN" sz="2400">
                <a:sym typeface="+mn-ea"/>
              </a:rPr>
              <a:t>R </a:t>
            </a:r>
            <a:r>
              <a:rPr lang="zh-CN" altLang="en-US" sz="2400">
                <a:sym typeface="+mn-ea"/>
              </a:rPr>
              <a:t>等价于最大的</a:t>
            </a:r>
            <a:r>
              <a:rPr lang="en-US" altLang="zh-CN" sz="2400">
                <a:sym typeface="+mn-ea"/>
              </a:rPr>
              <a:t> w/s , </a:t>
            </a:r>
            <a:r>
              <a:rPr lang="zh-CN" altLang="en-US" sz="2400">
                <a:sym typeface="+mn-ea"/>
              </a:rPr>
              <a:t>下面只关注</a:t>
            </a:r>
            <a:r>
              <a:rPr lang="en-US" altLang="zh-CN" sz="2400">
                <a:sym typeface="+mn-ea"/>
              </a:rPr>
              <a:t>w/s</a:t>
            </a:r>
            <a:endParaRPr lang="en-US" altLang="zh-CN" sz="240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3927094" y="5034851"/>
                <a:ext cx="3683000" cy="9347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094" y="5034851"/>
                <a:ext cx="3683000" cy="934720"/>
              </a:xfrm>
              <a:prstGeom prst="rect">
                <a:avLst/>
              </a:prstGeom>
              <a:blipFill rotWithShape="1">
                <a:blip r:embed="rId2"/>
                <a:stretch>
                  <a:fillRect l="-7" t="-61" r="-183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8"/>
          <p:cNvSpPr txBox="1"/>
          <p:nvPr/>
        </p:nvSpPr>
        <p:spPr>
          <a:xfrm>
            <a:off x="1610995" y="4249420"/>
            <a:ext cx="52108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>
                <a:sym typeface="+mn-ea"/>
              </a:rPr>
              <a:t>记当前时刻为</a:t>
            </a:r>
            <a:r>
              <a:rPr lang="en-US" altLang="zh-CN" sz="2400">
                <a:sym typeface="+mn-ea"/>
              </a:rPr>
              <a:t>t </a:t>
            </a:r>
            <a:r>
              <a:rPr lang="zh-CN" altLang="en-US" sz="2400">
                <a:sym typeface="+mn-ea"/>
              </a:rPr>
              <a:t>，进程</a:t>
            </a:r>
            <a:r>
              <a:rPr lang="en-US" altLang="zh-CN" sz="2400">
                <a:sym typeface="+mn-ea"/>
              </a:rPr>
              <a:t>i</a:t>
            </a:r>
            <a:r>
              <a:rPr lang="zh-CN" altLang="en-US" sz="2400">
                <a:sym typeface="+mn-ea"/>
              </a:rPr>
              <a:t>的到达时刻为</a:t>
            </a:r>
            <a:r>
              <a:rPr lang="en-US" altLang="zh-CN" sz="24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400" i="1" baseline="-25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</a:t>
            </a:r>
            <a:endParaRPr lang="en-US" altLang="zh-CN" sz="2400" i="1" baseline="-25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4285234" y="302831"/>
                <a:ext cx="2433320" cy="9347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i="1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34" y="302831"/>
                <a:ext cx="2433320" cy="934720"/>
              </a:xfrm>
              <a:prstGeom prst="rect">
                <a:avLst/>
              </a:prstGeom>
              <a:blipFill rotWithShape="1">
                <a:blip r:embed="rId1"/>
                <a:stretch>
                  <a:fillRect l="-10" t="-61" r="10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4189095" y="1154430"/>
            <a:ext cx="1083945" cy="532130"/>
          </a:xfrm>
          <a:prstGeom prst="straightConnector1">
            <a:avLst/>
          </a:prstGeom>
          <a:ln>
            <a:solidFill>
              <a:srgbClr val="00B05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s 4"/>
          <p:cNvSpPr/>
          <p:nvPr/>
        </p:nvSpPr>
        <p:spPr>
          <a:xfrm>
            <a:off x="1179830" y="1706245"/>
            <a:ext cx="3667125" cy="1146810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这部分的序，</a:t>
            </a:r>
            <a:endParaRPr lang="zh-CN" altLang="en-US" sz="2400"/>
          </a:p>
          <a:p>
            <a:pPr algn="ctr"/>
            <a:r>
              <a:rPr lang="zh-CN" altLang="en-US" sz="2400"/>
              <a:t>跟当前时刻</a:t>
            </a:r>
            <a:r>
              <a:rPr lang="en-US" altLang="zh-CN" sz="2400"/>
              <a:t>t</a:t>
            </a:r>
            <a:r>
              <a:rPr lang="zh-CN" altLang="en-US" sz="2400"/>
              <a:t>无</a:t>
            </a:r>
            <a:r>
              <a:rPr lang="zh-CN" altLang="en-US" sz="2400"/>
              <a:t>关。</a:t>
            </a:r>
            <a:endParaRPr lang="zh-CN" altLang="en-US" sz="2400"/>
          </a:p>
          <a:p>
            <a:pPr algn="ctr"/>
            <a:r>
              <a:rPr lang="zh-CN" altLang="en-US" sz="2400">
                <a:sym typeface="+mn-ea"/>
              </a:rPr>
              <a:t>只跟</a:t>
            </a:r>
            <a:r>
              <a:rPr lang="en-US" altLang="zh-CN" sz="2400">
                <a:sym typeface="+mn-ea"/>
              </a:rPr>
              <a:t>si</a:t>
            </a:r>
            <a:r>
              <a:rPr lang="zh-CN" altLang="en-US" sz="2400">
                <a:sym typeface="+mn-ea"/>
              </a:rPr>
              <a:t>值有关。</a:t>
            </a:r>
            <a:endParaRPr lang="zh-CN" altLang="en-US" sz="2400">
              <a:sym typeface="+mn-ea"/>
            </a:endParaRPr>
          </a:p>
        </p:txBody>
      </p:sp>
      <p:cxnSp>
        <p:nvCxnSpPr>
          <p:cNvPr id="6" name="Straight Arrow Connector 5"/>
          <p:cNvCxnSpPr>
            <a:endCxn id="7" idx="0"/>
          </p:cNvCxnSpPr>
          <p:nvPr/>
        </p:nvCxnSpPr>
        <p:spPr>
          <a:xfrm>
            <a:off x="6446520" y="1126490"/>
            <a:ext cx="1367790" cy="560070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s 6"/>
          <p:cNvSpPr/>
          <p:nvPr/>
        </p:nvSpPr>
        <p:spPr>
          <a:xfrm>
            <a:off x="5970905" y="1686560"/>
            <a:ext cx="3686175" cy="1165225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这部分的序，</a:t>
            </a:r>
            <a:endParaRPr lang="zh-CN" altLang="en-US" sz="2400"/>
          </a:p>
          <a:p>
            <a:pPr algn="ctr"/>
            <a:r>
              <a:rPr lang="zh-CN" altLang="en-US" sz="2400"/>
              <a:t>跟当前时刻无关。</a:t>
            </a:r>
            <a:endParaRPr lang="zh-CN" altLang="en-US" sz="2400"/>
          </a:p>
          <a:p>
            <a:pPr algn="ctr"/>
            <a:r>
              <a:rPr lang="zh-CN" altLang="en-US" sz="2400"/>
              <a:t>是进程固有的属性。</a:t>
            </a:r>
            <a:endParaRPr lang="zh-CN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3902710" y="2852420"/>
                <a:ext cx="6261100" cy="75819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记</a:t>
                </a:r>
                <a:r>
                  <a:rPr lang="en-US" altLang="zh-CN" sz="2800">
                    <a:solidFill>
                      <a:srgbClr val="00B05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B05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B05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B05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i="1">
                    <a:solidFill>
                      <a:srgbClr val="00B05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800" i="1">
                    <a:solidFill>
                      <a:srgbClr val="00B05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>
                    <a:solidFill>
                      <a:srgbClr val="0070C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800">
                  <a:solidFill>
                    <a:srgbClr val="0070C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710" y="2852420"/>
                <a:ext cx="6261100" cy="758190"/>
              </a:xfrm>
              <a:prstGeom prst="rect">
                <a:avLst/>
              </a:prstGeom>
              <a:blipFill rotWithShape="1">
                <a:blip r:embed="rId2"/>
                <a:stretch>
                  <a:fillRect r="-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2531745" y="3771900"/>
                <a:ext cx="6529705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问题转换为：给定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 sz="2800">
                    <a:solidFill>
                      <a:srgbClr val="00B05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800" i="1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最大值是哪个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45" y="3771900"/>
                <a:ext cx="6529705" cy="521970"/>
              </a:xfrm>
              <a:prstGeom prst="rect">
                <a:avLst/>
              </a:prstGeom>
              <a:blipFill rotWithShape="1">
                <a:blip r:embed="rId3"/>
                <a:stretch>
                  <a:fillRect r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2531745" y="4641850"/>
                <a:ext cx="6518910" cy="521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事实：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越大，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越大，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就越大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745" y="4641850"/>
                <a:ext cx="6518910" cy="521970"/>
              </a:xfrm>
              <a:prstGeom prst="rect">
                <a:avLst/>
              </a:prstGeom>
              <a:blipFill rotWithShape="1">
                <a:blip r:embed="rId4"/>
                <a:stretch>
                  <a:fillRect r="-117" b="-4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1"/>
          <p:cNvSpPr txBox="1"/>
          <p:nvPr/>
        </p:nvSpPr>
        <p:spPr>
          <a:xfrm>
            <a:off x="2531745" y="5511165"/>
            <a:ext cx="45967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考虑：对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排降序，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b</a:t>
            </a:r>
            <a:r>
              <a:rPr lang="en-US" altLang="zh-CN" sz="2800" baseline="-25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i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排降序</a:t>
            </a:r>
            <a:endParaRPr lang="zh-CN" altLang="en-US" sz="28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597660" y="358140"/>
          <a:ext cx="8996870" cy="76200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317625"/>
                <a:gridCol w="853249"/>
                <a:gridCol w="853250"/>
                <a:gridCol w="853249"/>
                <a:gridCol w="853250"/>
                <a:gridCol w="853249"/>
                <a:gridCol w="853250"/>
                <a:gridCol w="853249"/>
                <a:gridCol w="853250"/>
                <a:gridCol w="853249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进程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1597660" y="1481455"/>
          <a:ext cx="8996870" cy="76200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317625"/>
                <a:gridCol w="853249"/>
                <a:gridCol w="853250"/>
                <a:gridCol w="853249"/>
                <a:gridCol w="853250"/>
                <a:gridCol w="853249"/>
                <a:gridCol w="853250"/>
                <a:gridCol w="853249"/>
                <a:gridCol w="853250"/>
                <a:gridCol w="853249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进程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s 4"/>
          <p:cNvSpPr/>
          <p:nvPr/>
        </p:nvSpPr>
        <p:spPr>
          <a:xfrm>
            <a:off x="2911475" y="241300"/>
            <a:ext cx="890270" cy="9963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911475" y="1364615"/>
            <a:ext cx="890270" cy="99631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817880" y="2487930"/>
                <a:ext cx="10658475" cy="22453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1. 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取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最大，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最大，看进程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ID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en-US" altLang="zh-CN" sz="28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ID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相同，则返回此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ID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，结束。</a:t>
                </a:r>
                <a:endParaRPr lang="en-US" altLang="zh-CN" sz="28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	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ID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不同，分别计算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时刻，两进程的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值，保留较大者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(t)=0.9t+(-4) ; y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2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(t)=0.8t+(-1) , 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例如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t=10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(t)=5; y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2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(t)=7</a:t>
                </a:r>
                <a:endParaRPr lang="en-US" altLang="zh-CN" sz="28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当前最好为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y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2</a:t>
                </a:r>
                <a:r>
                  <a:rPr lang="en-US" altLang="zh-CN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(t)=7</a:t>
                </a: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28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2487930"/>
                <a:ext cx="10658475" cy="2245360"/>
              </a:xfrm>
              <a:prstGeom prst="rect">
                <a:avLst/>
              </a:prstGeom>
              <a:blipFill rotWithShape="1">
                <a:blip r:embed="rId1"/>
                <a:stretch>
                  <a:fillRect r="-71" b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s 7"/>
          <p:cNvSpPr/>
          <p:nvPr/>
        </p:nvSpPr>
        <p:spPr>
          <a:xfrm>
            <a:off x="3898900" y="241300"/>
            <a:ext cx="667385" cy="2119630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17880" y="4977765"/>
            <a:ext cx="11485880" cy="1383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2. 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取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v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次大，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b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次大，计算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y</a:t>
            </a:r>
            <a:r>
              <a:rPr lang="en-US" altLang="zh-CN" sz="2800" baseline="-250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i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(t)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上界值：</a:t>
            </a:r>
            <a:endParaRPr lang="zh-CN" altLang="en-US" sz="28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最好的情况，是次大值的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vb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来自同一个进程。</a:t>
            </a:r>
            <a:endParaRPr lang="zh-CN" altLang="en-US" sz="28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  <a:p>
            <a:pPr algn="l"/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上界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=0.8t+(-2)=6 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，因为上界值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6&lt;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当前最好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7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，故可返回进程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，结束。</a:t>
            </a:r>
            <a:endParaRPr lang="zh-CN" altLang="en-US" sz="28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36525" y="3086100"/>
            <a:ext cx="5562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</a:rPr>
              <a:t>找最大</a:t>
            </a:r>
            <a:endParaRPr lang="zh-CN" altLang="en-US" sz="3600">
              <a:solidFill>
                <a:srgbClr val="FF0000"/>
              </a:solidFill>
            </a:endParaRPr>
          </a:p>
          <a:p>
            <a:r>
              <a:rPr lang="zh-CN" altLang="en-US" sz="3600">
                <a:solidFill>
                  <a:srgbClr val="FF0000"/>
                </a:solidFill>
              </a:rPr>
              <a:t>思路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/>
      <p:bldP spid="7" grpId="1"/>
      <p:bldP spid="8" grpId="0" animBg="1"/>
      <p:bldP spid="8" grpId="1" animBg="1"/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/>
        </p:nvGraphicFramePr>
        <p:xfrm>
          <a:off x="1597660" y="358140"/>
          <a:ext cx="8996870" cy="76200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317625"/>
                <a:gridCol w="853249"/>
                <a:gridCol w="853250"/>
                <a:gridCol w="853249"/>
                <a:gridCol w="853250"/>
                <a:gridCol w="853249"/>
                <a:gridCol w="853250"/>
                <a:gridCol w="853249"/>
                <a:gridCol w="853250"/>
                <a:gridCol w="853249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进程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v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1597660" y="1481455"/>
          <a:ext cx="8996870" cy="762000"/>
        </p:xfrm>
        <a:graphic>
          <a:graphicData uri="http://schemas.openxmlformats.org/drawingml/2006/table">
            <a:tbl>
              <a:tblPr firstCol="1">
                <a:tableStyleId>{21E4AEA4-8DFA-4A89-87EB-49C32662AFE0}</a:tableStyleId>
              </a:tblPr>
              <a:tblGrid>
                <a:gridCol w="1317625"/>
                <a:gridCol w="853249"/>
                <a:gridCol w="853250"/>
                <a:gridCol w="853249"/>
                <a:gridCol w="853250"/>
                <a:gridCol w="853249"/>
                <a:gridCol w="853250"/>
                <a:gridCol w="853249"/>
                <a:gridCol w="853250"/>
                <a:gridCol w="853249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进程</a:t>
                      </a:r>
                      <a:r>
                        <a:rPr lang="en-US" altLang="zh-CN"/>
                        <a:t>ID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-4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...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1597660" y="3014980"/>
            <a:ext cx="74028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3. 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删除返回的进程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ID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对应的项，复杂度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O(logn)</a:t>
            </a:r>
            <a:endParaRPr lang="en-US" altLang="zh-CN" sz="28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63525" y="2802890"/>
            <a:ext cx="5562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solidFill>
                  <a:srgbClr val="FF0000"/>
                </a:solidFill>
              </a:rPr>
              <a:t>索引维护</a:t>
            </a:r>
            <a:endParaRPr lang="zh-CN" altLang="en-US" sz="3600">
              <a:solidFill>
                <a:srgbClr val="FF0000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97660" y="4191000"/>
            <a:ext cx="49180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4. 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新进程插入，复杂度</a:t>
            </a:r>
            <a:r>
              <a:rPr lang="en-US" altLang="zh-CN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O(logn)</a:t>
            </a:r>
            <a:endParaRPr lang="en-US" altLang="zh-CN" sz="28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5" name="Text Box 1"/>
          <p:cNvSpPr txBox="1"/>
          <p:nvPr>
            <p:custDataLst>
              <p:tags r:id="rId1"/>
            </p:custDataLst>
          </p:nvPr>
        </p:nvSpPr>
        <p:spPr>
          <a:xfrm>
            <a:off x="1597660" y="5431790"/>
            <a:ext cx="87096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5. 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效率不在我们考察范围，有兴趣的同学可以尝试</a:t>
            </a:r>
            <a:r>
              <a:rPr lang="zh-CN" altLang="en-US" sz="2800">
                <a:solidFill>
                  <a:schemeClr val="tx1"/>
                </a:solidFill>
                <a:latin typeface="Cambria Math" panose="02040503050406030204" charset="0"/>
                <a:cs typeface="Cambria Math" panose="02040503050406030204" charset="0"/>
              </a:rPr>
              <a:t>一下</a:t>
            </a:r>
            <a:endParaRPr lang="zh-CN" altLang="en-US" sz="2800">
              <a:solidFill>
                <a:schemeClr val="tx1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2" grpId="0"/>
      <p:bldP spid="2" grpId="1"/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提交时间：</a:t>
            </a:r>
            <a:r>
              <a:rPr lang="en-US" altLang="zh-CN">
                <a:sym typeface="+mn-ea"/>
              </a:rPr>
              <a:t>12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17</a:t>
            </a:r>
            <a:r>
              <a:rPr lang="zh-CN" altLang="en-US">
                <a:sym typeface="+mn-ea"/>
              </a:rPr>
              <a:t>日</a:t>
            </a:r>
            <a:r>
              <a:rPr lang="en-US" altLang="zh-CN">
                <a:sym typeface="+mn-ea"/>
              </a:rPr>
              <a:t>23:59:</a:t>
            </a:r>
            <a:r>
              <a:rPr lang="en-US" altLang="zh-CN">
                <a:sym typeface="+mn-ea"/>
              </a:rPr>
              <a:t>59</a:t>
            </a:r>
            <a:r>
              <a:rPr lang="zh-CN" altLang="en-US">
                <a:sym typeface="+mn-ea"/>
              </a:rPr>
              <a:t>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提交内容：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新建一个文件夹，重命名为</a:t>
            </a:r>
            <a:r>
              <a:rPr lang="en-US" altLang="zh-CN">
                <a:sym typeface="+mn-ea"/>
              </a:rPr>
              <a:t> lab11_</a:t>
            </a:r>
            <a:r>
              <a:rPr lang="zh-CN" altLang="en-US">
                <a:sym typeface="+mn-ea"/>
              </a:rPr>
              <a:t>学号。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该文件夹下，包含文件：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一个空文件，命名为您的姓名（主要是防止有同学打错学号，多一个排查的方法）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代码文件，</a:t>
            </a:r>
            <a:r>
              <a:rPr lang="en-US" altLang="zh-CN"/>
              <a:t>dispatch.cpp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将该文件夹压缩为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lab11_</a:t>
            </a:r>
            <a:r>
              <a:rPr lang="zh-CN" altLang="en-US">
                <a:sym typeface="+mn-ea"/>
              </a:rPr>
              <a:t>学号</a:t>
            </a:r>
            <a:r>
              <a:rPr lang="en-US" altLang="zh-CN">
                <a:sym typeface="+mn-ea"/>
              </a:rPr>
              <a:t>.zip </a:t>
            </a:r>
            <a:r>
              <a:rPr lang="zh-CN" altLang="en-US">
                <a:sym typeface="+mn-ea"/>
              </a:rPr>
              <a:t>上交。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ZGY4Mjg4M2YwNTNlNjQ4ZjQzMjNiNTU3NzYwNWVmODIifQ=="/>
  <p:tag name="KSO_WPP_MARK_KEY" val="9db09819-e731-4e6e-a9de-8ce8b6c26cd9"/>
  <p:tag name="COMMONDATA" val="eyJoZGlkIjoiOTRkNmFmZjRjMzI3MTQ3ZWFlYjhlZWM3YzFkOWNmNT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</Words>
  <Application>WPS 演示</Application>
  <PresentationFormat>宽屏</PresentationFormat>
  <Paragraphs>201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Cambria Math</vt:lpstr>
      <vt:lpstr>Times New Roman</vt:lpstr>
      <vt:lpstr>等线 Light</vt:lpstr>
      <vt:lpstr>等线</vt:lpstr>
      <vt:lpstr>微软雅黑</vt:lpstr>
      <vt:lpstr>Arial Unicode MS</vt:lpstr>
      <vt:lpstr>Calibri</vt:lpstr>
      <vt:lpstr>Office 主题​​</vt:lpstr>
      <vt:lpstr>第13-14周实验课（下）</vt:lpstr>
      <vt:lpstr>特殊情况</vt:lpstr>
      <vt:lpstr>多一组测试结果</vt:lpstr>
      <vt:lpstr>优先队列问题</vt:lpstr>
      <vt:lpstr>HRNN效率</vt:lpstr>
      <vt:lpstr>PowerPoint 演示文稿</vt:lpstr>
      <vt:lpstr>PowerPoint 演示文稿</vt:lpstr>
      <vt:lpstr>PowerPoint 演示文稿</vt:lpstr>
      <vt:lpstr>实验提交</vt:lpstr>
      <vt:lpstr>其它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第九周实验课</dc:title>
  <dc:creator>zitong chen</dc:creator>
  <cp:lastModifiedBy>大洋儿</cp:lastModifiedBy>
  <cp:revision>58</cp:revision>
  <dcterms:created xsi:type="dcterms:W3CDTF">2022-04-14T12:43:00Z</dcterms:created>
  <dcterms:modified xsi:type="dcterms:W3CDTF">2024-12-09T15:41:00Z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2125D6E233DB406A99B4BFEC665CED56_12</vt:lpwstr>
  </property>
  <property fmtid="{D5CDD505-2E9C-101B-9397-08002B2CF9AE}" pid="3" name="KSOProductBuildVer">
    <vt:lpwstr>2052-12.1.0.19302</vt:lpwstr>
  </property>
</Properties>
</file>