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79" r:id="rId5"/>
    <p:sldId id="280" r:id="rId6"/>
    <p:sldId id="281" r:id="rId7"/>
    <p:sldId id="286" r:id="rId8"/>
    <p:sldId id="282" r:id="rId9"/>
    <p:sldId id="278" r:id="rId10"/>
    <p:sldId id="277" r:id="rId11"/>
    <p:sldId id="265" r:id="rId12"/>
    <p:sldId id="291"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5.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578DD39-7ED7-4ACA-B8CF-D6AE8F392B7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14C066-0682-49BD-A2F7-6E0060F076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8DD39-7ED7-4ACA-B8CF-D6AE8F392B7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14C066-0682-49BD-A2F7-6E0060F076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tags" Target="../tags/tag3.xml"/><Relationship Id="rId4" Type="http://schemas.openxmlformats.org/officeDocument/2006/relationships/image" Target="../media/image5.jpeg"/><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GIF"/><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16</a:t>
            </a:r>
            <a:r>
              <a:rPr lang="zh-CN" altLang="en-US" dirty="0"/>
              <a:t>周实验课</a:t>
            </a:r>
            <a:endParaRPr lang="zh-CN" altLang="en-US" dirty="0"/>
          </a:p>
        </p:txBody>
      </p:sp>
      <p:sp>
        <p:nvSpPr>
          <p:cNvPr id="3" name="副标题 2"/>
          <p:cNvSpPr>
            <a:spLocks noGrp="1"/>
          </p:cNvSpPr>
          <p:nvPr>
            <p:ph type="subTitle" idx="1"/>
          </p:nvPr>
        </p:nvSpPr>
        <p:spPr/>
        <p:txBody>
          <a:bodyPr/>
          <a:lstStyle/>
          <a:p>
            <a:r>
              <a:rPr lang="zh-CN" altLang="en-US" dirty="0"/>
              <a:t>文件</a:t>
            </a:r>
            <a:r>
              <a:rPr lang="zh-CN" altLang="en-US" dirty="0"/>
              <a:t>组织</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9865" y="159385"/>
            <a:ext cx="1771015" cy="844550"/>
          </a:xfrm>
        </p:spPr>
        <p:txBody>
          <a:bodyPr/>
          <a:p>
            <a:r>
              <a:rPr lang="zh-CN" altLang="en-US"/>
              <a:t>其它</a:t>
            </a:r>
            <a:endParaRPr lang="zh-CN" altLang="en-US"/>
          </a:p>
        </p:txBody>
      </p:sp>
      <p:sp>
        <p:nvSpPr>
          <p:cNvPr id="3" name="文本框 2"/>
          <p:cNvSpPr txBox="1"/>
          <p:nvPr/>
        </p:nvSpPr>
        <p:spPr>
          <a:xfrm>
            <a:off x="189230" y="859155"/>
            <a:ext cx="11521440" cy="1884045"/>
          </a:xfrm>
          <a:prstGeom prst="rect">
            <a:avLst/>
          </a:prstGeom>
          <a:noFill/>
        </p:spPr>
        <p:txBody>
          <a:bodyPr wrap="square" rtlCol="0" anchor="t">
            <a:noAutofit/>
          </a:bodyPr>
          <a:p>
            <a:pPr indent="457200">
              <a:lnSpc>
                <a:spcPct val="110000"/>
              </a:lnSpc>
            </a:pPr>
            <a:r>
              <a:rPr lang="zh-CN" altLang="en-US" sz="2000">
                <a:latin typeface="华文楷体" panose="02010600040101010101" charset="-122"/>
                <a:ea typeface="华文楷体" panose="02010600040101010101" charset="-122"/>
                <a:cs typeface="华文楷体" panose="02010600040101010101" charset="-122"/>
              </a:rPr>
              <a:t>数据从文件（外存）搬到内存，再从内存搬到</a:t>
            </a:r>
            <a:r>
              <a:rPr lang="en-US" altLang="zh-CN" sz="2000">
                <a:latin typeface="华文楷体" panose="02010600040101010101" charset="-122"/>
                <a:ea typeface="华文楷体" panose="02010600040101010101" charset="-122"/>
                <a:cs typeface="华文楷体" panose="02010600040101010101" charset="-122"/>
              </a:rPr>
              <a:t>CPU</a:t>
            </a:r>
            <a:r>
              <a:rPr lang="zh-CN" altLang="en-US" sz="2000">
                <a:latin typeface="华文楷体" panose="02010600040101010101" charset="-122"/>
                <a:ea typeface="华文楷体" panose="02010600040101010101" charset="-122"/>
                <a:cs typeface="华文楷体" panose="02010600040101010101" charset="-122"/>
              </a:rPr>
              <a:t>参与计算，消耗巨大。</a:t>
            </a:r>
            <a:endParaRPr lang="zh-CN" altLang="en-US" sz="2000">
              <a:latin typeface="华文楷体" panose="02010600040101010101" charset="-122"/>
              <a:ea typeface="华文楷体" panose="02010600040101010101" charset="-122"/>
              <a:cs typeface="华文楷体" panose="02010600040101010101" charset="-122"/>
            </a:endParaRPr>
          </a:p>
          <a:p>
            <a:pPr indent="457200">
              <a:lnSpc>
                <a:spcPct val="110000"/>
              </a:lnSpc>
            </a:pPr>
            <a:r>
              <a:rPr lang="zh-CN" altLang="en-US" sz="2000">
                <a:latin typeface="华文楷体" panose="02010600040101010101" charset="-122"/>
                <a:ea typeface="华文楷体" panose="02010600040101010101" charset="-122"/>
                <a:cs typeface="华文楷体" panose="02010600040101010101" charset="-122"/>
              </a:rPr>
              <a:t>存算一体架构打破了存算分离的壁垒，</a:t>
            </a:r>
            <a:r>
              <a:rPr lang="zh-CN" altLang="en-US" sz="2000" b="1">
                <a:highlight>
                  <a:srgbClr val="FFFF00"/>
                </a:highlight>
                <a:latin typeface="华文楷体" panose="02010600040101010101" charset="-122"/>
                <a:ea typeface="华文楷体" panose="02010600040101010101" charset="-122"/>
                <a:cs typeface="华文楷体" panose="02010600040101010101" charset="-122"/>
              </a:rPr>
              <a:t>清华大学</a:t>
            </a:r>
            <a:r>
              <a:rPr lang="zh-CN" altLang="en-US" sz="2000">
                <a:latin typeface="华文楷体" panose="02010600040101010101" charset="-122"/>
                <a:ea typeface="华文楷体" panose="02010600040101010101" charset="-122"/>
                <a:cs typeface="华文楷体" panose="02010600040101010101" charset="-122"/>
              </a:rPr>
              <a:t>团队研制出全球</a:t>
            </a:r>
            <a:r>
              <a:rPr lang="zh-CN" altLang="en-US" sz="2000" b="1">
                <a:highlight>
                  <a:srgbClr val="FFFF00"/>
                </a:highlight>
                <a:latin typeface="华文楷体" panose="02010600040101010101" charset="-122"/>
                <a:ea typeface="华文楷体" panose="02010600040101010101" charset="-122"/>
                <a:cs typeface="华文楷体" panose="02010600040101010101" charset="-122"/>
              </a:rPr>
              <a:t>首款</a:t>
            </a:r>
            <a:r>
              <a:rPr lang="zh-CN" altLang="en-US" sz="2000">
                <a:latin typeface="华文楷体" panose="02010600040101010101" charset="-122"/>
                <a:ea typeface="华文楷体" panose="02010600040101010101" charset="-122"/>
                <a:cs typeface="华文楷体" panose="02010600040101010101" charset="-122"/>
              </a:rPr>
              <a:t>全系统集成、支持高效片上学习（机器学习能在硬件端直接完成）的忆阻器存算一体芯片。</a:t>
            </a:r>
            <a:endParaRPr lang="zh-CN" altLang="en-US" sz="2000">
              <a:latin typeface="华文楷体" panose="02010600040101010101" charset="-122"/>
              <a:ea typeface="华文楷体" panose="02010600040101010101" charset="-122"/>
              <a:cs typeface="华文楷体" panose="02010600040101010101" charset="-122"/>
            </a:endParaRPr>
          </a:p>
          <a:p>
            <a:pPr indent="457200">
              <a:lnSpc>
                <a:spcPct val="110000"/>
              </a:lnSpc>
            </a:pPr>
            <a:r>
              <a:rPr lang="zh-CN" altLang="en-US" sz="2000">
                <a:latin typeface="华文楷体" panose="02010600040101010101" charset="-122"/>
                <a:ea typeface="华文楷体" panose="02010600040101010101" charset="-122"/>
                <a:cs typeface="华文楷体" panose="02010600040101010101" charset="-122"/>
              </a:rPr>
              <a:t>国际上当前在该领域的研究仍停留在忆阻器阵列层面的学习功能演示。清华大学这一突破已经走在了全球前列，展示了存算一体技术突破传统计算架构的能效潜力和算力潜力。</a:t>
            </a:r>
            <a:endParaRPr lang="zh-CN" altLang="en-US" sz="2000">
              <a:latin typeface="华文楷体" panose="02010600040101010101" charset="-122"/>
              <a:ea typeface="华文楷体" panose="02010600040101010101" charset="-122"/>
              <a:cs typeface="华文楷体" panose="02010600040101010101" charset="-122"/>
            </a:endParaRPr>
          </a:p>
        </p:txBody>
      </p:sp>
      <p:pic>
        <p:nvPicPr>
          <p:cNvPr id="100" name="图片 99"/>
          <p:cNvPicPr/>
          <p:nvPr>
            <p:custDataLst>
              <p:tags r:id="rId1"/>
            </p:custDataLst>
          </p:nvPr>
        </p:nvPicPr>
        <p:blipFill>
          <a:blip r:embed="rId2"/>
          <a:stretch>
            <a:fillRect/>
          </a:stretch>
        </p:blipFill>
        <p:spPr>
          <a:xfrm>
            <a:off x="97155" y="2846070"/>
            <a:ext cx="3945255" cy="3460115"/>
          </a:xfrm>
          <a:prstGeom prst="rect">
            <a:avLst/>
          </a:prstGeom>
          <a:noFill/>
          <a:ln w="9525">
            <a:noFill/>
          </a:ln>
        </p:spPr>
      </p:pic>
      <p:sp>
        <p:nvSpPr>
          <p:cNvPr id="4" name="文本框 3"/>
          <p:cNvSpPr txBox="1"/>
          <p:nvPr/>
        </p:nvSpPr>
        <p:spPr>
          <a:xfrm>
            <a:off x="631825" y="6409055"/>
            <a:ext cx="6660515" cy="368300"/>
          </a:xfrm>
          <a:prstGeom prst="rect">
            <a:avLst/>
          </a:prstGeom>
          <a:noFill/>
        </p:spPr>
        <p:txBody>
          <a:bodyPr wrap="square" rtlCol="0" anchor="t">
            <a:spAutoFit/>
          </a:bodyPr>
          <a:p>
            <a:r>
              <a:rPr lang="zh-CN" altLang="en-US"/>
              <a:t>忆阻器存算一体学习芯片及测试系统（来源：清华大学官方）</a:t>
            </a:r>
            <a:endParaRPr lang="zh-CN" altLang="en-US"/>
          </a:p>
        </p:txBody>
      </p:sp>
      <p:pic>
        <p:nvPicPr>
          <p:cNvPr id="101" name="图片 100"/>
          <p:cNvPicPr/>
          <p:nvPr>
            <p:custDataLst>
              <p:tags r:id="rId3"/>
            </p:custDataLst>
          </p:nvPr>
        </p:nvPicPr>
        <p:blipFill>
          <a:blip r:embed="rId4"/>
          <a:stretch>
            <a:fillRect/>
          </a:stretch>
        </p:blipFill>
        <p:spPr>
          <a:xfrm>
            <a:off x="4042410" y="2888615"/>
            <a:ext cx="3562985" cy="3324225"/>
          </a:xfrm>
          <a:prstGeom prst="rect">
            <a:avLst/>
          </a:prstGeom>
          <a:noFill/>
          <a:ln w="9525">
            <a:noFill/>
          </a:ln>
        </p:spPr>
      </p:pic>
      <p:pic>
        <p:nvPicPr>
          <p:cNvPr id="102" name="图片 101"/>
          <p:cNvPicPr/>
          <p:nvPr>
            <p:custDataLst>
              <p:tags r:id="rId5"/>
            </p:custDataLst>
          </p:nvPr>
        </p:nvPicPr>
        <p:blipFill>
          <a:blip r:embed="rId6"/>
          <a:srcRect l="23150" r="8107"/>
          <a:stretch>
            <a:fillRect/>
          </a:stretch>
        </p:blipFill>
        <p:spPr>
          <a:xfrm>
            <a:off x="7708900" y="2888615"/>
            <a:ext cx="4167505" cy="332359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a:t>
            </a:r>
            <a:endParaRPr lang="zh-CN" altLang="en-US" dirty="0"/>
          </a:p>
        </p:txBody>
      </p:sp>
      <p:sp>
        <p:nvSpPr>
          <p:cNvPr id="3" name="内容占位符 2"/>
          <p:cNvSpPr>
            <a:spLocks noGrp="1"/>
          </p:cNvSpPr>
          <p:nvPr>
            <p:ph idx="1"/>
          </p:nvPr>
        </p:nvSpPr>
        <p:spPr>
          <a:xfrm>
            <a:off x="838200" y="1825625"/>
            <a:ext cx="10515600" cy="664845"/>
          </a:xfrm>
        </p:spPr>
        <p:txBody>
          <a:bodyPr/>
          <a:lstStyle/>
          <a:p>
            <a:pPr marL="0" indent="0">
              <a:buNone/>
            </a:pPr>
            <a:r>
              <a:rPr lang="zh-CN" altLang="en-US" dirty="0"/>
              <a:t>又经历了一学期的</a:t>
            </a:r>
            <a:r>
              <a:rPr lang="zh-CN" altLang="en-US" dirty="0"/>
              <a:t>锤炼，应该又双叒叕变强了，</a:t>
            </a:r>
            <a:r>
              <a:rPr lang="zh-CN" altLang="en-US" dirty="0">
                <a:sym typeface="+mn-ea"/>
              </a:rPr>
              <a:t>要对自己有信心</a:t>
            </a:r>
            <a:endParaRPr lang="zh-CN" altLang="en-US" dirty="0"/>
          </a:p>
        </p:txBody>
      </p:sp>
      <p:pic>
        <p:nvPicPr>
          <p:cNvPr id="100" name="图片 99"/>
          <p:cNvPicPr/>
          <p:nvPr>
            <p:custDataLst>
              <p:tags r:id="rId1"/>
            </p:custDataLst>
          </p:nvPr>
        </p:nvPicPr>
        <p:blipFill>
          <a:blip r:embed="rId2"/>
          <a:stretch>
            <a:fillRect/>
          </a:stretch>
        </p:blipFill>
        <p:spPr>
          <a:xfrm>
            <a:off x="3173095" y="2832735"/>
            <a:ext cx="3887470" cy="3745865"/>
          </a:xfrm>
          <a:prstGeom prst="rect">
            <a:avLst/>
          </a:prstGeom>
          <a:noFill/>
          <a:ln w="9525">
            <a:noFill/>
          </a:ln>
        </p:spPr>
      </p:pic>
      <p:sp>
        <p:nvSpPr>
          <p:cNvPr id="4" name="文本框 3"/>
          <p:cNvSpPr txBox="1"/>
          <p:nvPr/>
        </p:nvSpPr>
        <p:spPr>
          <a:xfrm>
            <a:off x="7060565" y="2625090"/>
            <a:ext cx="4154170" cy="1596390"/>
          </a:xfrm>
          <a:prstGeom prst="wedgeRoundRectCallout">
            <a:avLst>
              <a:gd name="adj1" fmla="val -80556"/>
              <a:gd name="adj2" fmla="val 36276"/>
              <a:gd name="adj3" fmla="val 16667"/>
            </a:avLst>
          </a:prstGeom>
        </p:spPr>
        <p:style>
          <a:lnRef idx="1">
            <a:schemeClr val="dk1"/>
          </a:lnRef>
          <a:fillRef idx="3">
            <a:schemeClr val="dk1"/>
          </a:fillRef>
          <a:effectRef idx="2">
            <a:schemeClr val="dk1"/>
          </a:effectRef>
          <a:fontRef idx="minor">
            <a:schemeClr val="lt1"/>
          </a:fontRef>
        </p:style>
        <p:txBody>
          <a:bodyPr wrap="square" rtlCol="0" anchor="t">
            <a:noAutofit/>
          </a:bodyPr>
          <a:p>
            <a:r>
              <a:rPr lang="en-US" altLang="zh-CN" sz="2800" dirty="0">
                <a:solidFill>
                  <a:schemeClr val="bg1"/>
                </a:solidFill>
                <a:effectLst/>
                <a:latin typeface="微软雅黑" panose="020B0503020204020204" charset="-122"/>
                <a:ea typeface="微软雅黑" panose="020B0503020204020204" charset="-122"/>
                <a:sym typeface="+mn-ea"/>
              </a:rPr>
              <a:t>I know I`m changing, into something big better than before.</a:t>
            </a:r>
            <a:endParaRPr lang="en-US" altLang="zh-CN" sz="2800" dirty="0">
              <a:solidFill>
                <a:schemeClr val="bg1"/>
              </a:solidFill>
              <a:effectLst/>
              <a:latin typeface="微软雅黑" panose="020B0503020204020204" charset="-122"/>
              <a:ea typeface="微软雅黑" panose="020B0503020204020204" charset="-122"/>
              <a:sym typeface="+mn-ea"/>
            </a:endParaRPr>
          </a:p>
        </p:txBody>
      </p:sp>
      <p:sp>
        <p:nvSpPr>
          <p:cNvPr id="5" name="云形标注 4"/>
          <p:cNvSpPr/>
          <p:nvPr/>
        </p:nvSpPr>
        <p:spPr>
          <a:xfrm>
            <a:off x="313690" y="2245360"/>
            <a:ext cx="2991485" cy="2830195"/>
          </a:xfrm>
          <a:prstGeom prst="cloudCallout">
            <a:avLst>
              <a:gd name="adj1" fmla="val 78078"/>
              <a:gd name="adj2" fmla="val 14079"/>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t>精通</a:t>
            </a:r>
            <a:r>
              <a:rPr lang="en-US" altLang="zh-CN"/>
              <a:t>C/C++</a:t>
            </a:r>
            <a:r>
              <a:rPr lang="zh-CN" altLang="en-US"/>
              <a:t>、</a:t>
            </a:r>
            <a:endParaRPr lang="zh-CN" altLang="en-US"/>
          </a:p>
          <a:p>
            <a:pPr algn="ctr"/>
            <a:r>
              <a:rPr lang="zh-CN" altLang="en-US"/>
              <a:t>多线程编程、</a:t>
            </a:r>
            <a:endParaRPr lang="zh-CN" altLang="en-US"/>
          </a:p>
          <a:p>
            <a:pPr algn="ctr"/>
            <a:r>
              <a:rPr lang="zh-CN" altLang="en-US"/>
              <a:t>互斥并发控制、</a:t>
            </a:r>
            <a:endParaRPr lang="zh-CN" altLang="en-US"/>
          </a:p>
          <a:p>
            <a:pPr algn="ctr"/>
            <a:r>
              <a:rPr lang="zh-CN" altLang="en-US"/>
              <a:t>内存管理、</a:t>
            </a:r>
            <a:endParaRPr lang="zh-CN" altLang="en-US"/>
          </a:p>
          <a:p>
            <a:pPr algn="ctr"/>
            <a:r>
              <a:rPr lang="zh-CN" altLang="en-US"/>
              <a:t>置换算法、</a:t>
            </a:r>
            <a:endParaRPr lang="zh-CN" altLang="en-US"/>
          </a:p>
          <a:p>
            <a:pPr algn="ctr"/>
            <a:r>
              <a:rPr lang="zh-CN" altLang="en-US"/>
              <a:t>处理器调度、</a:t>
            </a:r>
            <a:endParaRPr lang="zh-CN" altLang="en-US"/>
          </a:p>
          <a:p>
            <a:pPr algn="ctr"/>
            <a:r>
              <a:rPr lang="zh-CN" altLang="en-US"/>
              <a:t>外存算法</a:t>
            </a:r>
            <a:r>
              <a:rPr lang="en-US" altLang="zh-CN"/>
              <a:t>...</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r>
              <a:rPr lang="zh-CN" altLang="en-US"/>
              <a:t>数据</a:t>
            </a:r>
            <a:endParaRPr lang="zh-CN" altLang="en-US"/>
          </a:p>
        </p:txBody>
      </p:sp>
      <p:sp>
        <p:nvSpPr>
          <p:cNvPr id="3" name="内容占位符 2"/>
          <p:cNvSpPr>
            <a:spLocks noGrp="1"/>
          </p:cNvSpPr>
          <p:nvPr>
            <p:ph idx="1"/>
          </p:nvPr>
        </p:nvSpPr>
        <p:spPr/>
        <p:txBody>
          <a:bodyPr>
            <a:normAutofit/>
          </a:bodyPr>
          <a:p>
            <a:pPr marL="0" indent="0">
              <a:buNone/>
            </a:pPr>
            <a:r>
              <a:rPr lang="zh-CN" altLang="en-US"/>
              <a:t>实验数据按顺序文件</a:t>
            </a:r>
            <a:r>
              <a:rPr lang="zh-CN" altLang="en-US"/>
              <a:t>组织</a:t>
            </a:r>
            <a:endParaRPr lang="zh-CN" altLang="en-US"/>
          </a:p>
          <a:p>
            <a:pPr marL="0" indent="0">
              <a:buNone/>
            </a:pPr>
            <a:r>
              <a:rPr lang="zh-CN" altLang="en-US"/>
              <a:t>每一行为一个</a:t>
            </a:r>
            <a:r>
              <a:rPr lang="zh-CN" altLang="en-US" b="1">
                <a:solidFill>
                  <a:srgbClr val="FF0000"/>
                </a:solidFill>
              </a:rPr>
              <a:t>定长</a:t>
            </a:r>
            <a:r>
              <a:rPr lang="zh-CN" altLang="en-US"/>
              <a:t>记录，长度记录在变量</a:t>
            </a:r>
            <a:r>
              <a:rPr lang="en-US" altLang="zh-CN"/>
              <a:t>iLineSize</a:t>
            </a:r>
            <a:endParaRPr lang="zh-CN" altLang="en-US"/>
          </a:p>
          <a:p>
            <a:pPr marL="0" indent="0">
              <a:buNone/>
            </a:pPr>
            <a:r>
              <a:rPr lang="zh-CN" altLang="en-US"/>
              <a:t>每一行共两个域：关键字域</a:t>
            </a:r>
            <a:r>
              <a:rPr lang="en-US" altLang="zh-CN"/>
              <a:t> </a:t>
            </a:r>
            <a:r>
              <a:rPr lang="zh-CN" altLang="en-US"/>
              <a:t>和</a:t>
            </a:r>
            <a:r>
              <a:rPr lang="en-US" altLang="zh-CN"/>
              <a:t> </a:t>
            </a:r>
            <a:r>
              <a:rPr lang="zh-CN" altLang="en-US"/>
              <a:t>值域，用制表符</a:t>
            </a:r>
            <a:r>
              <a:rPr lang="en-US" altLang="zh-CN"/>
              <a:t>\t</a:t>
            </a:r>
            <a:r>
              <a:rPr lang="zh-CN" altLang="en-US"/>
              <a:t>隔开</a:t>
            </a:r>
            <a:endParaRPr lang="zh-CN" altLang="en-US"/>
          </a:p>
          <a:p>
            <a:pPr marL="0" indent="0">
              <a:buNone/>
            </a:pPr>
            <a:r>
              <a:rPr lang="zh-CN" altLang="en-US"/>
              <a:t>例如第一行：100000,100001	</a:t>
            </a:r>
            <a:r>
              <a:rPr lang="en-US" altLang="zh-CN"/>
              <a:t>a</a:t>
            </a:r>
            <a:endParaRPr lang="zh-CN" altLang="en-US"/>
          </a:p>
          <a:p>
            <a:pPr marL="0" indent="0">
              <a:buNone/>
            </a:pPr>
            <a:r>
              <a:rPr lang="zh-CN" altLang="en-US"/>
              <a:t>关键字域（字符串</a:t>
            </a:r>
            <a:r>
              <a:rPr lang="zh-CN" altLang="en-US"/>
              <a:t>型）：</a:t>
            </a:r>
            <a:r>
              <a:rPr lang="zh-CN" altLang="en-US">
                <a:sym typeface="+mn-ea"/>
              </a:rPr>
              <a:t>100000,100001</a:t>
            </a:r>
            <a:endParaRPr lang="zh-CN" altLang="en-US">
              <a:sym typeface="+mn-ea"/>
            </a:endParaRPr>
          </a:p>
          <a:p>
            <a:pPr marL="0" indent="0">
              <a:buNone/>
            </a:pPr>
            <a:r>
              <a:rPr lang="zh-CN" altLang="en-US"/>
              <a:t>值域（</a:t>
            </a:r>
            <a:r>
              <a:rPr lang="en-US" altLang="zh-CN"/>
              <a:t>VALUE_TYPE</a:t>
            </a:r>
            <a:r>
              <a:rPr lang="zh-CN" altLang="en-US"/>
              <a:t>型）：</a:t>
            </a:r>
            <a:r>
              <a:rPr lang="en-US" altLang="zh-CN"/>
              <a:t>a</a:t>
            </a:r>
            <a:endParaRPr lang="en-US" altLang="zh-CN"/>
          </a:p>
          <a:p>
            <a:pPr marL="0" indent="0">
              <a:buNone/>
            </a:pPr>
            <a:r>
              <a:rPr lang="zh-CN" altLang="en-US"/>
              <a:t>数据文件已经按照关键字域从小到大排好序了（字符串</a:t>
            </a:r>
            <a:r>
              <a:rPr lang="zh-CN" altLang="en-US"/>
              <a:t>的字典序）</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r>
              <a:rPr lang="zh-CN" altLang="en-US"/>
              <a:t>要求</a:t>
            </a:r>
            <a:endParaRPr lang="zh-CN" altLang="en-US"/>
          </a:p>
        </p:txBody>
      </p:sp>
      <p:sp>
        <p:nvSpPr>
          <p:cNvPr id="3" name="内容占位符 2"/>
          <p:cNvSpPr>
            <a:spLocks noGrp="1"/>
          </p:cNvSpPr>
          <p:nvPr>
            <p:ph idx="1"/>
          </p:nvPr>
        </p:nvSpPr>
        <p:spPr/>
        <p:txBody>
          <a:bodyPr/>
          <a:p>
            <a:r>
              <a:rPr lang="zh-CN" altLang="en-US">
                <a:solidFill>
                  <a:srgbClr val="FF0000"/>
                </a:solidFill>
              </a:rPr>
              <a:t>禁止加载整个数据文件进入内存</a:t>
            </a:r>
            <a:endParaRPr lang="zh-CN" altLang="en-US"/>
          </a:p>
          <a:p>
            <a:pPr marL="0" indent="0">
              <a:buNone/>
            </a:pPr>
            <a:r>
              <a:rPr lang="zh-CN" altLang="en-US"/>
              <a:t>我们会观测运行过程中占用的物理内存大小，如果代码中加载了所有数据入内存，那么物理内存会</a:t>
            </a:r>
            <a:r>
              <a:rPr lang="zh-CN" altLang="en-US"/>
              <a:t>很大。</a:t>
            </a:r>
            <a:endParaRPr lang="zh-CN" altLang="en-US"/>
          </a:p>
          <a:p>
            <a:pPr marL="0" indent="0">
              <a:buNone/>
            </a:pPr>
            <a:endParaRPr lang="zh-CN" altLang="en-US"/>
          </a:p>
          <a:p>
            <a:r>
              <a:rPr lang="zh-CN" altLang="en-US"/>
              <a:t>必须在</a:t>
            </a:r>
            <a:r>
              <a:rPr lang="en-US" altLang="zh-CN"/>
              <a:t>Linux</a:t>
            </a:r>
            <a:r>
              <a:rPr lang="zh-CN" altLang="en-US"/>
              <a:t>系统下</a:t>
            </a:r>
            <a:r>
              <a:rPr lang="zh-CN" altLang="en-US"/>
              <a:t>运行</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实验任务</a:t>
            </a:r>
            <a:r>
              <a:rPr lang="zh-CN" altLang="en-US"/>
              <a:t>一</a:t>
            </a:r>
            <a:endParaRPr lang="zh-CN" altLang="en-US"/>
          </a:p>
        </p:txBody>
      </p:sp>
      <p:sp>
        <p:nvSpPr>
          <p:cNvPr id="3" name="内容占位符 2"/>
          <p:cNvSpPr>
            <a:spLocks noGrp="1"/>
          </p:cNvSpPr>
          <p:nvPr>
            <p:ph idx="1"/>
          </p:nvPr>
        </p:nvSpPr>
        <p:spPr/>
        <p:txBody>
          <a:bodyPr/>
          <a:p>
            <a:pPr marL="0" indent="0">
              <a:buNone/>
            </a:pPr>
            <a:r>
              <a:rPr lang="zh-CN" altLang="en-US"/>
              <a:t>在</a:t>
            </a:r>
            <a:r>
              <a:rPr lang="en-US" altLang="zh-CN"/>
              <a:t>file.h</a:t>
            </a:r>
            <a:r>
              <a:rPr lang="zh-CN" altLang="en-US"/>
              <a:t>里头，要实现</a:t>
            </a:r>
            <a:r>
              <a:rPr lang="zh-CN" altLang="en-US"/>
              <a:t>：</a:t>
            </a:r>
            <a:r>
              <a:rPr lang="en-US" altLang="zh-CN"/>
              <a:t>VALUE_TYPE binaryQueryInSequential(const string&amp; strQuery, ifstream&amp; fin, int iDataSize)</a:t>
            </a:r>
            <a:endParaRPr lang="en-US" altLang="zh-CN"/>
          </a:p>
          <a:p>
            <a:pPr marL="0" indent="0">
              <a:buNone/>
            </a:pPr>
            <a:endParaRPr lang="zh-CN" altLang="en-US"/>
          </a:p>
          <a:p>
            <a:pPr marL="0" indent="0">
              <a:buNone/>
            </a:pPr>
            <a:r>
              <a:rPr lang="zh-CN" altLang="en-US"/>
              <a:t>在</a:t>
            </a:r>
            <a:r>
              <a:rPr lang="en-US" altLang="zh-CN"/>
              <a:t>fin</a:t>
            </a:r>
            <a:r>
              <a:rPr lang="zh-CN" altLang="en-US"/>
              <a:t>文件输入流里，二分查找关键字域</a:t>
            </a:r>
            <a:r>
              <a:rPr lang="en-US" altLang="zh-CN"/>
              <a:t>strQuery</a:t>
            </a:r>
            <a:r>
              <a:rPr lang="zh-CN" altLang="en-US"/>
              <a:t>，返回相应的</a:t>
            </a:r>
            <a:r>
              <a:rPr lang="zh-CN" altLang="en-US"/>
              <a:t>值域。</a:t>
            </a:r>
            <a:endParaRPr lang="zh-CN" altLang="en-US"/>
          </a:p>
          <a:p>
            <a:pPr marL="0" indent="0">
              <a:buNone/>
            </a:pPr>
            <a:r>
              <a:rPr lang="en-US" altLang="zh-CN"/>
              <a:t>iDataSize</a:t>
            </a:r>
            <a:r>
              <a:rPr lang="zh-CN" altLang="en-US"/>
              <a:t>为共有多少行</a:t>
            </a:r>
            <a:r>
              <a:rPr lang="zh-CN" altLang="en-US"/>
              <a:t>数据。</a:t>
            </a:r>
            <a:endParaRPr lang="zh-CN" altLang="en-US"/>
          </a:p>
          <a:p>
            <a:pPr marL="0" indent="0">
              <a:buNone/>
            </a:pPr>
            <a:r>
              <a:rPr lang="zh-CN" altLang="en-US"/>
              <a:t>定位到第</a:t>
            </a:r>
            <a:r>
              <a:rPr lang="en-US" altLang="zh-CN"/>
              <a:t>k</a:t>
            </a:r>
            <a:r>
              <a:rPr lang="zh-CN" altLang="en-US"/>
              <a:t>行</a:t>
            </a:r>
            <a:r>
              <a:rPr lang="zh-CN" altLang="en-US"/>
              <a:t>可用：</a:t>
            </a:r>
            <a:endParaRPr lang="zh-CN" altLang="en-US"/>
          </a:p>
          <a:p>
            <a:pPr marL="0" indent="0">
              <a:buNone/>
            </a:pPr>
            <a:r>
              <a:rPr lang="en-US" altLang="zh-CN"/>
              <a:t>fin.seekg(</a:t>
            </a:r>
            <a:r>
              <a:rPr lang="zh-CN" altLang="en-US"/>
              <a:t>偏移量</a:t>
            </a:r>
            <a:r>
              <a:rPr lang="en-US" altLang="zh-CN"/>
              <a:t>, ios::beg)</a:t>
            </a:r>
            <a:endParaRPr lang="en-US" altLang="zh-CN"/>
          </a:p>
          <a:p>
            <a:pPr marL="0" indent="0">
              <a:buNone/>
            </a:pPr>
            <a:r>
              <a:rPr lang="zh-CN" altLang="en-US"/>
              <a:t>其中偏移量</a:t>
            </a:r>
            <a:r>
              <a:rPr lang="en-US" altLang="zh-CN"/>
              <a:t>=k*</a:t>
            </a:r>
            <a:r>
              <a:rPr lang="zh-CN" altLang="en-US" b="1">
                <a:solidFill>
                  <a:srgbClr val="FF0000"/>
                </a:solidFill>
                <a:sym typeface="+mn-ea"/>
              </a:rPr>
              <a:t>定长</a:t>
            </a:r>
            <a:r>
              <a:rPr lang="zh-CN" altLang="en-US">
                <a:sym typeface="+mn-ea"/>
              </a:rPr>
              <a:t>记录</a:t>
            </a:r>
            <a:r>
              <a:rPr lang="en-US" altLang="zh-CN">
                <a:sym typeface="+mn-ea"/>
              </a:rPr>
              <a:t>=k*iLineSize</a:t>
            </a:r>
            <a:endParaRPr lang="en-US" altLang="zh-CN"/>
          </a:p>
          <a:p>
            <a:pPr marL="0" indent="0">
              <a:buNone/>
            </a:pP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实验任务</a:t>
            </a:r>
            <a:r>
              <a:rPr lang="zh-CN" altLang="en-US"/>
              <a:t>二</a:t>
            </a:r>
            <a:endParaRPr lang="zh-CN" altLang="en-US"/>
          </a:p>
        </p:txBody>
      </p:sp>
      <p:sp>
        <p:nvSpPr>
          <p:cNvPr id="3" name="内容占位符 2"/>
          <p:cNvSpPr>
            <a:spLocks noGrp="1"/>
          </p:cNvSpPr>
          <p:nvPr>
            <p:ph idx="1"/>
          </p:nvPr>
        </p:nvSpPr>
        <p:spPr/>
        <p:txBody>
          <a:bodyPr>
            <a:normAutofit fontScale="90000" lnSpcReduction="20000"/>
          </a:bodyPr>
          <a:p>
            <a:pPr marL="0" indent="0">
              <a:buNone/>
            </a:pPr>
            <a:r>
              <a:rPr lang="zh-CN" altLang="en-US">
                <a:sym typeface="+mn-ea"/>
              </a:rPr>
              <a:t>在</a:t>
            </a:r>
            <a:r>
              <a:rPr lang="en-US" altLang="zh-CN">
                <a:sym typeface="+mn-ea"/>
              </a:rPr>
              <a:t>file.h</a:t>
            </a:r>
            <a:r>
              <a:rPr lang="zh-CN" altLang="en-US">
                <a:sym typeface="+mn-ea"/>
              </a:rPr>
              <a:t>里头，要实现</a:t>
            </a:r>
            <a:r>
              <a:rPr lang="en-US" altLang="zh-CN">
                <a:sym typeface="+mn-ea"/>
              </a:rPr>
              <a:t>Index</a:t>
            </a:r>
            <a:r>
              <a:rPr lang="zh-CN" altLang="en-US">
                <a:sym typeface="+mn-ea"/>
              </a:rPr>
              <a:t>类，用于索引顺序</a:t>
            </a:r>
            <a:r>
              <a:rPr lang="zh-CN" altLang="en-US">
                <a:sym typeface="+mn-ea"/>
              </a:rPr>
              <a:t>文件</a:t>
            </a:r>
            <a:endParaRPr lang="zh-CN" altLang="en-US">
              <a:sym typeface="+mn-ea"/>
            </a:endParaRPr>
          </a:p>
          <a:p>
            <a:pPr marL="0" indent="0">
              <a:buNone/>
            </a:pPr>
            <a:r>
              <a:rPr lang="zh-CN" altLang="en-US">
                <a:sym typeface="+mn-ea"/>
              </a:rPr>
              <a:t>其中包括两个必须实现的</a:t>
            </a:r>
            <a:r>
              <a:rPr lang="zh-CN" altLang="en-US">
                <a:sym typeface="+mn-ea"/>
              </a:rPr>
              <a:t>函数：</a:t>
            </a:r>
            <a:endParaRPr lang="zh-CN" altLang="en-US">
              <a:sym typeface="+mn-ea"/>
            </a:endParaRPr>
          </a:p>
          <a:p>
            <a:pPr marL="0" indent="0">
              <a:buFont typeface="+mj-lt"/>
              <a:buNone/>
            </a:pPr>
            <a:r>
              <a:rPr lang="en-US" altLang="zh-CN">
                <a:sym typeface="+mn-ea"/>
              </a:rPr>
              <a:t>1. </a:t>
            </a:r>
            <a:r>
              <a:rPr lang="zh-CN" altLang="en-US">
                <a:sym typeface="+mn-ea"/>
              </a:rPr>
              <a:t>void buildIndex(string filename, int _iDataSize, int _iLayers)</a:t>
            </a:r>
            <a:endParaRPr lang="zh-CN" altLang="en-US">
              <a:sym typeface="+mn-ea"/>
            </a:endParaRPr>
          </a:p>
          <a:p>
            <a:pPr marL="0" indent="0">
              <a:buNone/>
            </a:pPr>
            <a:r>
              <a:rPr lang="zh-CN" altLang="en-US">
                <a:sym typeface="+mn-ea"/>
              </a:rPr>
              <a:t>用于构建索引（索引较小，可整个放入内存做随机</a:t>
            </a:r>
            <a:r>
              <a:rPr lang="zh-CN" altLang="en-US">
                <a:sym typeface="+mn-ea"/>
              </a:rPr>
              <a:t>访问）</a:t>
            </a:r>
            <a:endParaRPr lang="zh-CN" altLang="en-US">
              <a:sym typeface="+mn-ea"/>
            </a:endParaRPr>
          </a:p>
          <a:p>
            <a:pPr marL="0" indent="0">
              <a:buNone/>
            </a:pPr>
            <a:r>
              <a:rPr lang="en-US" altLang="zh-CN">
                <a:sym typeface="+mn-ea"/>
              </a:rPr>
              <a:t>filename</a:t>
            </a:r>
            <a:r>
              <a:rPr lang="zh-CN" altLang="en-US">
                <a:sym typeface="+mn-ea"/>
              </a:rPr>
              <a:t>是需要构建索引的顺序文件</a:t>
            </a:r>
            <a:r>
              <a:rPr lang="zh-CN" altLang="en-US">
                <a:sym typeface="+mn-ea"/>
              </a:rPr>
              <a:t>名</a:t>
            </a:r>
            <a:endParaRPr lang="zh-CN" altLang="en-US">
              <a:sym typeface="+mn-ea"/>
            </a:endParaRPr>
          </a:p>
          <a:p>
            <a:pPr marL="0" indent="0">
              <a:buNone/>
            </a:pPr>
            <a:r>
              <a:rPr lang="en-US" altLang="zh-CN">
                <a:sym typeface="+mn-ea"/>
              </a:rPr>
              <a:t>_iDataSize</a:t>
            </a:r>
            <a:r>
              <a:rPr lang="zh-CN" altLang="en-US">
                <a:sym typeface="+mn-ea"/>
              </a:rPr>
              <a:t>为共有多少行数据</a:t>
            </a:r>
            <a:endParaRPr lang="zh-CN" altLang="en-US">
              <a:sym typeface="+mn-ea"/>
            </a:endParaRPr>
          </a:p>
          <a:p>
            <a:pPr marL="0" indent="0">
              <a:buNone/>
            </a:pPr>
            <a:r>
              <a:rPr lang="en-US" altLang="zh-CN">
                <a:sym typeface="+mn-ea"/>
              </a:rPr>
              <a:t>_iLayers</a:t>
            </a:r>
            <a:r>
              <a:rPr lang="zh-CN" altLang="en-US">
                <a:sym typeface="+mn-ea"/>
              </a:rPr>
              <a:t>是使用多少级索引</a:t>
            </a:r>
            <a:endParaRPr lang="zh-CN" altLang="en-US"/>
          </a:p>
          <a:p>
            <a:pPr marL="0" indent="0">
              <a:buNone/>
            </a:pPr>
            <a:endParaRPr lang="zh-CN" altLang="en-US">
              <a:sym typeface="+mn-ea"/>
            </a:endParaRPr>
          </a:p>
          <a:p>
            <a:pPr marL="0" indent="0">
              <a:buNone/>
            </a:pPr>
            <a:r>
              <a:rPr lang="en-US" altLang="zh-CN">
                <a:sym typeface="+mn-ea"/>
              </a:rPr>
              <a:t>2. </a:t>
            </a:r>
            <a:r>
              <a:rPr lang="zh-CN" altLang="en-US">
                <a:sym typeface="+mn-ea"/>
              </a:rPr>
              <a:t>VALUE_TYPE search(string strQuery, ifstream &amp; fin)</a:t>
            </a:r>
            <a:endParaRPr lang="zh-CN" altLang="en-US">
              <a:sym typeface="+mn-ea"/>
            </a:endParaRPr>
          </a:p>
          <a:p>
            <a:pPr marL="0" indent="0">
              <a:buNone/>
            </a:pPr>
            <a:r>
              <a:rPr lang="zh-CN" altLang="en-US">
                <a:sym typeface="+mn-ea"/>
              </a:rPr>
              <a:t>利用索引进行查询，找到关键字域</a:t>
            </a:r>
            <a:r>
              <a:rPr lang="en-US" altLang="zh-CN">
                <a:sym typeface="+mn-ea"/>
              </a:rPr>
              <a:t>strQuery</a:t>
            </a:r>
            <a:r>
              <a:rPr lang="zh-CN" altLang="en-US">
                <a:sym typeface="+mn-ea"/>
              </a:rPr>
              <a:t>在文件位置范围，用数据文件输入流</a:t>
            </a:r>
            <a:r>
              <a:rPr lang="en-US" altLang="zh-CN">
                <a:sym typeface="+mn-ea"/>
              </a:rPr>
              <a:t>fin</a:t>
            </a:r>
            <a:r>
              <a:rPr lang="zh-CN" altLang="en-US">
                <a:sym typeface="+mn-ea"/>
              </a:rPr>
              <a:t>访问该范围</a:t>
            </a:r>
            <a:r>
              <a:rPr lang="zh-CN" altLang="en-US">
                <a:sym typeface="+mn-ea"/>
              </a:rPr>
              <a:t>来找到精确</a:t>
            </a:r>
            <a:r>
              <a:rPr lang="zh-CN" altLang="en-US">
                <a:sym typeface="+mn-ea"/>
              </a:rPr>
              <a:t>位置，返回</a:t>
            </a:r>
            <a:r>
              <a:rPr lang="zh-CN" altLang="en-US">
                <a:sym typeface="+mn-ea"/>
              </a:rPr>
              <a:t>其对应的</a:t>
            </a:r>
            <a:r>
              <a:rPr lang="zh-CN" altLang="en-US">
                <a:sym typeface="+mn-ea"/>
              </a:rPr>
              <a:t>值域</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t="9275" b="27909"/>
          <a:stretch>
            <a:fillRect/>
          </a:stretch>
        </p:blipFill>
        <p:spPr>
          <a:xfrm>
            <a:off x="3997325" y="321945"/>
            <a:ext cx="6087745" cy="6214110"/>
          </a:xfrm>
          <a:prstGeom prst="rect">
            <a:avLst/>
          </a:prstGeom>
        </p:spPr>
      </p:pic>
      <p:sp>
        <p:nvSpPr>
          <p:cNvPr id="5" name="文本框 4"/>
          <p:cNvSpPr txBox="1"/>
          <p:nvPr/>
        </p:nvSpPr>
        <p:spPr>
          <a:xfrm>
            <a:off x="431800" y="2574925"/>
            <a:ext cx="2929255" cy="1198880"/>
          </a:xfrm>
          <a:prstGeom prst="rect">
            <a:avLst/>
          </a:prstGeom>
          <a:noFill/>
        </p:spPr>
        <p:txBody>
          <a:bodyPr wrap="square" rtlCol="0">
            <a:spAutoFit/>
          </a:bodyPr>
          <a:p>
            <a:r>
              <a:rPr lang="zh-CN" altLang="en-US" sz="3600"/>
              <a:t>如何设置每个组元素的个数？</a:t>
            </a:r>
            <a:endParaRPr lang="zh-CN" altLang="en-US"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r>
              <a:rPr lang="zh-CN" altLang="en-US"/>
              <a:t>说明</a:t>
            </a:r>
            <a:endParaRPr lang="zh-CN" altLang="en-US"/>
          </a:p>
        </p:txBody>
      </p:sp>
      <p:sp>
        <p:nvSpPr>
          <p:cNvPr id="3" name="内容占位符 2"/>
          <p:cNvSpPr>
            <a:spLocks noGrp="1"/>
          </p:cNvSpPr>
          <p:nvPr>
            <p:ph idx="1"/>
          </p:nvPr>
        </p:nvSpPr>
        <p:spPr/>
        <p:txBody>
          <a:bodyPr>
            <a:normAutofit fontScale="90000" lnSpcReduction="20000"/>
          </a:bodyPr>
          <a:p>
            <a:r>
              <a:rPr lang="zh-CN" altLang="en-US"/>
              <a:t>数据集是自动生成的，包括顺序文件和查询</a:t>
            </a:r>
            <a:r>
              <a:rPr lang="zh-CN" altLang="en-US"/>
              <a:t>文件</a:t>
            </a:r>
            <a:endParaRPr lang="zh-CN" altLang="en-US"/>
          </a:p>
          <a:p>
            <a:pPr marL="0" indent="0">
              <a:buNone/>
            </a:pPr>
            <a:r>
              <a:rPr lang="zh-CN" altLang="en-US"/>
              <a:t>执行</a:t>
            </a:r>
            <a:r>
              <a:rPr lang="en-US" altLang="zh-CN"/>
              <a:t>./run g</a:t>
            </a:r>
            <a:r>
              <a:rPr lang="zh-CN" altLang="en-US"/>
              <a:t>即可生成所需数据</a:t>
            </a:r>
            <a:endParaRPr lang="en-US" altLang="zh-CN"/>
          </a:p>
          <a:p>
            <a:pPr marL="0" indent="0">
              <a:buNone/>
            </a:pPr>
            <a:r>
              <a:rPr lang="en-US" altLang="zh-CN"/>
              <a:t>main.cpp</a:t>
            </a:r>
            <a:r>
              <a:rPr lang="zh-CN" altLang="en-US"/>
              <a:t>里有一个参数</a:t>
            </a:r>
            <a:r>
              <a:rPr lang="en-US" altLang="zh-CN"/>
              <a:t>NUM</a:t>
            </a:r>
            <a:r>
              <a:rPr lang="zh-CN" altLang="en-US"/>
              <a:t>是控制数据集大小</a:t>
            </a:r>
            <a:r>
              <a:rPr lang="en-US" altLang="zh-CN"/>
              <a:t>,NUM=1000</a:t>
            </a:r>
            <a:r>
              <a:rPr lang="zh-CN" altLang="en-US"/>
              <a:t>时，将有近</a:t>
            </a:r>
            <a:r>
              <a:rPr lang="en-US" altLang="zh-CN"/>
              <a:t>1</a:t>
            </a:r>
            <a:r>
              <a:rPr lang="zh-CN" altLang="en-US"/>
              <a:t>百万条数据，数据文件大小约为</a:t>
            </a:r>
            <a:r>
              <a:rPr lang="en-US" altLang="zh-CN"/>
              <a:t>16MB</a:t>
            </a:r>
            <a:r>
              <a:rPr lang="zh-CN" altLang="en-US"/>
              <a:t>。</a:t>
            </a:r>
            <a:r>
              <a:rPr lang="en-US" altLang="zh-CN"/>
              <a:t>NUM=10000</a:t>
            </a:r>
            <a:r>
              <a:rPr lang="zh-CN" altLang="en-US"/>
              <a:t>时，将有近</a:t>
            </a:r>
            <a:r>
              <a:rPr lang="en-US" altLang="zh-CN"/>
              <a:t>1</a:t>
            </a:r>
            <a:r>
              <a:rPr lang="zh-CN" altLang="en-US"/>
              <a:t>亿条数据，数据文件大小约为</a:t>
            </a:r>
            <a:r>
              <a:rPr lang="en-US" altLang="zh-CN"/>
              <a:t>1.6GB</a:t>
            </a:r>
            <a:r>
              <a:rPr lang="zh-CN" altLang="en-US"/>
              <a:t>。</a:t>
            </a:r>
            <a:endParaRPr lang="en-US" altLang="zh-CN"/>
          </a:p>
          <a:p>
            <a:endParaRPr lang="en-US" altLang="zh-CN"/>
          </a:p>
          <a:p>
            <a:r>
              <a:rPr lang="en-US" altLang="zh-CN"/>
              <a:t>main.cpp</a:t>
            </a:r>
            <a:r>
              <a:rPr lang="zh-CN" altLang="en-US"/>
              <a:t>里已经写好了各种测试代码：</a:t>
            </a:r>
            <a:endParaRPr lang="zh-CN" altLang="en-US"/>
          </a:p>
          <a:p>
            <a:pPr marL="0" indent="0">
              <a:buNone/>
            </a:pPr>
            <a:r>
              <a:rPr lang="en-US" altLang="zh-CN"/>
              <a:t>./run g </a:t>
            </a:r>
            <a:r>
              <a:rPr lang="zh-CN" altLang="en-US"/>
              <a:t>为生成数据文件和查询文件</a:t>
            </a:r>
            <a:endParaRPr lang="en-US" altLang="zh-CN"/>
          </a:p>
          <a:p>
            <a:pPr marL="0" indent="0">
              <a:buNone/>
            </a:pPr>
            <a:r>
              <a:rPr lang="en-US" altLang="zh-CN"/>
              <a:t>./run s </a:t>
            </a:r>
            <a:r>
              <a:rPr lang="zh-CN" altLang="en-US"/>
              <a:t>为</a:t>
            </a:r>
            <a:r>
              <a:rPr lang="en-US" altLang="zh-CN"/>
              <a:t> </a:t>
            </a:r>
            <a:r>
              <a:rPr lang="zh-CN" altLang="en-US"/>
              <a:t>遍历查找</a:t>
            </a:r>
            <a:r>
              <a:rPr lang="zh-CN" altLang="en-US">
                <a:sym typeface="+mn-ea"/>
              </a:rPr>
              <a:t>顺序文件</a:t>
            </a:r>
            <a:endParaRPr lang="zh-CN" altLang="en-US"/>
          </a:p>
          <a:p>
            <a:pPr marL="0" indent="0">
              <a:buNone/>
            </a:pPr>
            <a:r>
              <a:rPr lang="en-US" altLang="zh-CN"/>
              <a:t>./run b </a:t>
            </a:r>
            <a:r>
              <a:rPr lang="zh-CN" altLang="en-US"/>
              <a:t>为</a:t>
            </a:r>
            <a:r>
              <a:rPr lang="en-US" altLang="zh-CN"/>
              <a:t> </a:t>
            </a:r>
            <a:r>
              <a:rPr lang="zh-CN" altLang="en-US"/>
              <a:t>二分查找</a:t>
            </a:r>
            <a:r>
              <a:rPr lang="zh-CN" altLang="en-US">
                <a:sym typeface="+mn-ea"/>
              </a:rPr>
              <a:t>顺序文件</a:t>
            </a:r>
            <a:endParaRPr lang="zh-CN" altLang="en-US"/>
          </a:p>
          <a:p>
            <a:pPr marL="0" indent="0">
              <a:buNone/>
            </a:pPr>
            <a:r>
              <a:rPr lang="en-US" altLang="zh-CN"/>
              <a:t>./run i </a:t>
            </a:r>
            <a:r>
              <a:rPr lang="zh-CN" altLang="en-US"/>
              <a:t>为</a:t>
            </a:r>
            <a:r>
              <a:rPr lang="en-US" altLang="zh-CN"/>
              <a:t> </a:t>
            </a:r>
            <a:r>
              <a:rPr lang="zh-CN" altLang="en-US"/>
              <a:t>使用索引查找顺序文件</a:t>
            </a:r>
            <a:endParaRPr lang="en-US" altLang="zh-CN"/>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实验结果（</a:t>
            </a:r>
            <a:r>
              <a:rPr lang="en-US" altLang="zh-CN"/>
              <a:t>NUM=1000</a:t>
            </a:r>
            <a:r>
              <a:rPr lang="zh-CN" altLang="en-US"/>
              <a:t>）</a:t>
            </a:r>
            <a:endParaRPr lang="zh-CN" altLang="en-US"/>
          </a:p>
        </p:txBody>
      </p:sp>
      <p:sp>
        <p:nvSpPr>
          <p:cNvPr id="7" name="文本框 6"/>
          <p:cNvSpPr txBox="1"/>
          <p:nvPr/>
        </p:nvSpPr>
        <p:spPr>
          <a:xfrm>
            <a:off x="915035" y="4622165"/>
            <a:ext cx="9342120" cy="1938020"/>
          </a:xfrm>
          <a:prstGeom prst="rect">
            <a:avLst/>
          </a:prstGeom>
          <a:noFill/>
        </p:spPr>
        <p:txBody>
          <a:bodyPr wrap="square" rtlCol="0">
            <a:spAutoFit/>
          </a:bodyPr>
          <a:p>
            <a:endParaRPr lang="zh-CN" altLang="en-US" sz="2000"/>
          </a:p>
          <a:p>
            <a:r>
              <a:rPr lang="zh-CN" altLang="en-US" sz="2000"/>
              <a:t>没得到一份满意的代码实现，不着急用很大的</a:t>
            </a:r>
            <a:r>
              <a:rPr lang="en-US" altLang="zh-CN" sz="2000"/>
              <a:t>NUM</a:t>
            </a:r>
            <a:r>
              <a:rPr lang="zh-CN" altLang="en-US" sz="2000"/>
              <a:t>值</a:t>
            </a:r>
            <a:endParaRPr lang="zh-CN" altLang="en-US" sz="2000"/>
          </a:p>
          <a:p>
            <a:r>
              <a:rPr lang="zh-CN" altLang="en-US" sz="2000"/>
              <a:t>不同机器得到的结果会有</a:t>
            </a:r>
            <a:r>
              <a:rPr lang="zh-CN" altLang="en-US" sz="2000"/>
              <a:t>不同</a:t>
            </a:r>
            <a:endParaRPr lang="zh-CN" altLang="en-US" sz="2000"/>
          </a:p>
          <a:p>
            <a:r>
              <a:rPr lang="en-US" altLang="zh-CN" sz="2000"/>
              <a:t>average qtime</a:t>
            </a:r>
            <a:r>
              <a:rPr lang="zh-CN" altLang="en-US" sz="2000"/>
              <a:t>是所有查询的平均时间</a:t>
            </a:r>
            <a:r>
              <a:rPr lang="zh-CN" altLang="en-US" sz="2000"/>
              <a:t>花费</a:t>
            </a:r>
            <a:endParaRPr lang="zh-CN" altLang="en-US" sz="2000"/>
          </a:p>
          <a:p>
            <a:r>
              <a:rPr lang="en-US" altLang="zh-CN" sz="2000"/>
              <a:t>memory</a:t>
            </a:r>
            <a:r>
              <a:rPr lang="zh-CN" altLang="en-US" sz="2000"/>
              <a:t>是物理内存大小，使用索引会偏多</a:t>
            </a:r>
            <a:r>
              <a:rPr lang="zh-CN" altLang="en-US" sz="2000"/>
              <a:t>些</a:t>
            </a:r>
            <a:endParaRPr lang="zh-CN" altLang="en-US" sz="2000"/>
          </a:p>
          <a:p>
            <a:r>
              <a:rPr lang="en-US" altLang="zh-CN" sz="2000"/>
              <a:t>diff </a:t>
            </a:r>
            <a:r>
              <a:rPr lang="zh-CN" altLang="en-US" sz="2000"/>
              <a:t>文件</a:t>
            </a:r>
            <a:r>
              <a:rPr lang="en-US" altLang="zh-CN" sz="2000"/>
              <a:t>1 </a:t>
            </a:r>
            <a:r>
              <a:rPr lang="zh-CN" altLang="en-US" sz="2000"/>
              <a:t>文件</a:t>
            </a:r>
            <a:r>
              <a:rPr lang="en-US" altLang="zh-CN" sz="2000"/>
              <a:t>2</a:t>
            </a:r>
            <a:r>
              <a:rPr lang="zh-CN" altLang="en-US" sz="2000"/>
              <a:t>是比较两文件内容，相同则无输出，说明不同方法结果</a:t>
            </a:r>
            <a:r>
              <a:rPr lang="zh-CN" altLang="en-US" sz="2000"/>
              <a:t>一致</a:t>
            </a:r>
            <a:endParaRPr lang="zh-CN" altLang="en-US" sz="2000"/>
          </a:p>
        </p:txBody>
      </p:sp>
      <p:pic>
        <p:nvPicPr>
          <p:cNvPr id="8" name="内容占位符 7"/>
          <p:cNvPicPr>
            <a:picLocks noChangeAspect="1"/>
          </p:cNvPicPr>
          <p:nvPr>
            <p:ph idx="1"/>
          </p:nvPr>
        </p:nvPicPr>
        <p:blipFill>
          <a:blip r:embed="rId1"/>
          <a:stretch>
            <a:fillRect/>
          </a:stretch>
        </p:blipFill>
        <p:spPr>
          <a:xfrm>
            <a:off x="838200" y="1478915"/>
            <a:ext cx="8524875" cy="3257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r>
              <a:rPr lang="zh-CN" altLang="en-US"/>
              <a:t>提交</a:t>
            </a:r>
            <a:endParaRPr lang="zh-CN" altLang="en-US"/>
          </a:p>
        </p:txBody>
      </p:sp>
      <p:sp>
        <p:nvSpPr>
          <p:cNvPr id="3" name="内容占位符 2"/>
          <p:cNvSpPr>
            <a:spLocks noGrp="1"/>
          </p:cNvSpPr>
          <p:nvPr>
            <p:ph idx="1"/>
          </p:nvPr>
        </p:nvSpPr>
        <p:spPr/>
        <p:txBody>
          <a:bodyPr>
            <a:normAutofit lnSpcReduction="20000"/>
          </a:bodyPr>
          <a:p>
            <a:r>
              <a:rPr lang="zh-CN" altLang="en-US">
                <a:sym typeface="+mn-ea"/>
              </a:rPr>
              <a:t>您有</a:t>
            </a:r>
            <a:r>
              <a:rPr lang="en-US" altLang="zh-CN">
                <a:sym typeface="+mn-ea"/>
              </a:rPr>
              <a:t>4</a:t>
            </a:r>
            <a:r>
              <a:rPr lang="zh-CN" altLang="en-US">
                <a:sym typeface="+mn-ea"/>
              </a:rPr>
              <a:t>节实验课的时间完成本次任务</a:t>
            </a:r>
            <a:endParaRPr lang="zh-CN" altLang="en-US">
              <a:sym typeface="+mn-ea"/>
            </a:endParaRPr>
          </a:p>
          <a:p>
            <a:r>
              <a:rPr lang="zh-CN" altLang="en-US">
                <a:sym typeface="+mn-ea"/>
              </a:rPr>
              <a:t>提交内容：</a:t>
            </a:r>
            <a:endParaRPr lang="zh-CN" altLang="en-US"/>
          </a:p>
          <a:p>
            <a:pPr marL="0" indent="0" algn="l">
              <a:buNone/>
            </a:pPr>
            <a:r>
              <a:rPr lang="zh-CN" altLang="en-US">
                <a:sym typeface="+mn-ea"/>
              </a:rPr>
              <a:t>新建一个文件夹，重命名为</a:t>
            </a:r>
            <a:r>
              <a:rPr lang="en-US" altLang="zh-CN">
                <a:sym typeface="+mn-ea"/>
              </a:rPr>
              <a:t> lab16_</a:t>
            </a:r>
            <a:r>
              <a:rPr lang="zh-CN" altLang="en-US">
                <a:sym typeface="+mn-ea"/>
              </a:rPr>
              <a:t>学号。</a:t>
            </a:r>
            <a:endParaRPr lang="zh-CN" altLang="en-US"/>
          </a:p>
          <a:p>
            <a:pPr marL="0" indent="0" algn="l">
              <a:buNone/>
            </a:pPr>
            <a:r>
              <a:rPr lang="zh-CN" altLang="en-US">
                <a:sym typeface="+mn-ea"/>
              </a:rPr>
              <a:t>该文件夹下，包含文件：</a:t>
            </a:r>
            <a:endParaRPr lang="zh-CN" altLang="en-US"/>
          </a:p>
          <a:p>
            <a:pPr marL="457200" indent="-457200" algn="l">
              <a:buFont typeface="+mj-lt"/>
              <a:buAutoNum type="arabicPeriod"/>
            </a:pPr>
            <a:r>
              <a:rPr lang="zh-CN" altLang="en-US">
                <a:sym typeface="+mn-ea"/>
              </a:rPr>
              <a:t>一个空文件，命名为您的姓名</a:t>
            </a:r>
            <a:endParaRPr lang="zh-CN" altLang="en-US">
              <a:sym typeface="+mn-ea"/>
            </a:endParaRPr>
          </a:p>
          <a:p>
            <a:pPr marL="457200" indent="-457200" algn="l">
              <a:buFont typeface="+mj-lt"/>
              <a:buAutoNum type="arabicPeriod"/>
            </a:pPr>
            <a:r>
              <a:rPr lang="zh-CN" altLang="en-US">
                <a:sym typeface="+mn-ea"/>
              </a:rPr>
              <a:t>代码文件，</a:t>
            </a:r>
            <a:r>
              <a:rPr lang="en-US">
                <a:sym typeface="+mn-ea"/>
              </a:rPr>
              <a:t>file.h</a:t>
            </a:r>
            <a:endParaRPr lang="en-US">
              <a:sym typeface="+mn-ea"/>
            </a:endParaRPr>
          </a:p>
          <a:p>
            <a:pPr marL="457200" indent="-457200" algn="l">
              <a:buFont typeface="+mj-lt"/>
              <a:buAutoNum type="arabicPeriod"/>
            </a:pPr>
            <a:r>
              <a:rPr lang="zh-CN" altLang="en-US">
                <a:sym typeface="+mn-ea"/>
              </a:rPr>
              <a:t>运行截图两张（请</a:t>
            </a:r>
            <a:r>
              <a:rPr lang="zh-CN" altLang="en-US">
                <a:solidFill>
                  <a:srgbClr val="FF0000"/>
                </a:solidFill>
                <a:sym typeface="+mn-ea"/>
              </a:rPr>
              <a:t>务必</a:t>
            </a:r>
            <a:r>
              <a:rPr lang="zh-CN" altLang="en-US">
                <a:sym typeface="+mn-ea"/>
              </a:rPr>
              <a:t>用实验室虚拟机</a:t>
            </a:r>
            <a:r>
              <a:rPr lang="en-US" altLang="zh-CN">
                <a:sym typeface="+mn-ea"/>
              </a:rPr>
              <a:t>Ubuntu</a:t>
            </a:r>
            <a:r>
              <a:rPr lang="zh-CN" altLang="en-US">
                <a:sym typeface="+mn-ea"/>
              </a:rPr>
              <a:t>运行，并用</a:t>
            </a:r>
            <a:r>
              <a:rPr lang="en-US" altLang="zh-CN">
                <a:sym typeface="+mn-ea"/>
              </a:rPr>
              <a:t>diff</a:t>
            </a:r>
            <a:r>
              <a:rPr lang="zh-CN" altLang="en-US">
                <a:sym typeface="+mn-ea"/>
              </a:rPr>
              <a:t>比较得到的结果</a:t>
            </a:r>
            <a:r>
              <a:rPr lang="zh-CN" altLang="en-US">
                <a:sym typeface="+mn-ea"/>
              </a:rPr>
              <a:t>文件。一张设置</a:t>
            </a:r>
            <a:r>
              <a:rPr lang="en-US" altLang="zh-CN">
                <a:sym typeface="+mn-ea"/>
              </a:rPr>
              <a:t>NUM=1000,</a:t>
            </a:r>
            <a:r>
              <a:rPr lang="zh-CN" altLang="en-US">
                <a:sym typeface="+mn-ea"/>
              </a:rPr>
              <a:t>跑三个测试</a:t>
            </a:r>
            <a:r>
              <a:rPr lang="en-US" altLang="zh-CN">
                <a:sym typeface="+mn-ea"/>
              </a:rPr>
              <a:t>sbi</a:t>
            </a:r>
            <a:r>
              <a:rPr lang="zh-CN" altLang="en-US">
                <a:sym typeface="+mn-ea"/>
              </a:rPr>
              <a:t>，另一张设置</a:t>
            </a:r>
            <a:r>
              <a:rPr lang="en-US" altLang="zh-CN">
                <a:sym typeface="+mn-ea"/>
              </a:rPr>
              <a:t>NUM=10000,</a:t>
            </a:r>
            <a:r>
              <a:rPr lang="zh-CN" altLang="en-US">
                <a:sym typeface="+mn-ea"/>
              </a:rPr>
              <a:t>跑两个测试</a:t>
            </a:r>
            <a:r>
              <a:rPr lang="en-US" altLang="zh-CN">
                <a:sym typeface="+mn-ea"/>
              </a:rPr>
              <a:t>bi</a:t>
            </a:r>
            <a:r>
              <a:rPr lang="zh-CN" altLang="en-US">
                <a:sym typeface="+mn-ea"/>
              </a:rPr>
              <a:t>）</a:t>
            </a:r>
            <a:endParaRPr lang="en-US" altLang="zh-CN">
              <a:sym typeface="+mn-ea"/>
            </a:endParaRPr>
          </a:p>
          <a:p>
            <a:pPr marL="0" indent="0" algn="l">
              <a:buNone/>
            </a:pPr>
            <a:r>
              <a:rPr lang="zh-CN" altLang="en-US">
                <a:sym typeface="+mn-ea"/>
              </a:rPr>
              <a:t>将该文件夹压缩为</a:t>
            </a:r>
            <a:r>
              <a:rPr lang="en-US" altLang="zh-CN">
                <a:sym typeface="+mn-ea"/>
              </a:rPr>
              <a:t> lab16_</a:t>
            </a:r>
            <a:r>
              <a:rPr lang="zh-CN" altLang="en-US">
                <a:sym typeface="+mn-ea"/>
              </a:rPr>
              <a:t>学号</a:t>
            </a:r>
            <a:r>
              <a:rPr lang="en-US" altLang="zh-CN">
                <a:sym typeface="+mn-ea"/>
              </a:rPr>
              <a:t>.zip </a:t>
            </a:r>
            <a:r>
              <a:rPr lang="zh-CN" altLang="en-US">
                <a:sym typeface="+mn-ea"/>
              </a:rPr>
              <a:t>上交。</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 name="KSO_WM_UNIT_PLACING_PICTURE_USER_VIEWPORT" val="{&quot;height&quot;:4500,&quot;width&quot;:4500}"/>
</p:tagLst>
</file>

<file path=ppt/tags/tag5.xml><?xml version="1.0" encoding="utf-8"?>
<p:tagLst xmlns:p="http://schemas.openxmlformats.org/presentationml/2006/main">
  <p:tag name="commondata" val="eyJoZGlkIjoiOTRkNmFmZjRjMzI3MTQ3ZWFlYjhlZWM3YzFkOWNmN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1691</Words>
  <Application>WPS 演示</Application>
  <PresentationFormat>宽屏</PresentationFormat>
  <Paragraphs>101</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华文楷体</vt:lpstr>
      <vt:lpstr>等线 Light</vt:lpstr>
      <vt:lpstr>等线</vt:lpstr>
      <vt:lpstr>微软雅黑</vt:lpstr>
      <vt:lpstr>Arial Unicode MS</vt:lpstr>
      <vt:lpstr>Calibri</vt:lpstr>
      <vt:lpstr>Office 主题​​</vt:lpstr>
      <vt:lpstr>第16周实验课</vt:lpstr>
      <vt:lpstr>实验数据</vt:lpstr>
      <vt:lpstr>实验要求</vt:lpstr>
      <vt:lpstr>实验任务一</vt:lpstr>
      <vt:lpstr>实验任务二</vt:lpstr>
      <vt:lpstr>PowerPoint 演示文稿</vt:lpstr>
      <vt:lpstr>实验说明</vt:lpstr>
      <vt:lpstr>实验结果（NUM=1000）</vt:lpstr>
      <vt:lpstr>实验提交</vt:lpstr>
      <vt:lpstr>其它</vt:lpstr>
      <vt:lpstr>其它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 zitong</dc:creator>
  <cp:lastModifiedBy>大洋儿</cp:lastModifiedBy>
  <cp:revision>68</cp:revision>
  <dcterms:created xsi:type="dcterms:W3CDTF">2023-08-09T12:44:00Z</dcterms:created>
  <dcterms:modified xsi:type="dcterms:W3CDTF">2024-12-23T15:11:27Z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