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1" r:id="rId6"/>
    <p:sldId id="268" r:id="rId7"/>
    <p:sldId id="263" r:id="rId8"/>
    <p:sldId id="262" r:id="rId9"/>
    <p:sldId id="264" r:id="rId10"/>
    <p:sldId id="265" r:id="rId11"/>
    <p:sldId id="267" r:id="rId12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第六</a:t>
            </a:r>
            <a:r>
              <a:rPr lang="zh-CN" altLang="en-US" dirty="0">
                <a:sym typeface="+mn-ea"/>
              </a:rPr>
              <a:t>周实验课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多线程</a:t>
            </a:r>
            <a:r>
              <a:rPr lang="zh-CN" altLang="en-US"/>
              <a:t>处理</a:t>
            </a:r>
            <a:endParaRPr lang="zh-CN" altLang="en-US"/>
          </a:p>
          <a:p>
            <a:r>
              <a:rPr lang="zh-CN" altLang="en-US"/>
              <a:t>阻塞</a:t>
            </a:r>
            <a:r>
              <a:rPr lang="zh-CN" altLang="en-US"/>
              <a:t>队列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提前完成的同学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请不要离开</a:t>
            </a:r>
            <a:r>
              <a:rPr lang="zh-CN" altLang="en-US" dirty="0">
                <a:sym typeface="+mn-ea"/>
              </a:rPr>
              <a:t>，可以自习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也可以刷刷题锤炼自己。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每个优秀的人，都有一段沉默的时光。那段时光，是付出了很多努力，却得不到结果的日子，我们把它叫做扎根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https://leetcode-cn.com/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https://www.nowcoder.com/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熟悉</a:t>
            </a:r>
            <a:r>
              <a:rPr lang="en-US" altLang="zh-CN">
                <a:sym typeface="+mn-ea"/>
              </a:rPr>
              <a:t>thread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825625"/>
            <a:ext cx="491934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400"/>
              <a:t>包含头文件和使用名空间</a:t>
            </a:r>
            <a:r>
              <a:rPr lang="en-US" altLang="zh-CN" sz="2400"/>
              <a:t>std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#include &lt;thread&gt;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using namespace std;</a:t>
            </a:r>
            <a:endParaRPr lang="en-US" altLang="zh-CN" sz="2400"/>
          </a:p>
          <a:p>
            <a:pPr marL="0" indent="0">
              <a:buNone/>
            </a:pP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使用</a:t>
            </a:r>
            <a:r>
              <a:rPr lang="en-US" altLang="zh-CN" sz="2400"/>
              <a:t>thread</a:t>
            </a:r>
            <a:r>
              <a:rPr lang="zh-CN" altLang="en-US" sz="2400"/>
              <a:t>创建一个线程</a:t>
            </a:r>
            <a:r>
              <a:rPr lang="en-US" altLang="zh-CN" sz="2400"/>
              <a:t> myThread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/>
              <a:t>运行时调用</a:t>
            </a:r>
            <a:r>
              <a:rPr lang="en-US" altLang="zh-CN" sz="2400"/>
              <a:t> </a:t>
            </a:r>
            <a:r>
              <a:rPr lang="en-US" altLang="zh-CN" sz="2400"/>
              <a:t>myThread.join();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6252210" y="894080"/>
            <a:ext cx="5217795" cy="5589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/>
              <a:t>强烈推荐在</a:t>
            </a:r>
            <a:r>
              <a:rPr lang="en-US" altLang="zh-CN" sz="2400"/>
              <a:t>Linux</a:t>
            </a:r>
            <a:r>
              <a:rPr lang="zh-CN" altLang="en-US" sz="2400"/>
              <a:t>系统下进行本次实验</a:t>
            </a:r>
            <a:r>
              <a:rPr lang="en-US" altLang="zh-CN" sz="2400"/>
              <a:t>!</a:t>
            </a:r>
            <a:endParaRPr lang="zh-CN" altLang="en-US" sz="2400"/>
          </a:p>
          <a:p>
            <a:r>
              <a:rPr lang="en-US" altLang="zh-CN" sz="2400"/>
              <a:t>test2.cpp</a:t>
            </a:r>
            <a:r>
              <a:rPr lang="zh-CN" altLang="en-US" sz="2400"/>
              <a:t>和</a:t>
            </a:r>
            <a:r>
              <a:rPr lang="en-US" altLang="zh-CN" sz="2400"/>
              <a:t>test3.cpp</a:t>
            </a:r>
            <a:r>
              <a:rPr lang="zh-CN" altLang="en-US" sz="2400"/>
              <a:t>里的</a:t>
            </a:r>
            <a:r>
              <a:rPr lang="en-US" altLang="zh-CN" sz="2400"/>
              <a:t>usleep</a:t>
            </a:r>
            <a:r>
              <a:rPr lang="zh-CN" altLang="en-US" sz="2400"/>
              <a:t>函数及其头文件unistd.h依赖于</a:t>
            </a:r>
            <a:r>
              <a:rPr lang="en-US" altLang="zh-CN" sz="2400"/>
              <a:t>L</a:t>
            </a:r>
            <a:r>
              <a:rPr lang="en-US" altLang="zh-CN" sz="2400"/>
              <a:t>inux</a:t>
            </a:r>
            <a:r>
              <a:rPr lang="zh-CN" altLang="en-US" sz="2400"/>
              <a:t>系统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打开桌面的</a:t>
            </a:r>
            <a:r>
              <a:rPr lang="en-US" altLang="zh-CN" sz="2400"/>
              <a:t>Vmware</a:t>
            </a:r>
            <a:r>
              <a:rPr lang="zh-CN" altLang="en-US" sz="2400"/>
              <a:t>虚拟机，开启</a:t>
            </a:r>
            <a:r>
              <a:rPr lang="en-US" altLang="zh-CN" sz="2400"/>
              <a:t>Ubuntu</a:t>
            </a:r>
            <a:r>
              <a:rPr lang="zh-CN" altLang="en-US" sz="2400"/>
              <a:t>系统，默认密码为</a:t>
            </a:r>
            <a:r>
              <a:rPr lang="en-US" altLang="zh-CN" sz="2400"/>
              <a:t>123456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登录后，按</a:t>
            </a:r>
            <a:r>
              <a:rPr lang="en-US" altLang="zh-CN" sz="2400"/>
              <a:t>Ctrl+Alt+T</a:t>
            </a:r>
            <a:r>
              <a:rPr lang="zh-CN" altLang="en-US" sz="2400"/>
              <a:t>可打开命令终端，</a:t>
            </a:r>
            <a:endParaRPr lang="zh-CN" altLang="en-US" sz="2400"/>
          </a:p>
          <a:p>
            <a:r>
              <a:rPr lang="zh-CN" altLang="en-US" sz="2400"/>
              <a:t>切换到您代码的目录：</a:t>
            </a:r>
            <a:endParaRPr lang="en-US" altLang="zh-CN" sz="2400"/>
          </a:p>
          <a:p>
            <a:r>
              <a:rPr lang="en-US" altLang="zh-CN" sz="2400"/>
              <a:t>cd path_to_yourcode</a:t>
            </a:r>
            <a:endParaRPr lang="en-US" altLang="zh-CN" sz="2400"/>
          </a:p>
          <a:p>
            <a:r>
              <a:rPr lang="zh-CN" altLang="en-US" sz="2400"/>
              <a:t>编译链接如下：</a:t>
            </a:r>
            <a:endParaRPr lang="zh-CN" altLang="en-US" sz="2400"/>
          </a:p>
          <a:p>
            <a:r>
              <a:rPr lang="en-US" altLang="zh-CN" sz="2400"/>
              <a:t>g++ -o run1 test1.cpp -l pthread</a:t>
            </a:r>
            <a:endParaRPr lang="en-US" altLang="zh-CN" sz="2400"/>
          </a:p>
          <a:p>
            <a:r>
              <a:rPr lang="en-US" altLang="zh-CN" sz="2400"/>
              <a:t>run1</a:t>
            </a:r>
            <a:r>
              <a:rPr lang="zh-CN" altLang="en-US" sz="2400"/>
              <a:t>为生成的可执行文件名称</a:t>
            </a:r>
            <a:endParaRPr lang="en-US" altLang="zh-CN" sz="2400"/>
          </a:p>
          <a:p>
            <a:r>
              <a:rPr lang="zh-CN" altLang="en-US" sz="2400"/>
              <a:t>运行如下：</a:t>
            </a:r>
            <a:endParaRPr lang="zh-CN" altLang="en-US" sz="2400"/>
          </a:p>
          <a:p>
            <a:r>
              <a:rPr lang="en-US" altLang="zh-CN" sz="2400"/>
              <a:t>./run1</a:t>
            </a:r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691005"/>
            <a:ext cx="112795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若您要为某个函数</a:t>
            </a:r>
            <a:r>
              <a:rPr lang="en-US" altLang="zh-CN">
                <a:sym typeface="+mn-ea"/>
              </a:rPr>
              <a:t>myFunction</a:t>
            </a:r>
            <a:r>
              <a:rPr lang="zh-CN" altLang="en-US">
                <a:sym typeface="+mn-ea"/>
              </a:rPr>
              <a:t>创建一个</a:t>
            </a:r>
            <a:r>
              <a:rPr lang="en-US" altLang="zh-CN">
                <a:sym typeface="+mn-ea"/>
              </a:rPr>
              <a:t>thread</a:t>
            </a:r>
            <a:r>
              <a:rPr lang="zh-CN" altLang="en-US">
                <a:sym typeface="+mn-ea"/>
              </a:rPr>
              <a:t>，可：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thread myThread(myFunction, parameter1_of_myFunction, parameter2_of_myFunction,...);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参考</a:t>
            </a:r>
            <a:r>
              <a:rPr lang="en-US" altLang="zh-CN">
                <a:sym typeface="+mn-ea"/>
              </a:rPr>
              <a:t>test1.cpp line 18 and 19)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如果您的函数来自一个类的成员函数</a:t>
            </a:r>
            <a:r>
              <a:rPr lang="en-US" altLang="zh-CN">
                <a:sym typeface="+mn-ea"/>
              </a:rPr>
              <a:t>, </a:t>
            </a:r>
            <a:r>
              <a:rPr lang="zh-CN" altLang="en-US">
                <a:sym typeface="+mn-ea"/>
              </a:rPr>
              <a:t>可：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thread myThread(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&amp;myClass::</a:t>
            </a:r>
            <a:r>
              <a:rPr lang="en-US" altLang="zh-CN">
                <a:sym typeface="+mn-ea"/>
              </a:rPr>
              <a:t>myFunction,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&amp;a_case_of_myClass</a:t>
            </a:r>
            <a:r>
              <a:rPr lang="en-US" altLang="zh-CN">
                <a:sym typeface="+mn-ea"/>
              </a:rPr>
              <a:t>, </a:t>
            </a:r>
            <a:r>
              <a:rPr lang="en-US" altLang="zh-CN">
                <a:sym typeface="+mn-ea"/>
              </a:rPr>
              <a:t>parameter1_of_myFunction, parameter2_of_myFunction,...);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参考</a:t>
            </a:r>
            <a:r>
              <a:rPr lang="en-US" altLang="zh-CN">
                <a:sym typeface="+mn-ea"/>
              </a:rPr>
              <a:t>test2.cpp line 35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36 and 37)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480" y="1691005"/>
            <a:ext cx="11279505" cy="435165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如果您的函数也在</a:t>
            </a:r>
            <a:r>
              <a:rPr lang="en-US" altLang="zh-CN">
                <a:sym typeface="+mn-ea"/>
              </a:rPr>
              <a:t>myClass</a:t>
            </a:r>
            <a:r>
              <a:rPr lang="zh-CN" altLang="en-US">
                <a:sym typeface="+mn-ea"/>
              </a:rPr>
              <a:t>中，可：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/>
              <a:t>(see test3.cpp line 23 and 24)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thread myThread(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&amp;myClass::</a:t>
            </a:r>
            <a:r>
              <a:rPr lang="en-US" altLang="zh-CN">
                <a:sym typeface="+mn-ea"/>
              </a:rPr>
              <a:t>myFunction,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this</a:t>
            </a:r>
            <a:r>
              <a:rPr lang="en-US" altLang="zh-CN">
                <a:sym typeface="+mn-ea"/>
              </a:rPr>
              <a:t>, parameter1_of_myFunction, parameter2_of_myFunction,...);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4.</a:t>
            </a:r>
            <a:r>
              <a:rPr lang="zh-CN" altLang="en-US"/>
              <a:t>如果您的函数有参数需要作为</a:t>
            </a:r>
            <a:r>
              <a:rPr lang="en-US" altLang="zh-CN"/>
              <a:t>output</a:t>
            </a:r>
            <a:r>
              <a:rPr lang="zh-CN" altLang="en-US"/>
              <a:t>，即为引用类型，</a:t>
            </a:r>
            <a:r>
              <a:rPr lang="zh-CN" altLang="en-US"/>
              <a:t>可：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thread myThread(myFunction, parameter1_of_myFunction,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ref(</a:t>
            </a:r>
            <a:r>
              <a:rPr lang="en-US" altLang="zh-CN">
                <a:sym typeface="+mn-ea"/>
              </a:rPr>
              <a:t>parameter2_of_myFunction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)</a:t>
            </a:r>
            <a:r>
              <a:rPr lang="en-US" altLang="zh-CN">
                <a:sym typeface="+mn-ea"/>
              </a:rPr>
              <a:t>,...);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参考</a:t>
            </a:r>
            <a:r>
              <a:rPr lang="en-US" altLang="zh-CN">
                <a:sym typeface="+mn-ea"/>
              </a:rPr>
              <a:t>test4.cpp line 15 and 16)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7850" y="365125"/>
            <a:ext cx="10775950" cy="1325880"/>
          </a:xfrm>
        </p:spPr>
        <p:txBody>
          <a:bodyPr>
            <a:normAutofit fontScale="90000"/>
          </a:bodyPr>
          <a:p>
            <a:r>
              <a:rPr lang="zh-CN" altLang="en-US"/>
              <a:t>通过几个</a:t>
            </a:r>
            <a:r>
              <a:rPr lang="en-US" altLang="zh-CN"/>
              <a:t>test</a:t>
            </a:r>
            <a:r>
              <a:rPr lang="zh-CN" altLang="en-US"/>
              <a:t>，除创建外，您还应该了解到的事：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test1: </a:t>
            </a:r>
            <a:r>
              <a:rPr lang="zh-CN" altLang="en-US">
                <a:sym typeface="+mn-ea"/>
              </a:rPr>
              <a:t>使用多线程时应先创建好多个线程，然后再</a:t>
            </a:r>
            <a:r>
              <a:rPr lang="en-US" altLang="zh-CN">
                <a:sym typeface="+mn-ea"/>
              </a:rPr>
              <a:t>join</a:t>
            </a:r>
            <a:r>
              <a:rPr lang="zh-CN" altLang="en-US">
                <a:sym typeface="+mn-ea"/>
              </a:rPr>
              <a:t>，不是建一个线程</a:t>
            </a:r>
            <a:r>
              <a:rPr lang="en-US" altLang="zh-CN">
                <a:sym typeface="+mn-ea"/>
              </a:rPr>
              <a:t>join</a:t>
            </a:r>
            <a:r>
              <a:rPr lang="zh-CN" altLang="en-US">
                <a:sym typeface="+mn-ea"/>
              </a:rPr>
              <a:t>一个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test2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3: </a:t>
            </a:r>
            <a:r>
              <a:rPr lang="zh-CN" altLang="en-US">
                <a:sym typeface="+mn-ea"/>
              </a:rPr>
              <a:t>多个进程都在终端输出，不做任何互斥的话，输出顺序是不可控的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test4</a:t>
            </a:r>
            <a:r>
              <a:rPr lang="zh-CN" altLang="en-US">
                <a:sym typeface="+mn-ea"/>
              </a:rPr>
              <a:t>：如何获取线程输出</a:t>
            </a:r>
            <a:r>
              <a:rPr lang="zh-CN" altLang="en-US">
                <a:sym typeface="+mn-ea"/>
              </a:rPr>
              <a:t>的结果</a:t>
            </a:r>
            <a:endParaRPr lang="zh-CN" altLang="en-US"/>
          </a:p>
        </p:txBody>
      </p:sp>
      <p:pic>
        <p:nvPicPr>
          <p:cNvPr id="10" name="图片 9" descr="微信图片_202309191451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730" y="3135630"/>
            <a:ext cx="6353175" cy="14192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919730" y="4669155"/>
            <a:ext cx="6229350" cy="904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自行测试</a:t>
            </a:r>
            <a:r>
              <a:rPr lang="en-US" altLang="zh-CN"/>
              <a:t> test1.cpp, test2.cpp, test3.cpp, test4.cpp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掌握</a:t>
            </a:r>
            <a:r>
              <a:rPr lang="en-US" altLang="zh-CN"/>
              <a:t>thread</a:t>
            </a:r>
            <a:r>
              <a:rPr lang="zh-CN" altLang="en-US"/>
              <a:t>的简单用法后，</a:t>
            </a:r>
            <a:r>
              <a:rPr lang="zh-CN" altLang="en-US" b="1">
                <a:solidFill>
                  <a:srgbClr val="FF0000"/>
                </a:solidFill>
              </a:rPr>
              <a:t>完成后面的任务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>
                <a:sym typeface="+mn-ea"/>
              </a:rPr>
              <a:t>看不懂</a:t>
            </a:r>
            <a:r>
              <a:rPr lang="en-US" altLang="zh-CN">
                <a:sym typeface="+mn-ea"/>
              </a:rPr>
              <a:t>test*.cpp</a:t>
            </a:r>
            <a:r>
              <a:rPr lang="zh-CN" altLang="en-US">
                <a:sym typeface="+mn-ea"/>
              </a:rPr>
              <a:t>可提问。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注：此课件关于</a:t>
            </a:r>
            <a:r>
              <a:rPr lang="en-US" altLang="zh-CN"/>
              <a:t>thread</a:t>
            </a:r>
            <a:r>
              <a:rPr lang="zh-CN" altLang="en-US"/>
              <a:t>的内容</a:t>
            </a:r>
            <a:r>
              <a:rPr lang="zh-CN" altLang="en-US">
                <a:highlight>
                  <a:srgbClr val="FFFF00"/>
                </a:highlight>
              </a:rPr>
              <a:t>已足以</a:t>
            </a:r>
            <a:r>
              <a:rPr lang="zh-CN" altLang="en-US"/>
              <a:t>帮助您完成后面的</a:t>
            </a:r>
            <a:r>
              <a:rPr lang="zh-CN" altLang="en-US"/>
              <a:t>任务。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想</a:t>
            </a:r>
            <a:r>
              <a:rPr lang="zh-CN" altLang="en-US">
                <a:sym typeface="+mn-ea"/>
              </a:rPr>
              <a:t>自学更多可参考</a:t>
            </a:r>
            <a:r>
              <a:rPr lang="en-US" altLang="zh-CN">
                <a:sym typeface="+mn-ea"/>
              </a:rPr>
              <a:t>c++ reference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https://www.cplusplus.com/reference/thread/thread/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您的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338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sz="2000"/>
              <a:t>背景简介：我们之前做了一个单阻塞队列，里面有个操作是：如果有一个事件发生了，那么我们需要在阻塞队列里查找，哪些进程在等待当前发生的这个事件。由于这个查找是可并行的，我们这次用多线程来练习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要求结果：一个事件发生后，计算阻塞队列中</a:t>
            </a:r>
            <a:r>
              <a:rPr lang="zh-CN" altLang="en-US" sz="2000"/>
              <a:t>受影响</a:t>
            </a:r>
            <a:r>
              <a:rPr lang="en-US" altLang="zh-CN" sz="2000"/>
              <a:t>的进程数量</a:t>
            </a:r>
            <a:r>
              <a:rPr lang="zh-CN" altLang="en-US" sz="2000"/>
              <a:t>（即等待该事件的进程数量）；</a:t>
            </a:r>
            <a:r>
              <a:rPr lang="en-US" altLang="zh-CN" sz="2000"/>
              <a:t>以及受影响的进程中，已经可转为就绪态的进程数量</a:t>
            </a:r>
            <a:r>
              <a:rPr lang="zh-CN" altLang="en-US" sz="2000"/>
              <a:t>（即</a:t>
            </a:r>
            <a:r>
              <a:rPr lang="zh-CN" altLang="en-US" sz="2000">
                <a:highlight>
                  <a:srgbClr val="FFFF00"/>
                </a:highlight>
              </a:rPr>
              <a:t>只</a:t>
            </a:r>
            <a:r>
              <a:rPr lang="zh-CN" altLang="en-US" sz="2000"/>
              <a:t>等待该</a:t>
            </a:r>
            <a:r>
              <a:rPr lang="zh-CN" altLang="en-US" sz="2000">
                <a:sym typeface="+mn-ea"/>
              </a:rPr>
              <a:t>事件</a:t>
            </a:r>
            <a:r>
              <a:rPr lang="zh-CN" altLang="en-US" sz="2000"/>
              <a:t>的进程数量）</a:t>
            </a:r>
            <a:r>
              <a:rPr lang="en-US" altLang="zh-CN" sz="2000"/>
              <a:t>。</a:t>
            </a:r>
            <a:r>
              <a:rPr lang="en-US" altLang="zh-CN" sz="2000" b="1">
                <a:solidFill>
                  <a:srgbClr val="FF0000"/>
                </a:solidFill>
              </a:rPr>
              <a:t>只需要</a:t>
            </a:r>
            <a:r>
              <a:rPr lang="zh-CN" altLang="en-US" sz="2000" b="1">
                <a:solidFill>
                  <a:srgbClr val="FF0000"/>
                </a:solidFill>
              </a:rPr>
              <a:t>求</a:t>
            </a:r>
            <a:r>
              <a:rPr lang="en-US" altLang="zh-CN" sz="2000" b="1">
                <a:solidFill>
                  <a:srgbClr val="FF0000"/>
                </a:solidFill>
              </a:rPr>
              <a:t>出这两个数量是多少即可</a:t>
            </a:r>
            <a:r>
              <a:rPr lang="zh-CN" altLang="en-US" sz="2000"/>
              <a:t>。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en-US" altLang="zh-CN" sz="2000"/>
              <a:t>practice.cpp</a:t>
            </a:r>
            <a:r>
              <a:rPr lang="zh-CN" altLang="en-US" sz="2000"/>
              <a:t>代码中：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进程是</a:t>
            </a:r>
            <a:r>
              <a:rPr lang="en-US" altLang="zh-CN" sz="2000"/>
              <a:t>Process</a:t>
            </a:r>
            <a:r>
              <a:rPr lang="zh-CN" altLang="en-US" sz="2000"/>
              <a:t>这个类，阻塞队列是</a:t>
            </a:r>
            <a:r>
              <a:rPr lang="en-US" altLang="zh-CN" sz="2000"/>
              <a:t>vBlockList</a:t>
            </a:r>
            <a:r>
              <a:rPr lang="zh-CN" altLang="en-US" sz="2000"/>
              <a:t>这个变量，发生事件是</a:t>
            </a:r>
            <a:r>
              <a:rPr lang="en-US" altLang="zh-CN" sz="2000"/>
              <a:t>iHappend</a:t>
            </a:r>
            <a:r>
              <a:rPr lang="zh-CN" altLang="en-US" sz="2000"/>
              <a:t>这个</a:t>
            </a:r>
            <a:r>
              <a:rPr lang="en-US" altLang="zh-CN" sz="2000"/>
              <a:t>ID</a:t>
            </a:r>
            <a:r>
              <a:rPr lang="zh-CN" altLang="en-US" sz="2000"/>
              <a:t>。</a:t>
            </a:r>
            <a:endParaRPr lang="zh-CN" altLang="en-US" sz="200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/>
              <a:t>且</a:t>
            </a:r>
            <a:r>
              <a:rPr lang="zh-CN" altLang="en-US" sz="2000">
                <a:highlight>
                  <a:srgbClr val="FFFF00"/>
                </a:highlight>
              </a:rPr>
              <a:t>不使用多线程的代码已经全部完成</a:t>
            </a:r>
            <a:r>
              <a:rPr lang="zh-CN" altLang="en-US" sz="2000"/>
              <a:t>。</a:t>
            </a: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r>
              <a:rPr lang="zh-CN" altLang="en-US"/>
              <a:t>说明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150" y="1767205"/>
            <a:ext cx="5601970" cy="4351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阻塞队列是随机产生的数据。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不使用多线程的示例已经做好了，</a:t>
            </a:r>
            <a:r>
              <a:rPr lang="zh-CN" altLang="en-US"/>
              <a:t>结果如右图</a:t>
            </a:r>
            <a:r>
              <a:rPr lang="zh-CN" altLang="en-US"/>
              <a:t>所示。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3. </a:t>
            </a:r>
            <a:r>
              <a:rPr lang="zh-CN" altLang="en-US"/>
              <a:t>请在</a:t>
            </a:r>
            <a:r>
              <a:rPr lang="en-US" altLang="zh-CN" b="1">
                <a:solidFill>
                  <a:srgbClr val="FF0000"/>
                </a:solidFill>
              </a:rPr>
              <a:t>practice.cpp</a:t>
            </a:r>
            <a:r>
              <a:rPr lang="zh-CN" altLang="en-US" b="1">
                <a:solidFill>
                  <a:srgbClr val="FF0000"/>
                </a:solidFill>
              </a:rPr>
              <a:t>的第</a:t>
            </a:r>
            <a:r>
              <a:rPr lang="en-US" altLang="zh-CN" b="1">
                <a:solidFill>
                  <a:srgbClr val="FF0000"/>
                </a:solidFill>
              </a:rPr>
              <a:t>220</a:t>
            </a:r>
            <a:r>
              <a:rPr lang="zh-CN" altLang="en-US" b="1">
                <a:solidFill>
                  <a:srgbClr val="FF0000"/>
                </a:solidFill>
              </a:rPr>
              <a:t>行</a:t>
            </a:r>
            <a:r>
              <a:rPr lang="zh-CN" altLang="en-US"/>
              <a:t>开始补充代码</a:t>
            </a:r>
            <a:r>
              <a:rPr lang="en-US" altLang="zh-CN"/>
              <a:t>(</a:t>
            </a:r>
            <a:r>
              <a:rPr lang="en-US"/>
              <a:t>20</a:t>
            </a:r>
            <a:r>
              <a:rPr lang="zh-CN" altLang="en-US"/>
              <a:t>行以内足矣</a:t>
            </a:r>
            <a:r>
              <a:rPr lang="en-US" altLang="zh-CN"/>
              <a:t>)</a:t>
            </a:r>
            <a:r>
              <a:rPr lang="zh-CN" altLang="en-US"/>
              <a:t>。请不要改动其他代码，除非该行代码的注释里允许对</a:t>
            </a:r>
            <a:r>
              <a:rPr lang="zh-CN" altLang="en-US">
                <a:sym typeface="+mn-ea"/>
              </a:rPr>
              <a:t>该</a:t>
            </a:r>
            <a:r>
              <a:rPr lang="zh-CN" altLang="en-US"/>
              <a:t>行进行修改，比如换个参数值测试一下。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4. </a:t>
            </a:r>
            <a:r>
              <a:rPr lang="zh-CN" altLang="en-US"/>
              <a:t>需要分组可以考虑使用代码里自带的函数balanceGroup，也可以自己</a:t>
            </a:r>
            <a:r>
              <a:rPr lang="zh-CN" altLang="en-US"/>
              <a:t>写。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5.</a:t>
            </a:r>
            <a:r>
              <a:rPr lang="zh-CN" altLang="en-US"/>
              <a:t>请无视这个已发生的事件的</a:t>
            </a:r>
            <a:r>
              <a:rPr lang="en-US" altLang="zh-CN"/>
              <a:t>wait list.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6350" y="542925"/>
            <a:ext cx="5753735" cy="59258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实验提交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zh-CN" altLang="en-US">
                <a:sym typeface="+mn-ea"/>
              </a:rPr>
              <a:t>提交时间：</a:t>
            </a:r>
            <a:r>
              <a:rPr lang="en-US" altLang="zh-CN">
                <a:sym typeface="+mn-ea"/>
              </a:rPr>
              <a:t>10</a:t>
            </a:r>
            <a:r>
              <a:rPr lang="zh-CN" altLang="en-US">
                <a:sym typeface="+mn-ea"/>
              </a:rPr>
              <a:t>月</a:t>
            </a:r>
            <a:r>
              <a:rPr lang="en-US" altLang="zh-CN">
                <a:sym typeface="+mn-ea"/>
              </a:rPr>
              <a:t>22</a:t>
            </a:r>
            <a:r>
              <a:rPr lang="zh-CN" altLang="en-US">
                <a:sym typeface="+mn-ea"/>
              </a:rPr>
              <a:t>号</a:t>
            </a:r>
            <a:r>
              <a:rPr lang="en-US" altLang="zh-CN">
                <a:sym typeface="+mn-ea"/>
              </a:rPr>
              <a:t>23:59:59</a:t>
            </a:r>
            <a:r>
              <a:rPr lang="zh-CN" altLang="en-US">
                <a:sym typeface="+mn-ea"/>
              </a:rPr>
              <a:t>前。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提交内容：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新建一个文件夹，重命名为</a:t>
            </a:r>
            <a:r>
              <a:rPr lang="en-US" altLang="zh-CN">
                <a:sym typeface="+mn-ea"/>
              </a:rPr>
              <a:t> lab3_</a:t>
            </a:r>
            <a:r>
              <a:rPr lang="zh-CN" altLang="en-US">
                <a:sym typeface="+mn-ea"/>
              </a:rPr>
              <a:t>学号。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该文件夹下，包含文件：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一个空文件，命名为您的姓名（主要是防止有同学打错学号，多一个排查的方法）</a:t>
            </a:r>
            <a:endParaRPr lang="zh-CN" altLang="en-US"/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代码文件，</a:t>
            </a:r>
            <a:r>
              <a:rPr lang="en-US">
                <a:sym typeface="+mn-ea"/>
              </a:rPr>
              <a:t>practice</a:t>
            </a:r>
            <a:r>
              <a:rPr lang="en-US" altLang="zh-CN">
                <a:sym typeface="+mn-ea"/>
              </a:rPr>
              <a:t>.cpp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main</a:t>
            </a:r>
            <a:r>
              <a:rPr lang="zh-CN" altLang="en-US">
                <a:sym typeface="+mn-ea"/>
              </a:rPr>
              <a:t>函数第一行string myStudentID("</a:t>
            </a:r>
            <a:r>
              <a:rPr lang="en-US">
                <a:sym typeface="+mn-ea"/>
              </a:rPr>
              <a:t>????</a:t>
            </a:r>
            <a:r>
              <a:rPr lang="en-US" altLang="zh-CN">
                <a:sym typeface="+mn-ea"/>
              </a:rPr>
              <a:t>????</a:t>
            </a:r>
            <a:r>
              <a:rPr lang="zh-CN" altLang="en-US">
                <a:sym typeface="+mn-ea"/>
              </a:rPr>
              <a:t>");务必替换成自己学号）</a:t>
            </a:r>
            <a:endParaRPr lang="zh-CN" altLang="en-US">
              <a:sym typeface="+mn-ea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>
                <a:sym typeface="+mn-ea"/>
              </a:rPr>
              <a:t>一张运行结果截图（不限制格式、名称）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将该文件夹压缩为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lab3_</a:t>
            </a:r>
            <a:r>
              <a:rPr lang="zh-CN" altLang="en-US">
                <a:sym typeface="+mn-ea"/>
              </a:rPr>
              <a:t>学号</a:t>
            </a:r>
            <a:r>
              <a:rPr lang="en-US" altLang="zh-CN">
                <a:sym typeface="+mn-ea"/>
              </a:rPr>
              <a:t>.zip </a:t>
            </a:r>
            <a:r>
              <a:rPr lang="zh-CN" altLang="en-US">
                <a:sym typeface="+mn-ea"/>
              </a:rPr>
              <a:t>上交。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ec6f7e40-bc8b-4729-b912-9a754c51eb8b"/>
  <p:tag name="COMMONDATA" val="eyJoZGlkIjoiOTRkNmFmZjRjMzI3MTQ3ZWFlYjhlZWM3YzFkOWNmNTMifQ=="/>
  <p:tag name="commondata" val="eyJoZGlkIjoiZjRiNmY4NmExY2NlMGRjOWQ0ZWRiN2Y4NzQ1YjAzM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2082</Words>
  <Application>WPS 演示</Application>
  <PresentationFormat>Widescreen</PresentationFormat>
  <Paragraphs>106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第六周实验课</vt:lpstr>
      <vt:lpstr>熟悉thread</vt:lpstr>
      <vt:lpstr>创建</vt:lpstr>
      <vt:lpstr>创建</vt:lpstr>
      <vt:lpstr>通过几个test，除创建外，您还应该了解到的事：</vt:lpstr>
      <vt:lpstr>实验内容</vt:lpstr>
      <vt:lpstr>您的任务</vt:lpstr>
      <vt:lpstr>其他说明</vt:lpstr>
      <vt:lpstr>实验提交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大洋儿</cp:lastModifiedBy>
  <cp:revision>57</cp:revision>
  <dcterms:created xsi:type="dcterms:W3CDTF">2022-03-09T15:13:00Z</dcterms:created>
  <dcterms:modified xsi:type="dcterms:W3CDTF">2024-10-14T15:20:57Z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279B3D5FB21A4259B89FC752F880A4F4</vt:lpwstr>
  </property>
  <property fmtid="{D5CDD505-2E9C-101B-9397-08002B2CF9AE}" pid="3" name="KSOProductBuildVer">
    <vt:lpwstr>2052-12.1.0.18276</vt:lpwstr>
  </property>
</Properties>
</file>