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1" r:id="rId5"/>
    <p:sldId id="258" r:id="rId6"/>
    <p:sldId id="263" r:id="rId7"/>
    <p:sldId id="264" r:id="rId8"/>
    <p:sldId id="260" r:id="rId9"/>
    <p:sldId id="25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9BE"/>
    <a:srgbClr val="1C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ebp"/><Relationship Id="rId5" Type="http://schemas.openxmlformats.org/officeDocument/2006/relationships/tags" Target="../tags/tag12.xml"/><Relationship Id="rId4" Type="http://schemas.openxmlformats.org/officeDocument/2006/relationships/image" Target="../media/image5.jpeg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第十周实验课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伙伴系统简单模拟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哲学家就餐实验反馈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问题：哲学家吃的总数加起来超过总份数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答：这个是对</a:t>
            </a:r>
            <a:r>
              <a:rPr lang="en-US" altLang="zh-CN"/>
              <a:t>‘</a:t>
            </a:r>
            <a:r>
              <a:rPr lang="zh-CN" altLang="en-US"/>
              <a:t>面</a:t>
            </a:r>
            <a:r>
              <a:rPr lang="en-US" altLang="zh-CN"/>
              <a:t>’</a:t>
            </a:r>
            <a:r>
              <a:rPr lang="zh-CN" altLang="en-US"/>
              <a:t>没做好互斥，是</a:t>
            </a:r>
            <a:r>
              <a:rPr lang="zh-CN" altLang="en-US">
                <a:solidFill>
                  <a:srgbClr val="FF0000"/>
                </a:solidFill>
              </a:rPr>
              <a:t>错误</a:t>
            </a:r>
            <a:r>
              <a:rPr lang="zh-CN" altLang="en-US"/>
              <a:t>的。在访问剩余多少面的时候，以及更新剩余数量的时候要做好互斥。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问题：我知道这个面的互斥，但一旦互斥不影响效率吗，哲学家还能同时吃面吗？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答：这个互斥对效率影响是不大的，因为临界区很小，就一行</a:t>
            </a:r>
            <a:r>
              <a:rPr lang="en-US" altLang="zh-CN"/>
              <a:t>if</a:t>
            </a:r>
            <a:r>
              <a:rPr lang="zh-CN" altLang="en-US"/>
              <a:t>语句或者一个剩余数量</a:t>
            </a:r>
            <a:r>
              <a:rPr lang="en-US" altLang="zh-CN"/>
              <a:t>-1</a:t>
            </a:r>
            <a:r>
              <a:rPr lang="zh-CN" altLang="en-US"/>
              <a:t>的操作。比较耗时的吃面过程，但这并不在临界区内。即拿走一份，是在临界区发生的，但拿走这个动作是很快的；吃（拿走的）面，是很缓慢的过程，但是在临界区外发生的。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哲学家就餐实验反馈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问题：我在</a:t>
            </a:r>
            <a:r>
              <a:rPr lang="en-US" altLang="zh-CN"/>
              <a:t>windows</a:t>
            </a:r>
            <a:r>
              <a:rPr lang="zh-CN" altLang="en-US"/>
              <a:t>下是这个结果（通常不会有饥饿），我换到</a:t>
            </a:r>
            <a:r>
              <a:rPr lang="en-US" altLang="zh-CN"/>
              <a:t>linux</a:t>
            </a:r>
            <a:r>
              <a:rPr lang="zh-CN" altLang="en-US"/>
              <a:t>变成了另外的结果（都给一个、两个等哲学家吃了，反正有饥饿），甚至我自己电脑的</a:t>
            </a:r>
            <a:r>
              <a:rPr lang="en-US" altLang="zh-CN"/>
              <a:t>linux</a:t>
            </a:r>
            <a:r>
              <a:rPr lang="zh-CN" altLang="en-US"/>
              <a:t>，跟实验室的</a:t>
            </a:r>
            <a:r>
              <a:rPr lang="en-US" altLang="zh-CN"/>
              <a:t>linux</a:t>
            </a:r>
            <a:r>
              <a:rPr lang="zh-CN" altLang="en-US"/>
              <a:t>结果都不一样。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推测原因：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处理器的数量或者核数，大家在</a:t>
            </a:r>
            <a:r>
              <a:rPr lang="en-US" altLang="zh-CN"/>
              <a:t>windows</a:t>
            </a:r>
            <a:r>
              <a:rPr lang="zh-CN" altLang="en-US"/>
              <a:t>下跑，默认使用多核多处理器，八核足以让五个哲学家线程并行运行，最后实际运行的结果跟我们预期的（无饥饿）较为接近。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大家使用的</a:t>
            </a:r>
            <a:r>
              <a:rPr lang="en-US" altLang="zh-CN"/>
              <a:t>linux</a:t>
            </a:r>
            <a:r>
              <a:rPr lang="zh-CN" altLang="en-US"/>
              <a:t>系统，通常是虚拟机，配置处理器数量大概不多。若为单处理器，则同一瞬间，真正在运行的线程只有一个。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另外，不同系统的差异性，执行顺序的不确定也会造成结果不同。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/>
          <a:lstStyle/>
          <a:p>
            <a:r>
              <a:rPr lang="zh-CN" altLang="en-US" dirty="0"/>
              <a:t>请实现教材</a:t>
            </a:r>
            <a:r>
              <a:rPr lang="en-US" altLang="zh-CN" dirty="0"/>
              <a:t>202</a:t>
            </a:r>
            <a:r>
              <a:rPr lang="zh-CN" altLang="en-US" dirty="0"/>
              <a:t>页的伙伴系统里的</a:t>
            </a:r>
            <a:r>
              <a:rPr lang="en-US" altLang="zh-CN" dirty="0" err="1"/>
              <a:t>get_hole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应在</a:t>
            </a:r>
            <a:r>
              <a:rPr lang="en-US" altLang="zh-CN" dirty="0"/>
              <a:t>buddy.cpp</a:t>
            </a:r>
            <a:r>
              <a:rPr lang="zh-CN" altLang="en-US" dirty="0"/>
              <a:t>里的get_hole函数里写您的代码</a:t>
            </a:r>
            <a:endParaRPr lang="en-US" altLang="zh-CN" dirty="0"/>
          </a:p>
          <a:p>
            <a:r>
              <a:rPr lang="zh-CN" altLang="en-US" dirty="0"/>
              <a:t>测试代码的运行结果如下（每行表示当前内存：已分配的会用</a:t>
            </a:r>
            <a:r>
              <a:rPr lang="en-US" altLang="zh-CN" dirty="0"/>
              <a:t>1</a:t>
            </a:r>
            <a:r>
              <a:rPr lang="zh-CN" altLang="en-US" dirty="0"/>
              <a:t>表示，</a:t>
            </a:r>
            <a:r>
              <a:rPr lang="en-US" altLang="zh-CN" dirty="0"/>
              <a:t>0</a:t>
            </a:r>
            <a:r>
              <a:rPr lang="zh-CN" altLang="en-US" dirty="0"/>
              <a:t>表示未分配）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8065" y="3811270"/>
            <a:ext cx="749617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实验说明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/>
                  <a:t>buddy.h</a:t>
                </a:r>
                <a:r>
                  <a:rPr lang="zh-CN" altLang="en-US"/>
                  <a:t>中用位向量</a:t>
                </a:r>
                <a:r>
                  <a:rPr lang="en-US" altLang="zh-CN"/>
                  <a:t>memory</a:t>
                </a:r>
                <a:r>
                  <a:rPr lang="zh-CN" altLang="en-US"/>
                  <a:t>表示了内存，总大小为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sup>
                    </m:sSup>
                  </m:oMath>
                </a14:m>
                <a:endParaRPr lang="en-US" altLang="zh-CN"/>
              </a:p>
              <a:p>
                <a:r>
                  <a:rPr lang="en-US" altLang="zh-CN"/>
                  <a:t>get_hole(i)</a:t>
                </a:r>
                <a:r>
                  <a:rPr lang="zh-CN" altLang="en-US"/>
                  <a:t>函数，</a:t>
                </a:r>
                <a:r>
                  <a:rPr lang="en-US" altLang="zh-CN"/>
                  <a:t>i</a:t>
                </a:r>
                <a:r>
                  <a:rPr lang="zh-CN" altLang="en-US"/>
                  <a:t>表示必须分配的</a:t>
                </a:r>
                <a:r>
                  <a:rPr lang="en-US" altLang="zh-CN"/>
                  <a:t>hole</a:t>
                </a:r>
                <a:r>
                  <a:rPr lang="zh-CN" altLang="en-US"/>
                  <a:t>的大小为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/>
                  <a:t>, i</a:t>
                </a:r>
                <a:r>
                  <a:rPr lang="zh-CN" altLang="en-US"/>
                  <a:t>可能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∉[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zh-CN" altLang="en-US"/>
              </a:p>
              <a:p>
                <a:r>
                  <a:rPr lang="zh-CN" altLang="en-US"/>
                  <a:t>该函数应返回分配的</a:t>
                </a:r>
                <a:r>
                  <a:rPr lang="en-US" altLang="zh-CN"/>
                  <a:t>hole</a:t>
                </a:r>
                <a:r>
                  <a:rPr lang="zh-CN" altLang="en-US"/>
                  <a:t>的起始位置，即</a:t>
                </a:r>
                <a:r>
                  <a:rPr lang="en-US" altLang="zh-CN"/>
                  <a:t>memory</a:t>
                </a:r>
                <a:r>
                  <a:rPr lang="zh-CN" altLang="en-US"/>
                  <a:t>的</a:t>
                </a:r>
                <a:r>
                  <a:rPr lang="en-US" altLang="zh-CN"/>
                  <a:t>[</a:t>
                </a:r>
                <a:r>
                  <a:rPr lang="zh-CN" altLang="en-US"/>
                  <a:t>起始位置，起始位置</a:t>
                </a:r>
                <a:r>
                  <a:rPr lang="en-US" altLang="zh-CN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）这一段是所做的分配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若无法做出分配，请返回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INVALID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您不可修改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get_hole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函数外的其他内容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请勿在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get_hole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函数内做任何输出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965"/>
          </a:xfrm>
        </p:spPr>
        <p:txBody>
          <a:bodyPr/>
          <a:p>
            <a:r>
              <a:rPr lang="zh-CN" altLang="en-US"/>
              <a:t>额外任务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2357120"/>
          </a:xfrm>
        </p:spPr>
        <p:txBody>
          <a:bodyPr>
            <a:noAutofit/>
          </a:bodyPr>
          <a:p>
            <a:r>
              <a:rPr lang="zh-CN" altLang="en-US" sz="1800"/>
              <a:t>本次实验内容较简单，故提供额外的任务供同学们练手，但无需提交也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不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计入成绩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考虑进程</a:t>
            </a:r>
            <a:r>
              <a:rPr lang="en-US" altLang="zh-CN" sz="1800">
                <a:sym typeface="+mn-ea"/>
              </a:rPr>
              <a:t>A</a:t>
            </a:r>
            <a:r>
              <a:rPr lang="zh-CN" altLang="en-US" sz="1800">
                <a:sym typeface="+mn-ea"/>
              </a:rPr>
              <a:t>释放所占用的</a:t>
            </a:r>
            <a:r>
              <a:rPr lang="en-US" altLang="zh-CN" sz="1800">
                <a:sym typeface="+mn-ea"/>
              </a:rPr>
              <a:t>hole</a:t>
            </a:r>
            <a:r>
              <a:rPr lang="zh-CN" altLang="en-US" sz="1800">
                <a:sym typeface="+mn-ea"/>
              </a:rPr>
              <a:t>，如下图：相同颜色代表同一个</a:t>
            </a:r>
            <a:r>
              <a:rPr lang="en-US" altLang="zh-CN" sz="1800">
                <a:sym typeface="+mn-ea"/>
              </a:rPr>
              <a:t>hole</a:t>
            </a:r>
            <a:r>
              <a:rPr lang="zh-CN" altLang="en-US" sz="1800">
                <a:sym typeface="+mn-ea"/>
              </a:rPr>
              <a:t>，填了字母的代表已经分配给某进程，其他为未分配。</a:t>
            </a:r>
            <a:endParaRPr lang="zh-CN" altLang="en-US" sz="1800">
              <a:sym typeface="+mn-ea"/>
            </a:endParaRPr>
          </a:p>
          <a:p>
            <a:r>
              <a:rPr lang="zh-CN" altLang="en-US" sz="1800"/>
              <a:t>我们会先后检测</a:t>
            </a:r>
            <a:r>
              <a:rPr lang="en-US" altLang="zh-CN" sz="1800"/>
              <a:t>A</a:t>
            </a:r>
            <a:r>
              <a:rPr lang="zh-CN" altLang="en-US" sz="1800"/>
              <a:t>的左右两侧是否有相等大小的空闲</a:t>
            </a:r>
            <a:r>
              <a:rPr lang="en-US" altLang="zh-CN" sz="1800"/>
              <a:t>hole</a:t>
            </a:r>
            <a:r>
              <a:rPr lang="zh-CN" altLang="en-US" sz="1800"/>
              <a:t>，左侧有则合并成为一个更大的</a:t>
            </a:r>
            <a:r>
              <a:rPr lang="en-US" altLang="zh-CN" sz="1800"/>
              <a:t>hole</a:t>
            </a:r>
            <a:r>
              <a:rPr lang="zh-CN" altLang="en-US" sz="1800"/>
              <a:t>，左无则考虑右侧，右侧有则合并成更大的</a:t>
            </a:r>
            <a:r>
              <a:rPr lang="en-US" altLang="zh-CN" sz="1800"/>
              <a:t>hole</a:t>
            </a:r>
            <a:r>
              <a:rPr lang="zh-CN" altLang="en-US" sz="1800"/>
              <a:t>，右侧也无则结束。若得到更大的</a:t>
            </a:r>
            <a:r>
              <a:rPr lang="en-US" altLang="zh-CN" sz="1800"/>
              <a:t>hole</a:t>
            </a:r>
            <a:r>
              <a:rPr lang="zh-CN" altLang="en-US" sz="1800"/>
              <a:t>，则重复上述过程。</a:t>
            </a:r>
            <a:endParaRPr lang="zh-CN" altLang="en-US" sz="1800"/>
          </a:p>
          <a:p>
            <a:r>
              <a:rPr lang="zh-CN" altLang="en-US" sz="1800"/>
              <a:t>请自行实现checkMerge(ADDRESS start, int i)函数或修改已有的checkMerge(ADDRESS start, int i)函数里的一个逻辑错误，然后运行testRelease</a:t>
            </a:r>
            <a:r>
              <a:rPr lang="en-US" altLang="zh-CN" sz="1800"/>
              <a:t>()</a:t>
            </a:r>
            <a:r>
              <a:rPr lang="zh-CN" altLang="en-US" sz="1800"/>
              <a:t>看看检查结果。</a:t>
            </a:r>
            <a:endParaRPr lang="zh-CN" altLang="en-US" sz="1800"/>
          </a:p>
          <a:p>
            <a:endParaRPr lang="zh-CN" altLang="en-US" sz="1800"/>
          </a:p>
        </p:txBody>
      </p:sp>
      <p:graphicFrame>
        <p:nvGraphicFramePr>
          <p:cNvPr id="4" name="表格 3"/>
          <p:cNvGraphicFramePr/>
          <p:nvPr/>
        </p:nvGraphicFramePr>
        <p:xfrm>
          <a:off x="3055620" y="37357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055620" y="43707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055620" y="495236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3055620" y="565658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6860" y="3735705"/>
            <a:ext cx="257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初始情况，即将释放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18540" y="4370705"/>
            <a:ext cx="183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左侧有，合并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276860" y="5656580"/>
            <a:ext cx="250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左侧无，右侧有，合并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018540" y="4969510"/>
            <a:ext cx="183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左侧有，合并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276860" y="6343650"/>
            <a:ext cx="250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左侧无，右侧无，结束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>
            <p:custDataLst>
              <p:tags r:id="rId8"/>
            </p:custDataLst>
          </p:nvPr>
        </p:nvGraphicFramePr>
        <p:xfrm>
          <a:off x="3055620" y="630174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  <a:gridCol w="532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提交时间：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19</a:t>
            </a:r>
            <a:r>
              <a:rPr lang="zh-CN" altLang="en-US">
                <a:sym typeface="+mn-ea"/>
              </a:rPr>
              <a:t>日</a:t>
            </a:r>
            <a:r>
              <a:rPr lang="en-US" altLang="zh-CN">
                <a:sym typeface="+mn-ea"/>
              </a:rPr>
              <a:t>23:59:</a:t>
            </a:r>
            <a:r>
              <a:rPr lang="en-US" altLang="zh-CN">
                <a:sym typeface="+mn-ea"/>
              </a:rPr>
              <a:t>59</a:t>
            </a:r>
            <a:r>
              <a:rPr lang="zh-CN" altLang="en-US">
                <a:sym typeface="+mn-ea"/>
              </a:rPr>
              <a:t>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提交内容：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新建一个文件夹，重命名为</a:t>
            </a:r>
            <a:r>
              <a:rPr lang="en-US" altLang="zh-CN">
                <a:sym typeface="+mn-ea"/>
              </a:rPr>
              <a:t> lab8_</a:t>
            </a:r>
            <a:r>
              <a:rPr lang="zh-CN" altLang="en-US">
                <a:sym typeface="+mn-ea"/>
              </a:rPr>
              <a:t>学号。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该文件夹下，包含文件：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一个空文件，命名为您的姓名（主要是防止有同学打错学号，多一个排查的方法）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代码文件，</a:t>
            </a:r>
            <a:r>
              <a:rPr lang="en-US">
                <a:sym typeface="+mn-ea"/>
              </a:rPr>
              <a:t>buddy</a:t>
            </a:r>
            <a:r>
              <a:rPr lang="en-US" altLang="zh-CN">
                <a:sym typeface="+mn-ea"/>
              </a:rPr>
              <a:t>.cpp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将该文件夹压缩为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lab8_</a:t>
            </a:r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.zip </a:t>
            </a:r>
            <a:r>
              <a:rPr lang="zh-CN" altLang="en-US">
                <a:sym typeface="+mn-ea"/>
              </a:rPr>
              <a:t>上交。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795" y="237490"/>
            <a:ext cx="10515600" cy="1325563"/>
          </a:xfrm>
        </p:spPr>
        <p:txBody>
          <a:bodyPr/>
          <a:lstStyle/>
          <a:p>
            <a:r>
              <a:rPr lang="zh-CN" altLang="en-US" dirty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563370"/>
            <a:ext cx="4279265" cy="83566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提前完成的同学请勿离开，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多和伙伴们交流，共同进步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6095" y="2630805"/>
            <a:ext cx="4881245" cy="354457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38850" y="1423670"/>
            <a:ext cx="5885180" cy="10242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也请同学们留意：能合并的伙伴，是两个大小相等的</a:t>
            </a:r>
            <a:r>
              <a:rPr lang="en-US" altLang="zh-CN" sz="2400" dirty="0"/>
              <a:t>hole</a:t>
            </a:r>
            <a:r>
              <a:rPr lang="zh-CN" altLang="en-US" sz="2400" dirty="0"/>
              <a:t>。实力不匹配，结果尚未可知。</a:t>
            </a:r>
            <a:endParaRPr lang="zh-CN" altLang="en-US" sz="2400" dirty="0"/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6038850" y="2585085"/>
            <a:ext cx="3205480" cy="2967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951855" y="5689600"/>
            <a:ext cx="32924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1919年6月28日，巴黎和会最后一天，作为战胜国的中国代表顾维钧：</a:t>
            </a:r>
            <a:r>
              <a:rPr lang="en-US" altLang="zh-CN" sz="1200">
                <a:sym typeface="+mn-ea"/>
              </a:rPr>
              <a:t>“</a:t>
            </a:r>
            <a:r>
              <a:rPr lang="en-US" altLang="zh-CN" sz="1200"/>
              <a:t>...你们凭什么把中国的山东省送给日本人...我们拒绝签字！请你们记住，请你们记住，中国人永远不会忘记，这沉痛的一天！”</a:t>
            </a:r>
            <a:r>
              <a:rPr lang="zh-CN" altLang="en-US" sz="1200"/>
              <a:t>。</a:t>
            </a:r>
            <a:endParaRPr lang="zh-CN" altLang="en-US" sz="1200"/>
          </a:p>
        </p:txBody>
      </p:sp>
      <p:pic>
        <p:nvPicPr>
          <p:cNvPr id="101" name="图片 100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526270" y="2585085"/>
            <a:ext cx="2274570" cy="2967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342120" y="5689600"/>
            <a:ext cx="2696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dirty="0">
                <a:sym typeface="+mn-ea"/>
              </a:rPr>
              <a:t>叙利亚驻联合国代表巴沙尔·贾法里，当他刚刚开始发言，美英代表便已经离席。他愤慨的质问、全力的争辩，别说得到回应了，甚至连被听到的机会都没有。</a:t>
            </a:r>
            <a:endParaRPr lang="zh-CN" altLang="en-US" sz="1200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1ecc4f3b-7815-4136-bf55-3ecf0015ca2d"/>
  <p:tag name="COMMONDATA" val="eyJoZGlkIjoiOTRkNmFmZjRjMzI3MTQ3ZWFlYjhlZWM3YzFkOWNmNTMifQ=="/>
  <p:tag name="commondata" val="eyJoZGlkIjoiZGY4Mjg4M2YwNTNlNjQ4ZjQzMjNiNTU3NzYwNWVmOD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1543</Words>
  <Application>WPS 演示</Application>
  <PresentationFormat>宽屏</PresentationFormat>
  <Paragraphs>103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Cambria Math</vt:lpstr>
      <vt:lpstr>等线 Light</vt:lpstr>
      <vt:lpstr>等线</vt:lpstr>
      <vt:lpstr>微软雅黑</vt:lpstr>
      <vt:lpstr>Arial Unicode MS</vt:lpstr>
      <vt:lpstr>Calibri</vt:lpstr>
      <vt:lpstr>Office 主题​​</vt:lpstr>
      <vt:lpstr>第九周实验课</vt:lpstr>
      <vt:lpstr>哲学家就餐实验反馈</vt:lpstr>
      <vt:lpstr>哲学家就餐实验反馈</vt:lpstr>
      <vt:lpstr>实验任务</vt:lpstr>
      <vt:lpstr>实验说明</vt:lpstr>
      <vt:lpstr>额外任务</vt:lpstr>
      <vt:lpstr>实验提交</vt:lpstr>
      <vt:lpstr>其它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第九周实验课</dc:title>
  <dc:creator>zitong chen</dc:creator>
  <cp:lastModifiedBy>大洋儿</cp:lastModifiedBy>
  <cp:revision>28</cp:revision>
  <dcterms:created xsi:type="dcterms:W3CDTF">2022-04-14T12:43:00Z</dcterms:created>
  <dcterms:modified xsi:type="dcterms:W3CDTF">2024-11-11T14:50:08Z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5AD6FE817C5B47A591025397860CB95A_12</vt:lpwstr>
  </property>
  <property fmtid="{D5CDD505-2E9C-101B-9397-08002B2CF9AE}" pid="3" name="KSOProductBuildVer">
    <vt:lpwstr>2052-12.1.0.18608</vt:lpwstr>
  </property>
</Properties>
</file>