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60" r:id="rId5"/>
    <p:sldId id="261" r:id="rId6"/>
    <p:sldId id="258" r:id="rId7"/>
    <p:sldId id="257" r:id="rId8"/>
    <p:sldId id="262" r:id="rId9"/>
    <p:sldId id="259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5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jpeg"/><Relationship Id="rId3" Type="http://schemas.openxmlformats.org/officeDocument/2006/relationships/tags" Target="../tags/tag4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周实验课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倒排页表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实验任务一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Font typeface="+mj-lt"/>
              <a:buNone/>
            </a:pPr>
            <a:r>
              <a:rPr lang="zh-CN" altLang="en-US"/>
              <a:t>补充在倒排页表里查询页框号的函数</a:t>
            </a:r>
            <a:r>
              <a:rPr lang="en-US" altLang="zh-CN"/>
              <a:t>lookup(</a:t>
            </a:r>
            <a:r>
              <a:rPr lang="zh-CN" altLang="en-US"/>
              <a:t>页号</a:t>
            </a:r>
            <a:r>
              <a:rPr lang="en-US" altLang="zh-CN"/>
              <a:t>,</a:t>
            </a:r>
            <a:r>
              <a:rPr lang="zh-CN" altLang="en-US"/>
              <a:t>进程</a:t>
            </a:r>
            <a:r>
              <a:rPr lang="en-US" altLang="zh-CN"/>
              <a:t>ID)</a:t>
            </a:r>
            <a:r>
              <a:rPr lang="zh-CN" altLang="en-US"/>
              <a:t>，返回所在页框号。</a:t>
            </a:r>
            <a:endParaRPr lang="zh-CN" altLang="en-US"/>
          </a:p>
          <a:p>
            <a:pPr marL="0" indent="0">
              <a:buFont typeface="+mj-lt"/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hash(</a:t>
            </a:r>
            <a:r>
              <a:rPr lang="zh-CN" altLang="en-US">
                <a:sym typeface="+mn-ea"/>
              </a:rPr>
              <a:t>页号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进程</a:t>
            </a:r>
            <a:r>
              <a:rPr lang="en-US" altLang="zh-CN">
                <a:sym typeface="+mn-ea"/>
              </a:rPr>
              <a:t>ID) </a:t>
            </a:r>
            <a:r>
              <a:rPr lang="zh-CN" altLang="en-US">
                <a:sym typeface="+mn-ea"/>
              </a:rPr>
              <a:t>可返回一个可能的页框号，如果该页框对应的正好是所查询的，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并且</a:t>
            </a:r>
            <a:r>
              <a:rPr lang="zh-CN" altLang="en-US">
                <a:sym typeface="+mn-ea"/>
              </a:rPr>
              <a:t>控制位的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位是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（即在内存），那么返回该页框。否则，需要去</a:t>
            </a:r>
            <a:r>
              <a:rPr lang="zh-CN" altLang="en-US" dirty="0">
                <a:sym typeface="+mn-ea"/>
              </a:rPr>
              <a:t>链指针</a:t>
            </a:r>
            <a:r>
              <a:rPr lang="en-US" altLang="zh-CN">
                <a:sym typeface="+mn-ea"/>
              </a:rPr>
              <a:t>link</a:t>
            </a:r>
            <a:r>
              <a:rPr lang="zh-CN" altLang="en-US">
                <a:sym typeface="+mn-ea"/>
              </a:rPr>
              <a:t>指示的页框继续查找</a:t>
            </a:r>
            <a:r>
              <a:rPr lang="en-US" altLang="zh-CN">
                <a:sym typeface="+mn-ea"/>
              </a:rPr>
              <a:t>...</a:t>
            </a:r>
            <a:r>
              <a:rPr lang="zh-CN" altLang="en-US">
                <a:sym typeface="+mn-ea"/>
              </a:rPr>
              <a:t>若最终没找到，则返回</a:t>
            </a:r>
            <a:r>
              <a:rPr lang="en-US" altLang="zh-CN">
                <a:sym typeface="+mn-ea"/>
              </a:rPr>
              <a:t>INVALID</a:t>
            </a:r>
            <a:r>
              <a:rPr lang="zh-CN" altLang="en-US">
                <a:sym typeface="+mn-ea"/>
              </a:rPr>
              <a:t>。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实验任务二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Font typeface="+mj-lt"/>
              <a:buNone/>
            </a:pPr>
            <a:r>
              <a:rPr lang="zh-CN" altLang="en-US"/>
              <a:t>补充往倒排页表里插入新记录的函数</a:t>
            </a:r>
            <a:r>
              <a:rPr lang="en-US" altLang="zh-CN"/>
              <a:t>insert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页号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进程</a:t>
            </a:r>
            <a:r>
              <a:rPr lang="en-US" altLang="zh-CN">
                <a:sym typeface="+mn-ea"/>
              </a:rPr>
              <a:t>ID)</a:t>
            </a:r>
            <a:r>
              <a:rPr lang="zh-CN" altLang="en-US">
                <a:sym typeface="+mn-ea"/>
              </a:rPr>
              <a:t>，返回插入哪个页框号。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假设</a:t>
            </a:r>
            <a:r>
              <a:rPr lang="en-US" altLang="zh-CN">
                <a:sym typeface="+mn-ea"/>
              </a:rPr>
              <a:t>insert</a:t>
            </a:r>
            <a:r>
              <a:rPr lang="zh-CN" altLang="en-US">
                <a:sym typeface="+mn-ea"/>
              </a:rPr>
              <a:t>始终被正常调用，即待插入的页目前是不在内存中的。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从</a:t>
            </a:r>
            <a:r>
              <a:rPr lang="en-US" altLang="zh-CN">
                <a:sym typeface="+mn-ea"/>
              </a:rPr>
              <a:t>hash(</a:t>
            </a:r>
            <a:r>
              <a:rPr lang="zh-CN" altLang="en-US">
                <a:sym typeface="+mn-ea"/>
              </a:rPr>
              <a:t>页号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进程</a:t>
            </a:r>
            <a:r>
              <a:rPr lang="en-US" altLang="zh-CN">
                <a:sym typeface="+mn-ea"/>
              </a:rPr>
              <a:t>ID) </a:t>
            </a:r>
            <a:r>
              <a:rPr lang="zh-CN" altLang="en-US">
                <a:sym typeface="+mn-ea"/>
              </a:rPr>
              <a:t>开始考虑，若该页框未被占用，则可做为插入页框。若已被占用，则发生冲突，应根据具体情况选择页框</a:t>
            </a:r>
            <a:r>
              <a:rPr lang="en-US" altLang="zh-CN">
                <a:sym typeface="+mn-ea"/>
              </a:rPr>
              <a:t>...</a:t>
            </a:r>
            <a:r>
              <a:rPr lang="zh-CN" altLang="en-US">
                <a:sym typeface="+mn-ea"/>
              </a:rPr>
              <a:t>若最终无法插入内存，则返回</a:t>
            </a:r>
            <a:r>
              <a:rPr lang="en-US" altLang="zh-CN">
                <a:sym typeface="+mn-ea"/>
              </a:rPr>
              <a:t>INVALID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注意，冲突时有时需要设置</a:t>
            </a:r>
            <a:r>
              <a:rPr lang="en-US" altLang="zh-CN">
                <a:sym typeface="+mn-ea"/>
              </a:rPr>
              <a:t>link</a:t>
            </a:r>
            <a:r>
              <a:rPr lang="zh-CN" altLang="en-US">
                <a:sym typeface="+mn-ea"/>
              </a:rPr>
              <a:t>的值。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测试结果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59485" y="1543050"/>
            <a:ext cx="8382000" cy="2781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5200" y="4521200"/>
            <a:ext cx="98539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对某进程的某个页，正确的代码实现，那么插入的页框，和插入后查找的页框，是一致的</a:t>
            </a:r>
            <a:endParaRPr lang="zh-CN" altLang="en-US" sz="2400"/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965200" y="5547995"/>
            <a:ext cx="98539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不管是插入还是查找，</a:t>
            </a:r>
            <a:r>
              <a:rPr lang="zh-CN" altLang="en-US" sz="2400">
                <a:solidFill>
                  <a:srgbClr val="FF0000"/>
                </a:solidFill>
              </a:rPr>
              <a:t>当考虑的页框重新回到最初考虑的页框，则视为找不到</a:t>
            </a:r>
            <a:r>
              <a:rPr lang="zh-CN" altLang="en-US" sz="2400"/>
              <a:t>，返回</a:t>
            </a:r>
            <a:r>
              <a:rPr lang="en-US" altLang="zh-CN" sz="2400"/>
              <a:t>INVALID</a:t>
            </a:r>
            <a:endParaRPr lang="en-US" altLang="zh-CN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ipt.h </a:t>
            </a:r>
            <a:r>
              <a:rPr lang="zh-CN" altLang="en-US" dirty="0">
                <a:sym typeface="+mn-ea"/>
              </a:rPr>
              <a:t>的</a:t>
            </a:r>
            <a:r>
              <a:rPr lang="zh-CN" altLang="en-US" dirty="0"/>
              <a:t>一些细节说明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倒排页表所有</a:t>
            </a:r>
            <a:r>
              <a:rPr lang="zh-CN" altLang="en-US" dirty="0">
                <a:sym typeface="+mn-ea"/>
              </a:rPr>
              <a:t>链指针</a:t>
            </a:r>
            <a:r>
              <a:rPr lang="en-US" altLang="zh-CN" dirty="0">
                <a:sym typeface="+mn-ea"/>
              </a:rPr>
              <a:t>link</a:t>
            </a:r>
            <a:r>
              <a:rPr lang="zh-CN" altLang="en-US" dirty="0">
                <a:sym typeface="+mn-ea"/>
              </a:rPr>
              <a:t>初值设置都为</a:t>
            </a:r>
            <a:r>
              <a:rPr lang="en-US" altLang="zh-CN" dirty="0">
                <a:sym typeface="+mn-ea"/>
              </a:rPr>
              <a:t>INVALID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判定是否在内存，是通过</a:t>
            </a:r>
            <a:r>
              <a:rPr lang="en-US" altLang="zh-CN" dirty="0">
                <a:sym typeface="+mn-ea"/>
              </a:rPr>
              <a:t>P</a:t>
            </a:r>
            <a:r>
              <a:rPr lang="zh-CN" altLang="en-US" dirty="0">
                <a:sym typeface="+mn-ea"/>
              </a:rPr>
              <a:t>控制位。页表项的类PageItem里有一个控制位的变量ControlBits iControl，以及函数inMemory()。</a:t>
            </a:r>
            <a:endParaRPr lang="zh-CN" altLang="en-US" dirty="0">
              <a:sym typeface="+mn-ea"/>
            </a:endParaRPr>
          </a:p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关于控制位，我们用一个整数的二进制值表示，默认值是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。我们关注的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位位于右起第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位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(PControl=2)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。例如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5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的二进制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101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，右起第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位是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，第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位是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，第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位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1(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表示在内存里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；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的二进制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1000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，右起第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位都是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，第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位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/>
              <a:t>当内存中某一页被换出时，需要把</a:t>
            </a:r>
            <a:r>
              <a:rPr lang="en-US" altLang="zh-CN" dirty="0"/>
              <a:t>P</a:t>
            </a:r>
            <a:r>
              <a:rPr lang="zh-CN" altLang="en-US" dirty="0"/>
              <a:t>位变成</a:t>
            </a:r>
            <a:r>
              <a:rPr lang="en-US" altLang="zh-CN" dirty="0"/>
              <a:t>0</a:t>
            </a:r>
            <a:r>
              <a:rPr lang="zh-CN" altLang="en-US" dirty="0"/>
              <a:t>，参考</a:t>
            </a:r>
            <a:r>
              <a:rPr lang="en-US" altLang="zh-CN" dirty="0"/>
              <a:t>release</a:t>
            </a:r>
            <a:r>
              <a:rPr lang="zh-CN" altLang="en-US" dirty="0"/>
              <a:t>函数。同样的，当有一页被换入</a:t>
            </a:r>
            <a:r>
              <a:rPr lang="en-US" altLang="zh-CN" dirty="0"/>
              <a:t>insert</a:t>
            </a:r>
            <a:r>
              <a:rPr lang="zh-CN" altLang="en-US" dirty="0"/>
              <a:t>后，要把</a:t>
            </a:r>
            <a:r>
              <a:rPr lang="en-US" altLang="zh-CN" dirty="0"/>
              <a:t>P</a:t>
            </a:r>
            <a:r>
              <a:rPr lang="zh-CN" altLang="en-US" dirty="0"/>
              <a:t>位变成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实验提交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760075" cy="4351655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提交时间：</a:t>
            </a:r>
            <a:r>
              <a:rPr lang="en-US" altLang="zh-CN">
                <a:sym typeface="+mn-ea"/>
              </a:rPr>
              <a:t>11</a:t>
            </a:r>
            <a:r>
              <a:rPr lang="zh-CN" altLang="en-US">
                <a:sym typeface="+mn-ea"/>
              </a:rPr>
              <a:t>月</a:t>
            </a:r>
            <a:r>
              <a:rPr lang="en-US" altLang="zh-CN">
                <a:sym typeface="+mn-ea"/>
              </a:rPr>
              <a:t>26</a:t>
            </a:r>
            <a:r>
              <a:rPr lang="zh-CN" altLang="en-US">
                <a:sym typeface="+mn-ea"/>
              </a:rPr>
              <a:t>日</a:t>
            </a:r>
            <a:r>
              <a:rPr lang="en-US" altLang="zh-CN">
                <a:sym typeface="+mn-ea"/>
              </a:rPr>
              <a:t>23:59:</a:t>
            </a:r>
            <a:r>
              <a:rPr lang="en-US" altLang="zh-CN">
                <a:sym typeface="+mn-ea"/>
              </a:rPr>
              <a:t>59</a:t>
            </a:r>
            <a:r>
              <a:rPr lang="zh-CN" altLang="en-US">
                <a:sym typeface="+mn-ea"/>
              </a:rPr>
              <a:t>前。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提交内容：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新建一个文件夹，重命名为</a:t>
            </a:r>
            <a:r>
              <a:rPr lang="en-US" altLang="zh-CN">
                <a:sym typeface="+mn-ea"/>
              </a:rPr>
              <a:t> lab9_</a:t>
            </a:r>
            <a:r>
              <a:rPr lang="zh-CN" altLang="en-US">
                <a:sym typeface="+mn-ea"/>
              </a:rPr>
              <a:t>学号。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该文件夹下，包含文件：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>
                <a:sym typeface="+mn-ea"/>
              </a:rPr>
              <a:t>一个空文件，命名为您的姓名（主要是防止有同学打错学号，多一个排查的方法）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>
                <a:sym typeface="+mn-ea"/>
              </a:rPr>
              <a:t>代码文件，</a:t>
            </a:r>
            <a:r>
              <a:rPr lang="en-US">
                <a:sym typeface="+mn-ea"/>
              </a:rPr>
              <a:t>ipt</a:t>
            </a:r>
            <a:r>
              <a:rPr lang="en-US" altLang="zh-CN">
                <a:sym typeface="+mn-ea"/>
              </a:rPr>
              <a:t>.cpp (</a:t>
            </a:r>
            <a:r>
              <a:rPr lang="zh-CN" altLang="en-US">
                <a:sym typeface="+mn-ea"/>
              </a:rPr>
              <a:t>注意</a:t>
            </a:r>
            <a:r>
              <a:rPr lang="en-US" altLang="zh-CN">
                <a:sym typeface="+mn-ea"/>
              </a:rPr>
              <a:t>setSID</a:t>
            </a:r>
            <a:r>
              <a:rPr lang="zh-CN" altLang="en-US">
                <a:sym typeface="+mn-ea"/>
              </a:rPr>
              <a:t>里补上自己的学号，方便助教做测试打分）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将该文件夹压缩为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lab9_</a:t>
            </a:r>
            <a:r>
              <a:rPr lang="zh-CN" altLang="en-US">
                <a:sym typeface="+mn-ea"/>
              </a:rPr>
              <a:t>学号</a:t>
            </a:r>
            <a:r>
              <a:rPr lang="en-US" altLang="zh-CN">
                <a:sym typeface="+mn-ea"/>
              </a:rPr>
              <a:t>.zip </a:t>
            </a:r>
            <a:r>
              <a:rPr lang="zh-CN" altLang="en-US">
                <a:sym typeface="+mn-ea"/>
              </a:rPr>
              <a:t>上交。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3875" y="180975"/>
            <a:ext cx="10515600" cy="871855"/>
          </a:xfrm>
        </p:spPr>
        <p:txBody>
          <a:bodyPr/>
          <a:lstStyle/>
          <a:p>
            <a:r>
              <a:rPr lang="zh-CN" altLang="en-US" dirty="0"/>
              <a:t>其它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4835" y="1052830"/>
            <a:ext cx="10515600" cy="1430020"/>
          </a:xfrm>
        </p:spPr>
        <p:txBody>
          <a:bodyPr/>
          <a:lstStyle/>
          <a:p>
            <a:r>
              <a:rPr lang="zh-CN" altLang="en-US" dirty="0"/>
              <a:t>提前完成的同学请勿离开，可自习或刷题</a:t>
            </a:r>
            <a:endParaRPr lang="zh-CN" altLang="en-US" dirty="0"/>
          </a:p>
          <a:p>
            <a:r>
              <a:rPr lang="zh-CN" altLang="en-US" dirty="0"/>
              <a:t>倒排页表类似的有目标倒推、时间倒排、任务倒逼、责任倒查等。</a:t>
            </a:r>
            <a:r>
              <a:rPr lang="zh-CN" altLang="en-US" dirty="0">
                <a:sym typeface="+mn-ea"/>
              </a:rPr>
              <a:t>精髓都在于</a:t>
            </a:r>
            <a:r>
              <a:rPr lang="en-US" altLang="zh-CN" dirty="0">
                <a:sym typeface="+mn-ea"/>
              </a:rPr>
              <a:t>“</a:t>
            </a:r>
            <a:r>
              <a:rPr lang="zh-CN" altLang="en-US" dirty="0">
                <a:sym typeface="+mn-ea"/>
              </a:rPr>
              <a:t>倒</a:t>
            </a:r>
            <a:r>
              <a:rPr lang="en-US" altLang="zh-CN" dirty="0">
                <a:sym typeface="+mn-ea"/>
              </a:rPr>
              <a:t>”</a:t>
            </a:r>
            <a:r>
              <a:rPr lang="zh-CN" altLang="en-US" dirty="0">
                <a:sym typeface="+mn-ea"/>
              </a:rPr>
              <a:t>，反其道而思之，或许路就走通了。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640" y="2544445"/>
            <a:ext cx="5119370" cy="4055110"/>
          </a:xfrm>
          <a:prstGeom prst="rect">
            <a:avLst/>
          </a:prstGeom>
        </p:spPr>
      </p:pic>
      <p:pic>
        <p:nvPicPr>
          <p:cNvPr id="100" name="图片 99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503035" y="2544445"/>
            <a:ext cx="4867275" cy="40551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PP_MARK_KEY" val="187e88ec-69d4-48ba-8c94-c2fb64a4b0ec"/>
  <p:tag name="COMMONDATA" val="eyJoZGlkIjoiOTRkNmFmZjRjMzI3MTQ3ZWFlYjhlZWM3YzFkOWNmNTMifQ=="/>
  <p:tag name="commondata" val="eyJoZGlkIjoiZjRiNmY4NmExY2NlMGRjOWQ0ZWRiN2Y4NzQ1YjAzMm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969</Words>
  <Application>WPS 演示</Application>
  <PresentationFormat>宽屏</PresentationFormat>
  <Paragraphs>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1_Office 主题​​</vt:lpstr>
      <vt:lpstr>第10周实验课</vt:lpstr>
      <vt:lpstr>实验任务一</vt:lpstr>
      <vt:lpstr>实验任务二</vt:lpstr>
      <vt:lpstr>测试结果</vt:lpstr>
      <vt:lpstr>ipt.h 的一些细节说明</vt:lpstr>
      <vt:lpstr>实验提交</vt:lpstr>
      <vt:lpstr>其它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第九周实验课</dc:title>
  <dc:creator>zitong chen</dc:creator>
  <cp:lastModifiedBy>大洋儿</cp:lastModifiedBy>
  <cp:revision>36</cp:revision>
  <dcterms:created xsi:type="dcterms:W3CDTF">2022-04-14T12:43:00Z</dcterms:created>
  <dcterms:modified xsi:type="dcterms:W3CDTF">2024-11-18T15:57:20Z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3EAEC0C7288D43D9B306490B3533504D_12</vt:lpwstr>
  </property>
  <property fmtid="{D5CDD505-2E9C-101B-9397-08002B2CF9AE}" pid="3" name="KSOProductBuildVer">
    <vt:lpwstr>2052-12.1.0.18608</vt:lpwstr>
  </property>
</Properties>
</file>