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17"/>
  </p:notesMasterIdLst>
  <p:handoutMasterIdLst>
    <p:handoutMasterId r:id="rId18"/>
  </p:handoutMasterIdLst>
  <p:sldIdLst>
    <p:sldId id="265" r:id="rId2"/>
    <p:sldId id="339" r:id="rId3"/>
    <p:sldId id="367" r:id="rId4"/>
    <p:sldId id="372" r:id="rId5"/>
    <p:sldId id="386" r:id="rId6"/>
    <p:sldId id="387" r:id="rId7"/>
    <p:sldId id="388" r:id="rId8"/>
    <p:sldId id="390" r:id="rId9"/>
    <p:sldId id="391" r:id="rId10"/>
    <p:sldId id="392" r:id="rId11"/>
    <p:sldId id="393" r:id="rId12"/>
    <p:sldId id="398" r:id="rId13"/>
    <p:sldId id="395" r:id="rId14"/>
    <p:sldId id="399" r:id="rId15"/>
    <p:sldId id="40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1" autoAdjust="0"/>
    <p:restoredTop sz="77619" autoAdjust="0"/>
  </p:normalViewPr>
  <p:slideViewPr>
    <p:cSldViewPr snapToGrid="0" snapToObjects="1">
      <p:cViewPr varScale="1">
        <p:scale>
          <a:sx n="130" d="100"/>
          <a:sy n="130" d="100"/>
        </p:scale>
        <p:origin x="139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8-D943-8C40-52164BEEFE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8-D943-8C40-52164BEEFE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8-D943-8C40-52164BEEF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891544"/>
        <c:axId val="-2109382456"/>
      </c:barChart>
      <c:valAx>
        <c:axId val="-2109382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-2108891544"/>
        <c:crosses val="autoZero"/>
        <c:crossBetween val="between"/>
      </c:valAx>
      <c:catAx>
        <c:axId val="-21088915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2109382456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5/13/22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9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6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40832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858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97060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51073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13206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7953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99943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7656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24601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17144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454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538633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188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930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975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35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115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Title goes here. </a:t>
            </a:r>
            <a:br>
              <a:rPr lang="en-US" dirty="0"/>
            </a:br>
            <a:r>
              <a:rPr lang="en-US" dirty="0"/>
              <a:t>It can be one or two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Date Here, 2015</a:t>
            </a:r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/>
              <a:t>Use this Chart to Start</a:t>
            </a:r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1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71146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7480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94550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23933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07700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90615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649" r:id="rId25"/>
    <p:sldLayoutId id="2147483663" r:id="rId26"/>
    <p:sldLayoutId id="2147483653" r:id="rId27"/>
    <p:sldLayoutId id="2147483665" r:id="rId2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8"/>
            <a:ext cx="7772400" cy="180047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Spark </a:t>
            </a:r>
            <a:br>
              <a:rPr lang="en-US" dirty="0"/>
            </a:br>
            <a:r>
              <a:rPr lang="en-US" dirty="0" err="1"/>
              <a:t>DataFrames</a:t>
            </a:r>
            <a:br>
              <a:rPr lang="en-US" dirty="0"/>
            </a:br>
            <a:r>
              <a:rPr lang="en-US" dirty="0"/>
              <a:t>Transformations: </a:t>
            </a:r>
            <a:br>
              <a:rPr lang="en-US" dirty="0"/>
            </a:br>
            <a:r>
              <a:rPr lang="en-US" dirty="0"/>
              <a:t>Adding/</a:t>
            </a:r>
            <a:r>
              <a:rPr lang="en-US" dirty="0" err="1"/>
              <a:t>Droping</a:t>
            </a:r>
            <a:r>
              <a:rPr lang="en-US" dirty="0"/>
              <a:t>/Manipulating Columns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8294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5. Create a Column from Existing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sz="26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&gt;&gt;&gt; df3 = </a:t>
            </a:r>
            <a:r>
              <a:rPr lang="en-US" sz="2600" dirty="0" err="1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df.withColumn</a:t>
            </a:r>
            <a:r>
              <a:rPr lang="en-US" sz="26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(”</a:t>
            </a:r>
            <a:r>
              <a:rPr lang="en-US" sz="2600" dirty="0" err="1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NewColumn</a:t>
            </a:r>
            <a:r>
              <a:rPr lang="en-US" sz="26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",col("salary")* -1)</a:t>
            </a:r>
          </a:p>
          <a:p>
            <a:pPr marL="0" indent="0" fontAlgn="base">
              <a:buNone/>
            </a:pPr>
            <a:r>
              <a:rPr lang="en-US" sz="26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&gt;&gt;&gt; df3.show()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+---------+----------+--------+----------+------+------+------------+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firstname|middlename|lastname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|       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dob|gender|salary|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NewColumn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+---------+----------+--------+----------+------+------+------------+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|    James|          |   Smith|1991-04-01|     M|  3000|       -3000|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|  Michael|      Rose|        |2000-05-19|     M|  4000|       -4000|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|   Robert|          |Williams|1978-09-05|     M|  4000|       -4000|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|    Maria|      Anne|   Jones|1967-12-01|     F|  4000|       -4000|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|      Jen|      Mary|   Brown|1980-02-17|     F|    -1|           1|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+---------+----------+--------+----------+------+------+------------+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2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6. Add a New Column using </a:t>
            </a:r>
            <a:r>
              <a:rPr lang="en-US" sz="2400" dirty="0" err="1"/>
              <a:t>withColumn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47500" lnSpcReduction="20000"/>
          </a:bodyPr>
          <a:lstStyle/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&gt;&gt;&gt; from </a:t>
            </a:r>
            <a:r>
              <a:rPr lang="en-US" sz="3100" dirty="0" err="1">
                <a:solidFill>
                  <a:srgbClr val="0070C0"/>
                </a:solidFill>
                <a:latin typeface="Courier" pitchFamily="2" charset="0"/>
              </a:rPr>
              <a:t>pyspark.sql.functions</a:t>
            </a: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 import lit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&gt;&gt;&gt; </a:t>
            </a:r>
            <a:r>
              <a:rPr lang="en-US" sz="3100" dirty="0" err="1">
                <a:solidFill>
                  <a:srgbClr val="0070C0"/>
                </a:solidFill>
                <a:latin typeface="Courier" pitchFamily="2" charset="0"/>
              </a:rPr>
              <a:t>df.withColumn</a:t>
            </a: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("Country", lit("USA")).show()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+---------+----------+--------+----------+------+------+-------+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|</a:t>
            </a:r>
            <a:r>
              <a:rPr lang="en-US" sz="3100" dirty="0" err="1">
                <a:solidFill>
                  <a:srgbClr val="0070C0"/>
                </a:solidFill>
                <a:latin typeface="Courier" pitchFamily="2" charset="0"/>
              </a:rPr>
              <a:t>firstname|middlename|lastname</a:t>
            </a: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|       </a:t>
            </a:r>
            <a:r>
              <a:rPr lang="en-US" sz="3100" dirty="0" err="1">
                <a:solidFill>
                  <a:srgbClr val="0070C0"/>
                </a:solidFill>
                <a:latin typeface="Courier" pitchFamily="2" charset="0"/>
              </a:rPr>
              <a:t>dob|gender|salary|Country</a:t>
            </a: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+---------+----------+--------+----------+------+------+-------+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|    James|          |   Smith|1991-04-01|     M|  3000|    USA|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|  Michael|      Rose|        |2000-05-19|     M|  4000|    USA|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|   Robert|          |Williams|1978-09-05|     M|  4000|    USA|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|    Maria|      Anne|   Jones|1967-12-01|     F|  4000|    USA|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|      Jen|      Mary|   Brown|1980-02-17|     F|    -1|    USA|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+---------+----------+--------+----------+------+------+-------+</a:t>
            </a:r>
          </a:p>
          <a:p>
            <a:pPr marL="0" indent="0" fontAlgn="base">
              <a:buNone/>
            </a:pPr>
            <a:endParaRPr lang="en-US" sz="3100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6. Add a New Column using </a:t>
            </a:r>
            <a:r>
              <a:rPr lang="en-US" sz="2400" dirty="0" err="1"/>
              <a:t>withColumn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25000" lnSpcReduction="20000"/>
          </a:bodyPr>
          <a:lstStyle/>
          <a:p>
            <a:pPr marL="0" indent="0" fontAlgn="base">
              <a:buNone/>
            </a:pPr>
            <a:r>
              <a:rPr lang="en-US" sz="6400" dirty="0">
                <a:solidFill>
                  <a:srgbClr val="7030A0"/>
                </a:solidFill>
                <a:latin typeface="Courier" pitchFamily="2" charset="0"/>
              </a:rPr>
              <a:t>&gt;&gt;&gt; from </a:t>
            </a:r>
            <a:r>
              <a:rPr lang="en-US" sz="6400" dirty="0" err="1">
                <a:solidFill>
                  <a:srgbClr val="7030A0"/>
                </a:solidFill>
                <a:latin typeface="Courier" pitchFamily="2" charset="0"/>
              </a:rPr>
              <a:t>pyspark.sql.functions</a:t>
            </a:r>
            <a:r>
              <a:rPr lang="en-US" sz="6400" dirty="0">
                <a:solidFill>
                  <a:srgbClr val="7030A0"/>
                </a:solidFill>
                <a:latin typeface="Courier" pitchFamily="2" charset="0"/>
              </a:rPr>
              <a:t> import lit</a:t>
            </a:r>
          </a:p>
          <a:p>
            <a:pPr marL="0" indent="0" fontAlgn="base">
              <a:buNone/>
            </a:pPr>
            <a:endParaRPr lang="en-US" sz="6400" dirty="0">
              <a:solidFill>
                <a:srgbClr val="7030A0"/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6400" dirty="0">
                <a:solidFill>
                  <a:srgbClr val="7030A0"/>
                </a:solidFill>
                <a:latin typeface="Courier" pitchFamily="2" charset="0"/>
              </a:rPr>
              <a:t>&gt;&gt;&gt; </a:t>
            </a:r>
            <a:r>
              <a:rPr lang="en-US" sz="6400" dirty="0" err="1">
                <a:solidFill>
                  <a:srgbClr val="7030A0"/>
                </a:solidFill>
                <a:latin typeface="Courier" pitchFamily="2" charset="0"/>
              </a:rPr>
              <a:t>df.withColumn</a:t>
            </a:r>
            <a:r>
              <a:rPr lang="en-US" sz="6400" dirty="0">
                <a:solidFill>
                  <a:srgbClr val="7030A0"/>
                </a:solidFill>
                <a:latin typeface="Courier" pitchFamily="2" charset="0"/>
              </a:rPr>
              <a:t>("Country", lit("USA"))</a:t>
            </a:r>
          </a:p>
          <a:p>
            <a:pPr marL="0" indent="0" fontAlgn="base">
              <a:buNone/>
            </a:pPr>
            <a:r>
              <a:rPr lang="en-US" sz="6400" dirty="0">
                <a:solidFill>
                  <a:srgbClr val="7030A0"/>
                </a:solidFill>
                <a:latin typeface="Courier" pitchFamily="2" charset="0"/>
              </a:rPr>
              <a:t>      .</a:t>
            </a:r>
            <a:r>
              <a:rPr lang="en-US" sz="6400" dirty="0" err="1">
                <a:solidFill>
                  <a:srgbClr val="7030A0"/>
                </a:solidFill>
                <a:latin typeface="Courier" pitchFamily="2" charset="0"/>
              </a:rPr>
              <a:t>withColumn</a:t>
            </a:r>
            <a:r>
              <a:rPr lang="en-US" sz="6400" dirty="0">
                <a:solidFill>
                  <a:srgbClr val="7030A0"/>
                </a:solidFill>
                <a:latin typeface="Courier" pitchFamily="2" charset="0"/>
              </a:rPr>
              <a:t>("</a:t>
            </a:r>
            <a:r>
              <a:rPr lang="en-US" sz="6400" dirty="0" err="1">
                <a:solidFill>
                  <a:srgbClr val="7030A0"/>
                </a:solidFill>
                <a:latin typeface="Courier" pitchFamily="2" charset="0"/>
              </a:rPr>
              <a:t>anotherColumn</a:t>
            </a:r>
            <a:r>
              <a:rPr lang="en-US" sz="6400" dirty="0">
                <a:solidFill>
                  <a:srgbClr val="7030A0"/>
                </a:solidFill>
                <a:latin typeface="Courier" pitchFamily="2" charset="0"/>
              </a:rPr>
              <a:t>",lit("</a:t>
            </a:r>
            <a:r>
              <a:rPr lang="en-US" sz="6400" dirty="0" err="1">
                <a:solidFill>
                  <a:srgbClr val="7030A0"/>
                </a:solidFill>
                <a:latin typeface="Courier" pitchFamily="2" charset="0"/>
              </a:rPr>
              <a:t>anotherValue</a:t>
            </a:r>
            <a:r>
              <a:rPr lang="en-US" sz="6400" dirty="0">
                <a:solidFill>
                  <a:srgbClr val="7030A0"/>
                </a:solidFill>
                <a:latin typeface="Courier" pitchFamily="2" charset="0"/>
              </a:rPr>
              <a:t>"))</a:t>
            </a:r>
          </a:p>
          <a:p>
            <a:pPr marL="0" indent="0" fontAlgn="base">
              <a:buNone/>
            </a:pPr>
            <a:r>
              <a:rPr lang="en-US" sz="6400" dirty="0">
                <a:solidFill>
                  <a:srgbClr val="7030A0"/>
                </a:solidFill>
                <a:latin typeface="Courier" pitchFamily="2" charset="0"/>
              </a:rPr>
              <a:t>      .show()</a:t>
            </a:r>
          </a:p>
          <a:p>
            <a:pPr marL="0" indent="0" fontAlgn="base">
              <a:buNone/>
            </a:pP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+---------+----------+--------+----------+------+------+-------+-------------+</a:t>
            </a:r>
          </a:p>
          <a:p>
            <a:pPr marL="0" indent="0" fontAlgn="base">
              <a:buNone/>
            </a:pP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</a:t>
            </a:r>
            <a:r>
              <a:rPr lang="en-US" sz="4800" dirty="0" err="1">
                <a:solidFill>
                  <a:srgbClr val="0070C0"/>
                </a:solidFill>
                <a:latin typeface="Courier" pitchFamily="2" charset="0"/>
              </a:rPr>
              <a:t>firstname|middlename|lastname</a:t>
            </a: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       </a:t>
            </a:r>
            <a:r>
              <a:rPr lang="en-US" sz="4800" dirty="0" err="1">
                <a:solidFill>
                  <a:srgbClr val="0070C0"/>
                </a:solidFill>
                <a:latin typeface="Courier" pitchFamily="2" charset="0"/>
              </a:rPr>
              <a:t>dob|gender|salary|Country|anotherColumn</a:t>
            </a: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+---------+----------+--------+----------+------+------+-------+-------------+</a:t>
            </a:r>
          </a:p>
          <a:p>
            <a:pPr marL="0" indent="0" fontAlgn="base">
              <a:buNone/>
            </a:pP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    James|          |   Smith|1991-04-01|     M|  3000|    USA| </a:t>
            </a:r>
            <a:r>
              <a:rPr lang="en-US" sz="4800" dirty="0" err="1">
                <a:solidFill>
                  <a:srgbClr val="0070C0"/>
                </a:solidFill>
                <a:latin typeface="Courier" pitchFamily="2" charset="0"/>
              </a:rPr>
              <a:t>anotherValue</a:t>
            </a: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  Michael|      Rose|        |2000-05-19|     M|  4000|    USA| </a:t>
            </a:r>
            <a:r>
              <a:rPr lang="en-US" sz="4800" dirty="0" err="1">
                <a:solidFill>
                  <a:srgbClr val="0070C0"/>
                </a:solidFill>
                <a:latin typeface="Courier" pitchFamily="2" charset="0"/>
              </a:rPr>
              <a:t>anotherValue</a:t>
            </a: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   Robert|          |Williams|1978-09-05|     M|  4000|    USA| </a:t>
            </a:r>
            <a:r>
              <a:rPr lang="en-US" sz="4800" dirty="0" err="1">
                <a:solidFill>
                  <a:srgbClr val="0070C0"/>
                </a:solidFill>
                <a:latin typeface="Courier" pitchFamily="2" charset="0"/>
              </a:rPr>
              <a:t>anotherValue</a:t>
            </a: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    Maria|      Anne|   Jones|1967-12-01|     F|  4000|    USA| </a:t>
            </a:r>
            <a:r>
              <a:rPr lang="en-US" sz="4800" dirty="0" err="1">
                <a:solidFill>
                  <a:srgbClr val="0070C0"/>
                </a:solidFill>
                <a:latin typeface="Courier" pitchFamily="2" charset="0"/>
              </a:rPr>
              <a:t>anotherValue</a:t>
            </a: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      Jen|      Mary|   Brown|1980-02-17|     F|    -1|    USA| </a:t>
            </a:r>
            <a:r>
              <a:rPr lang="en-US" sz="4800" dirty="0" err="1">
                <a:solidFill>
                  <a:srgbClr val="0070C0"/>
                </a:solidFill>
                <a:latin typeface="Courier" pitchFamily="2" charset="0"/>
              </a:rPr>
              <a:t>anotherValue</a:t>
            </a: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+---------+----------+--------+----------+------+------+-------+-------------+</a:t>
            </a:r>
            <a:endParaRPr lang="en-US" sz="3200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9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8. Drop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40000" lnSpcReduction="20000"/>
          </a:bodyPr>
          <a:lstStyle/>
          <a:p>
            <a:pPr marL="0" indent="0" fontAlgn="base">
              <a:buNone/>
            </a:pP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&gt;&gt;&gt; </a:t>
            </a:r>
            <a:r>
              <a:rPr lang="en-US" sz="4000" dirty="0" err="1">
                <a:solidFill>
                  <a:srgbClr val="7030A0"/>
                </a:solidFill>
                <a:latin typeface="Courier" pitchFamily="2" charset="0"/>
              </a:rPr>
              <a:t>df.show</a:t>
            </a: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()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|</a:t>
            </a:r>
            <a:r>
              <a:rPr lang="en-US" sz="3600" dirty="0" err="1">
                <a:latin typeface="Courier" pitchFamily="2" charset="0"/>
              </a:rPr>
              <a:t>firstname|middlename|lastname</a:t>
            </a:r>
            <a:r>
              <a:rPr lang="en-US" sz="3600" dirty="0">
                <a:latin typeface="Courier" pitchFamily="2" charset="0"/>
              </a:rPr>
              <a:t>|       </a:t>
            </a:r>
            <a:r>
              <a:rPr lang="en-US" sz="3600" dirty="0" err="1">
                <a:latin typeface="Courier" pitchFamily="2" charset="0"/>
              </a:rPr>
              <a:t>dob|gender|salary</a:t>
            </a:r>
            <a:r>
              <a:rPr lang="en-US" sz="3600" dirty="0"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|    James|          |   Smith|1991-04-01|     M|  3000|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|  Michael|      Rose|        |2000-05-19|     M|  4000|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…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&gt;&gt;&gt; df4 = </a:t>
            </a:r>
            <a:r>
              <a:rPr lang="en-US" sz="4000" dirty="0" err="1">
                <a:solidFill>
                  <a:srgbClr val="7030A0"/>
                </a:solidFill>
                <a:latin typeface="Courier" pitchFamily="2" charset="0"/>
              </a:rPr>
              <a:t>df.drop</a:t>
            </a: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(</a:t>
            </a:r>
            <a:r>
              <a:rPr lang="en-US" sz="4000" dirty="0" err="1">
                <a:solidFill>
                  <a:srgbClr val="7030A0"/>
                </a:solidFill>
                <a:latin typeface="Courier" pitchFamily="2" charset="0"/>
              </a:rPr>
              <a:t>df.middlename</a:t>
            </a: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)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&gt;&gt;&gt; df4.show()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+---------+--------+----------+------+------+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|</a:t>
            </a:r>
            <a:r>
              <a:rPr lang="en-US" sz="3600" dirty="0" err="1">
                <a:latin typeface="Courier" pitchFamily="2" charset="0"/>
              </a:rPr>
              <a:t>firstname|lastname</a:t>
            </a:r>
            <a:r>
              <a:rPr lang="en-US" sz="3600" dirty="0">
                <a:latin typeface="Courier" pitchFamily="2" charset="0"/>
              </a:rPr>
              <a:t>|       </a:t>
            </a:r>
            <a:r>
              <a:rPr lang="en-US" sz="3600" dirty="0" err="1">
                <a:latin typeface="Courier" pitchFamily="2" charset="0"/>
              </a:rPr>
              <a:t>dob|gender|salary</a:t>
            </a:r>
            <a:r>
              <a:rPr lang="en-US" sz="3600" dirty="0"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+---------+--------+----------+------+------+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|    James|   Smith|1991-04-01|     M|  3000|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|  Michael|        |2000-05-19|     M|  4000|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…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4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9. Rename an Existing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827638"/>
          </a:xfrm>
        </p:spPr>
        <p:txBody>
          <a:bodyPr>
            <a:normAutofit fontScale="40000" lnSpcReduction="20000"/>
          </a:bodyPr>
          <a:lstStyle/>
          <a:p>
            <a:pPr marL="0" indent="0" fontAlgn="base">
              <a:buNone/>
            </a:pP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&gt;&gt;&gt; </a:t>
            </a:r>
            <a:r>
              <a:rPr lang="en-US" sz="4000" dirty="0" err="1">
                <a:solidFill>
                  <a:srgbClr val="7030A0"/>
                </a:solidFill>
                <a:latin typeface="Courier" pitchFamily="2" charset="0"/>
              </a:rPr>
              <a:t>df.show</a:t>
            </a: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()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</a:t>
            </a:r>
            <a:r>
              <a:rPr lang="en-US" sz="4000" dirty="0" err="1">
                <a:solidFill>
                  <a:schemeClr val="tx1"/>
                </a:solidFill>
                <a:latin typeface="Courier" pitchFamily="2" charset="0"/>
              </a:rPr>
              <a:t>firstname|middlename|lastname</a:t>
            </a: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       </a:t>
            </a:r>
            <a:r>
              <a:rPr lang="en-US" sz="4000" dirty="0" err="1">
                <a:solidFill>
                  <a:schemeClr val="tx1"/>
                </a:solidFill>
                <a:latin typeface="Courier" pitchFamily="2" charset="0"/>
              </a:rPr>
              <a:t>dob|gender|salary</a:t>
            </a: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    James|          |   Smith|1991-04-01|     M|  3000|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  Michael|      Rose|        |2000-05-19|     M|  4000|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…</a:t>
            </a:r>
          </a:p>
          <a:p>
            <a:pPr marL="0" indent="0" fontAlgn="base">
              <a:buNone/>
            </a:pPr>
            <a:endParaRPr lang="en-US" sz="4000" dirty="0">
              <a:solidFill>
                <a:srgbClr val="7030A0"/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&gt;&gt;&gt; df5 = </a:t>
            </a:r>
            <a:r>
              <a:rPr lang="en-US" sz="4000" dirty="0" err="1">
                <a:solidFill>
                  <a:srgbClr val="7030A0"/>
                </a:solidFill>
                <a:latin typeface="Courier" pitchFamily="2" charset="0"/>
              </a:rPr>
              <a:t>df.withColumnRenamed</a:t>
            </a: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("</a:t>
            </a:r>
            <a:r>
              <a:rPr lang="en-US" sz="4000" dirty="0" err="1">
                <a:solidFill>
                  <a:srgbClr val="7030A0"/>
                </a:solidFill>
                <a:latin typeface="Courier" pitchFamily="2" charset="0"/>
              </a:rPr>
              <a:t>lastname</a:t>
            </a: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",”THE_LAST")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&gt;&gt;&gt; df5.show()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</a:t>
            </a:r>
            <a:r>
              <a:rPr lang="en-US" sz="4000" dirty="0" err="1">
                <a:solidFill>
                  <a:schemeClr val="tx1"/>
                </a:solidFill>
                <a:latin typeface="Courier" pitchFamily="2" charset="0"/>
              </a:rPr>
              <a:t>firstname|</a:t>
            </a:r>
            <a:r>
              <a:rPr lang="en-US" sz="4000" err="1">
                <a:solidFill>
                  <a:schemeClr val="tx1"/>
                </a:solidFill>
                <a:latin typeface="Courier" pitchFamily="2" charset="0"/>
              </a:rPr>
              <a:t>middlename</a:t>
            </a:r>
            <a:r>
              <a:rPr lang="en-US" sz="4000">
                <a:solidFill>
                  <a:schemeClr val="tx1"/>
                </a:solidFill>
                <a:latin typeface="Courier" pitchFamily="2" charset="0"/>
              </a:rPr>
              <a:t>|THE_LAST</a:t>
            </a: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       </a:t>
            </a:r>
            <a:r>
              <a:rPr lang="en-US" sz="4000" dirty="0" err="1">
                <a:solidFill>
                  <a:schemeClr val="tx1"/>
                </a:solidFill>
                <a:latin typeface="Courier" pitchFamily="2" charset="0"/>
              </a:rPr>
              <a:t>dob|gender|salary</a:t>
            </a: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    James|          |   Smith|1991-04-01|     M|  3000|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  Michael|      Rose|        |2000-05-19|     M|  4000|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…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0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539546"/>
          </a:xfrm>
        </p:spPr>
        <p:txBody>
          <a:bodyPr>
            <a:noAutofit/>
          </a:bodyPr>
          <a:lstStyle/>
          <a:p>
            <a:r>
              <a:rPr lang="en-US" sz="24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49334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Spark provides simple and powerful API to manipulate and transform DataFrames: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latin typeface="+mn-lt"/>
              </a:rPr>
              <a:t>Add a new column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latin typeface="+mn-lt"/>
              </a:rPr>
              <a:t>Drop an existing column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latin typeface="+mn-lt"/>
              </a:rPr>
              <a:t>Change datatype of an existing column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latin typeface="+mn-lt"/>
              </a:rPr>
              <a:t>Use existing column values for new columns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latin typeface="+mn-lt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3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5533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/>
              <a:t>DataFrame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9161" y="1150374"/>
            <a:ext cx="7172476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 distributed collection of billions of rows organized into named columns.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An abstraction for selecting, filtering, aggregating and plotting structured data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Partitioned: for parallelism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SQL can be used for data transformation</a:t>
            </a:r>
          </a:p>
          <a:p>
            <a:pPr lvl="0">
              <a:spcBef>
                <a:spcPct val="20000"/>
              </a:spcBef>
              <a:buSzPct val="90000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       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2979171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219128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4302276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  <a:r>
              <a:rPr lang="en-US" sz="20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  <a:r>
              <a:rPr lang="en-US" sz="20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  <a:r>
              <a:rPr lang="en-US" sz="20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PARTITIONED:</a:t>
            </a:r>
          </a:p>
          <a:p>
            <a:pPr lvl="1"/>
            <a:r>
              <a:rPr lang="en-US" sz="1800" dirty="0"/>
              <a:t>Number of rows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</a:t>
            </a:r>
          </a:p>
          <a:p>
            <a:pPr lvl="1"/>
            <a:r>
              <a:rPr lang="en-US" sz="1800" dirty="0"/>
              <a:t>Number of Partitions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                  </a:t>
            </a:r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  <a:p>
            <a:pPr lvl="1"/>
            <a:r>
              <a:rPr lang="en-US" sz="1800" dirty="0"/>
              <a:t>Number of rows per partition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40,000,000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 = 20,000 x 40,000,000</a:t>
            </a:r>
          </a:p>
          <a:p>
            <a:pPr lvl="1"/>
            <a:r>
              <a:rPr lang="en-US" sz="1800" dirty="0"/>
              <a:t>Any Transformation of this DataFrame can be parallelized by up 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executors/processes</a:t>
            </a:r>
          </a:p>
          <a:p>
            <a:pPr lvl="1"/>
            <a:r>
              <a:rPr lang="en-US" sz="1800" dirty="0"/>
              <a:t>Can register your DataFrame as a table and then fire SQL queries on the table/DataFrame.                  </a:t>
            </a:r>
            <a:r>
              <a:rPr lang="en-US" sz="1800" b="1" dirty="0">
                <a:highlight>
                  <a:srgbClr val="00FF00"/>
                </a:highlight>
              </a:rPr>
              <a:t>Simple Transformations and Usage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23DE4A-85C5-1782-E7B6-4A6346FBE758}"/>
              </a:ext>
            </a:extLst>
          </p:cNvPr>
          <p:cNvCxnSpPr>
            <a:cxnSpLocks/>
          </p:cNvCxnSpPr>
          <p:nvPr/>
        </p:nvCxnSpPr>
        <p:spPr>
          <a:xfrm>
            <a:off x="4355690" y="28808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322EC4-8385-7238-3CA0-24D60D7C4505}"/>
              </a:ext>
            </a:extLst>
          </p:cNvPr>
          <p:cNvCxnSpPr>
            <a:cxnSpLocks/>
          </p:cNvCxnSpPr>
          <p:nvPr/>
        </p:nvCxnSpPr>
        <p:spPr>
          <a:xfrm>
            <a:off x="5186516" y="18140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C76EA-0CD7-2EA5-59D2-FAE36BDE2AFF}"/>
              </a:ext>
            </a:extLst>
          </p:cNvPr>
          <p:cNvCxnSpPr>
            <a:cxnSpLocks/>
          </p:cNvCxnSpPr>
          <p:nvPr/>
        </p:nvCxnSpPr>
        <p:spPr>
          <a:xfrm>
            <a:off x="5014451" y="138634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DEE4E4-E960-0213-D043-7D857A6DFD89}"/>
              </a:ext>
            </a:extLst>
          </p:cNvPr>
          <p:cNvCxnSpPr>
            <a:cxnSpLocks/>
          </p:cNvCxnSpPr>
          <p:nvPr/>
        </p:nvCxnSpPr>
        <p:spPr>
          <a:xfrm>
            <a:off x="6253316" y="100289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711285-BD19-8AFB-FBEA-AC8779B63B60}"/>
              </a:ext>
            </a:extLst>
          </p:cNvPr>
          <p:cNvCxnSpPr>
            <a:cxnSpLocks/>
          </p:cNvCxnSpPr>
          <p:nvPr/>
        </p:nvCxnSpPr>
        <p:spPr>
          <a:xfrm>
            <a:off x="3018503" y="47096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7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Manipulating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/>
          </a:bodyPr>
          <a:lstStyle/>
          <a:p>
            <a:pPr marL="457200" indent="-457200" fontAlgn="base">
              <a:buAutoNum type="arabicPeriod"/>
            </a:pPr>
            <a:r>
              <a:rPr lang="en-US" sz="2800" dirty="0">
                <a:latin typeface="+mn-lt"/>
              </a:rPr>
              <a:t>Preparing Data</a:t>
            </a:r>
          </a:p>
          <a:p>
            <a:pPr marL="457200" indent="-457200" fontAlgn="base">
              <a:buAutoNum type="arabicPeriod"/>
            </a:pPr>
            <a:r>
              <a:rPr lang="en-US" sz="2800" dirty="0">
                <a:latin typeface="+mn-lt"/>
              </a:rPr>
              <a:t>Creating </a:t>
            </a:r>
            <a:r>
              <a:rPr lang="en-US" sz="2800" dirty="0" err="1">
                <a:latin typeface="+mn-lt"/>
              </a:rPr>
              <a:t>DataFrame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fontAlgn="base">
              <a:buFont typeface="Arial" panose="020B0604020202020204" pitchFamily="34" charset="0"/>
              <a:buAutoNum type="arabicPeriod"/>
            </a:pPr>
            <a:r>
              <a:rPr lang="en-US" sz="2800" b="1" dirty="0"/>
              <a:t>Change </a:t>
            </a:r>
            <a:r>
              <a:rPr lang="en-US" sz="2800" b="1" dirty="0" err="1"/>
              <a:t>DataType</a:t>
            </a:r>
            <a:r>
              <a:rPr lang="en-US" sz="2800" b="1" dirty="0"/>
              <a:t> using </a:t>
            </a:r>
            <a:r>
              <a:rPr lang="en-US" sz="2800" b="1" dirty="0" err="1"/>
              <a:t>PySpark</a:t>
            </a:r>
            <a:r>
              <a:rPr lang="en-US" sz="2800" b="1" dirty="0"/>
              <a:t> </a:t>
            </a:r>
            <a:r>
              <a:rPr lang="en-US" sz="2800" b="1" dirty="0" err="1"/>
              <a:t>withColumn</a:t>
            </a:r>
            <a:r>
              <a:rPr lang="en-US" sz="2800" b="1" dirty="0"/>
              <a:t>()</a:t>
            </a:r>
          </a:p>
          <a:p>
            <a:pPr marL="457200" indent="-457200" fontAlgn="base">
              <a:buFont typeface="Arial" panose="020B0604020202020204" pitchFamily="34" charset="0"/>
              <a:buAutoNum type="arabicPeriod"/>
            </a:pPr>
            <a:r>
              <a:rPr lang="en-US" sz="2800" b="1" dirty="0"/>
              <a:t>Update The Value of an Existing Column</a:t>
            </a:r>
          </a:p>
          <a:p>
            <a:pPr marL="457200" indent="-457200" fontAlgn="base">
              <a:buFont typeface="Arial" panose="020B0604020202020204" pitchFamily="34" charset="0"/>
              <a:buAutoNum type="arabicPeriod"/>
            </a:pPr>
            <a:r>
              <a:rPr lang="en-US" sz="2800" b="1" dirty="0"/>
              <a:t>Create a Column from an Existing Column</a:t>
            </a:r>
          </a:p>
          <a:p>
            <a:pPr marL="457200" indent="-457200" fontAlgn="base">
              <a:buFont typeface="Arial" panose="020B0604020202020204" pitchFamily="34" charset="0"/>
              <a:buAutoNum type="arabicPeriod"/>
            </a:pPr>
            <a:r>
              <a:rPr lang="en-US" sz="2800" b="1" dirty="0"/>
              <a:t>Add a New Column using </a:t>
            </a:r>
            <a:r>
              <a:rPr lang="en-US" sz="2800" b="1" dirty="0" err="1"/>
              <a:t>withColumn</a:t>
            </a:r>
            <a:r>
              <a:rPr lang="en-US" sz="2800" b="1" dirty="0"/>
              <a:t>()</a:t>
            </a:r>
          </a:p>
          <a:p>
            <a:pPr marL="457200" indent="-457200" fontAlgn="base">
              <a:buFont typeface="Arial" panose="020B0604020202020204" pitchFamily="34" charset="0"/>
              <a:buAutoNum type="arabicPeriod"/>
            </a:pPr>
            <a:r>
              <a:rPr lang="en-US" sz="2800" b="1" dirty="0"/>
              <a:t>Rename Column Name</a:t>
            </a:r>
          </a:p>
          <a:p>
            <a:pPr marL="457200" indent="-457200" fontAlgn="base">
              <a:buFont typeface="Arial" panose="020B0604020202020204" pitchFamily="34" charset="0"/>
              <a:buAutoNum type="arabicPeriod"/>
            </a:pPr>
            <a:r>
              <a:rPr lang="en-US" sz="2800" b="1" dirty="0"/>
              <a:t>Drop Column From </a:t>
            </a:r>
            <a:r>
              <a:rPr lang="en-US" sz="2800" b="1" dirty="0" err="1"/>
              <a:t>PySpark</a:t>
            </a:r>
            <a:r>
              <a:rPr lang="en-US" sz="2800" b="1" dirty="0"/>
              <a:t> </a:t>
            </a:r>
            <a:r>
              <a:rPr lang="en-US" sz="2800" b="1" dirty="0" err="1"/>
              <a:t>DataFrame</a:t>
            </a:r>
            <a:endParaRPr lang="en-US" sz="2800" b="1" dirty="0"/>
          </a:p>
          <a:p>
            <a:pPr marL="457200" indent="-457200" fontAlgn="base">
              <a:buAutoNum type="arabicPeriod"/>
            </a:pP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5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1. Prepare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511278"/>
            <a:ext cx="8161389" cy="454808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('James','','Smith','1991-04-01','M',3000),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('Michael','Rose','','2000-05-19','M',4000),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('Robert','','Williams','1978-09-05','M',4000),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('Maria','Anne','Jones','1967-12-01','F',4000),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('Jen','Mary','Brown','1980-02-17','F',-1)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 fontAlgn="base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middlename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dob","gender","salary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5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2. Create </a:t>
            </a:r>
            <a:r>
              <a:rPr lang="en-US" sz="2400" dirty="0" err="1"/>
              <a:t>DataFrame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spark.createDataFrame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(data=data, schema=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column_names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df.show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(truncate=False)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firstname|middlename|lastname|dob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       |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gender|salary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|James    |          |Smith   |1991-04-01|M     |3000  |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|Michael  |Rose      |        |2000-05-19|M     |4000  |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|Robert   |          |Williams|1978-09-05|M     |4000  |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|Maria    |Anne      |Jones   |1967-12-01|F     |4000  |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|Jen      |Mary      |Brown   |1980-02-17|F     |-1    |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+---------+----------+--------+----------+------+------+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4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3. Change </a:t>
            </a:r>
            <a:r>
              <a:rPr lang="en-US" sz="2400" dirty="0" err="1"/>
              <a:t>DataType</a:t>
            </a:r>
            <a:r>
              <a:rPr lang="en-US" sz="2400" dirty="0"/>
              <a:t> using </a:t>
            </a:r>
            <a:r>
              <a:rPr lang="en-US" sz="2400" dirty="0" err="1"/>
              <a:t>withColumn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sz="1700" dirty="0">
                <a:solidFill>
                  <a:srgbClr val="7030A0"/>
                </a:solidFill>
                <a:latin typeface="Courier" pitchFamily="2" charset="0"/>
              </a:rPr>
              <a:t>from </a:t>
            </a:r>
            <a:r>
              <a:rPr lang="en-US" sz="1700" dirty="0" err="1">
                <a:solidFill>
                  <a:srgbClr val="7030A0"/>
                </a:solidFill>
                <a:latin typeface="Courier" pitchFamily="2" charset="0"/>
              </a:rPr>
              <a:t>pyspark.sql.functions</a:t>
            </a:r>
            <a:r>
              <a:rPr lang="en-US" sz="1700" dirty="0">
                <a:solidFill>
                  <a:srgbClr val="7030A0"/>
                </a:solidFill>
                <a:latin typeface="Courier" pitchFamily="2" charset="0"/>
              </a:rPr>
              <a:t> import col</a:t>
            </a:r>
          </a:p>
          <a:p>
            <a:pPr marL="0" indent="0" fontAlgn="base">
              <a:buNone/>
            </a:pPr>
            <a:r>
              <a:rPr lang="en-US" sz="1700" dirty="0">
                <a:solidFill>
                  <a:srgbClr val="7030A0"/>
                </a:solidFill>
                <a:latin typeface="Courier" pitchFamily="2" charset="0"/>
              </a:rPr>
              <a:t>df2 = </a:t>
            </a:r>
            <a:r>
              <a:rPr lang="en-US" sz="1700" dirty="0" err="1">
                <a:solidFill>
                  <a:srgbClr val="7030A0"/>
                </a:solidFill>
                <a:latin typeface="Courier" pitchFamily="2" charset="0"/>
              </a:rPr>
              <a:t>df.withColumn</a:t>
            </a:r>
            <a:r>
              <a:rPr lang="en-US" sz="1700" dirty="0">
                <a:solidFill>
                  <a:srgbClr val="7030A0"/>
                </a:solidFill>
                <a:latin typeface="Courier" pitchFamily="2" charset="0"/>
              </a:rPr>
              <a:t>("salary", col("salary").cast("Integer"))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&gt;&gt;&gt; </a:t>
            </a:r>
            <a:r>
              <a:rPr lang="en-US" sz="1200" dirty="0" err="1">
                <a:solidFill>
                  <a:srgbClr val="7030A0"/>
                </a:solidFill>
                <a:latin typeface="Courier" pitchFamily="2" charset="0"/>
              </a:rPr>
              <a:t>df.printSchema</a:t>
            </a:r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()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|-- </a:t>
            </a:r>
            <a:r>
              <a:rPr lang="en-US" sz="1200" dirty="0" err="1">
                <a:latin typeface="Courier" pitchFamily="2" charset="0"/>
              </a:rPr>
              <a:t>firstname</a:t>
            </a:r>
            <a:r>
              <a:rPr lang="en-US" sz="1200" dirty="0">
                <a:latin typeface="Courier" pitchFamily="2" charset="0"/>
              </a:rPr>
              <a:t>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|-- </a:t>
            </a:r>
            <a:r>
              <a:rPr lang="en-US" sz="1200" dirty="0" err="1">
                <a:latin typeface="Courier" pitchFamily="2" charset="0"/>
              </a:rPr>
              <a:t>middlename</a:t>
            </a:r>
            <a:r>
              <a:rPr lang="en-US" sz="1200" dirty="0">
                <a:latin typeface="Courier" pitchFamily="2" charset="0"/>
              </a:rPr>
              <a:t>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|-- </a:t>
            </a:r>
            <a:r>
              <a:rPr lang="en-US" sz="1200" dirty="0" err="1">
                <a:latin typeface="Courier" pitchFamily="2" charset="0"/>
              </a:rPr>
              <a:t>lastname</a:t>
            </a:r>
            <a:r>
              <a:rPr lang="en-US" sz="1200" dirty="0">
                <a:latin typeface="Courier" pitchFamily="2" charset="0"/>
              </a:rPr>
              <a:t>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|-- dob: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|-- gender: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|-- </a:t>
            </a:r>
            <a:r>
              <a:rPr lang="en-US" sz="1200" dirty="0">
                <a:highlight>
                  <a:srgbClr val="FFFF00"/>
                </a:highlight>
                <a:latin typeface="Courier" pitchFamily="2" charset="0"/>
              </a:rPr>
              <a:t>salary: long (nullable = true)</a:t>
            </a:r>
          </a:p>
          <a:p>
            <a:pPr marL="0" indent="0" fontAlgn="base">
              <a:buNone/>
            </a:pPr>
            <a:endParaRPr lang="en-US" sz="12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12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&gt;&gt;&gt; df2.printSchema()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 |-- </a:t>
            </a:r>
            <a:r>
              <a:rPr lang="en-US" sz="1200" dirty="0" err="1">
                <a:latin typeface="Courier" pitchFamily="2" charset="0"/>
                <a:cs typeface="Courier New" panose="02070309020205020404" pitchFamily="49" charset="0"/>
              </a:rPr>
              <a:t>firstname</a:t>
            </a: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 |-- </a:t>
            </a:r>
            <a:r>
              <a:rPr lang="en-US" sz="1200" dirty="0" err="1">
                <a:latin typeface="Courier" pitchFamily="2" charset="0"/>
                <a:cs typeface="Courier New" panose="02070309020205020404" pitchFamily="49" charset="0"/>
              </a:rPr>
              <a:t>middlename</a:t>
            </a: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 |-- </a:t>
            </a:r>
            <a:r>
              <a:rPr lang="en-US" sz="1200" dirty="0" err="1">
                <a:latin typeface="Courier" pitchFamily="2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 |-- dob: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 |-- gender: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 |-- </a:t>
            </a:r>
            <a:r>
              <a:rPr lang="en-US" sz="12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salary: integer (nullable = true)</a:t>
            </a:r>
          </a:p>
          <a:p>
            <a:pPr marL="0" indent="0" fontAlgn="base">
              <a:buNone/>
            </a:pPr>
            <a:endParaRPr lang="en-US" sz="12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1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0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47072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Update Value of Existing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86580"/>
            <a:ext cx="7956550" cy="4356919"/>
          </a:xfrm>
        </p:spPr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&gt;&gt;&gt;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df.withColumn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("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salary",col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("salary")*100).show()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</a:t>
            </a:r>
            <a:r>
              <a:rPr lang="en-US" dirty="0" err="1">
                <a:latin typeface="Courier" pitchFamily="2" charset="0"/>
              </a:rPr>
              <a:t>firstname|middlename|lastname</a:t>
            </a:r>
            <a:r>
              <a:rPr lang="en-US" dirty="0">
                <a:latin typeface="Courier" pitchFamily="2" charset="0"/>
              </a:rPr>
              <a:t>|       </a:t>
            </a:r>
            <a:r>
              <a:rPr lang="en-US" dirty="0" err="1">
                <a:latin typeface="Courier" pitchFamily="2" charset="0"/>
              </a:rPr>
              <a:t>dob|gender|salary</a:t>
            </a:r>
            <a:r>
              <a:rPr lang="en-US" dirty="0"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    James|          |   Smith|1991-04-01|     M|300000|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  Michael|      Rose|        |2000-05-19|     M|400000|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   Robert|          |Williams|1978-09-05|     M|400000|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    Maria|      Anne|   Jones|1967-12-01|     F|400000|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      Jen|      Mary|   Brown|1980-02-17|     F|  -100|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+---------+----------+--------+----------+------+------+</a:t>
            </a:r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63416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18037</TotalTime>
  <Words>1383</Words>
  <Application>Microsoft Macintosh PowerPoint</Application>
  <PresentationFormat>On-screen Show (16:9)</PresentationFormat>
  <Paragraphs>184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Newslab Light</vt:lpstr>
      <vt:lpstr>Source Sans Pro Light</vt:lpstr>
      <vt:lpstr>Wingdings</vt:lpstr>
      <vt:lpstr>scu-ppt-master</vt:lpstr>
      <vt:lpstr> Spark  DataFrames Transformations:  Adding/Droping/Manipulating Columns</vt:lpstr>
      <vt:lpstr>PowerPoint Presentation</vt:lpstr>
      <vt:lpstr>Spark DataFrame: Features</vt:lpstr>
      <vt:lpstr>Spark DataFrame: Features</vt:lpstr>
      <vt:lpstr>DataFrame Transformation: Manipulating Columns</vt:lpstr>
      <vt:lpstr>DataFrame Transformation: 1. Prepare Data</vt:lpstr>
      <vt:lpstr>DataFrame Transformation: 2. Create DataFrame</vt:lpstr>
      <vt:lpstr>DataFrame Transformation: 3. Change DataType using withColumn()</vt:lpstr>
      <vt:lpstr>DataFrame Transformation: 4. Update Value of Existing Column</vt:lpstr>
      <vt:lpstr>DataFrame Transformation: 5. Create a Column from Existing Column</vt:lpstr>
      <vt:lpstr>DataFrame Transformation: 6. Add a New Column using withColumn()</vt:lpstr>
      <vt:lpstr>DataFrame Transformation: 6. Add a New Column using withColumn()</vt:lpstr>
      <vt:lpstr>DataFrame Transformation: 8. Drop a Column</vt:lpstr>
      <vt:lpstr>DataFrame Transformation: 9. Rename an Existing Column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Parsian, Mahmoud</cp:lastModifiedBy>
  <cp:revision>253</cp:revision>
  <dcterms:created xsi:type="dcterms:W3CDTF">2015-02-13T19:56:21Z</dcterms:created>
  <dcterms:modified xsi:type="dcterms:W3CDTF">2022-05-13T17:43:08Z</dcterms:modified>
</cp:coreProperties>
</file>