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0"/>
  </p:notesMasterIdLst>
  <p:handoutMasterIdLst>
    <p:handoutMasterId r:id="rId31"/>
  </p:handoutMasterIdLst>
  <p:sldIdLst>
    <p:sldId id="265" r:id="rId2"/>
    <p:sldId id="339" r:id="rId3"/>
    <p:sldId id="367" r:id="rId4"/>
    <p:sldId id="372" r:id="rId5"/>
    <p:sldId id="386" r:id="rId6"/>
    <p:sldId id="399" r:id="rId7"/>
    <p:sldId id="400" r:id="rId8"/>
    <p:sldId id="390" r:id="rId9"/>
    <p:sldId id="403" r:id="rId10"/>
    <p:sldId id="402" r:id="rId11"/>
    <p:sldId id="401" r:id="rId12"/>
    <p:sldId id="404" r:id="rId13"/>
    <p:sldId id="413" r:id="rId14"/>
    <p:sldId id="406" r:id="rId15"/>
    <p:sldId id="412" r:id="rId16"/>
    <p:sldId id="405" r:id="rId17"/>
    <p:sldId id="416" r:id="rId18"/>
    <p:sldId id="417" r:id="rId19"/>
    <p:sldId id="415" r:id="rId20"/>
    <p:sldId id="410" r:id="rId21"/>
    <p:sldId id="407" r:id="rId22"/>
    <p:sldId id="408" r:id="rId23"/>
    <p:sldId id="409" r:id="rId24"/>
    <p:sldId id="411" r:id="rId25"/>
    <p:sldId id="414" r:id="rId26"/>
    <p:sldId id="418" r:id="rId27"/>
    <p:sldId id="419" r:id="rId28"/>
    <p:sldId id="42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.com/spark/abou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reference/api/pyspark.sql.DataFrame.html#pyspark.sql.DataFram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reference/api/pyspark.sql.DataFrame.html#pyspark.sql.DataFram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Transformations: </a:t>
            </a:r>
            <a:br>
              <a:rPr lang="en-US" dirty="0"/>
            </a:br>
            <a:r>
              <a:rPr lang="en-US" dirty="0"/>
              <a:t>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Register </a:t>
            </a:r>
            <a:r>
              <a:rPr lang="en-US" sz="2400" dirty="0" err="1"/>
              <a:t>DataFrame</a:t>
            </a:r>
            <a:r>
              <a:rPr lang="en-US" sz="2400" dirty="0"/>
              <a:t> as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df.createOrReplaceTempView</a:t>
            </a:r>
            <a:r>
              <a:rPr lang="en-US" sz="1800" dirty="0">
                <a:latin typeface="Courier" pitchFamily="2" charset="0"/>
              </a:rPr>
              <a:t>("people")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DataFrame</a:t>
            </a:r>
            <a:r>
              <a:rPr lang="en-US" sz="1800" dirty="0">
                <a:latin typeface="Courier" pitchFamily="2" charset="0"/>
              </a:rPr>
              <a:t>[name: string, dept: string, state: string, salary: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age: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bonus: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people").show()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name|     </a:t>
            </a:r>
            <a:r>
              <a:rPr lang="en-US" sz="1800" dirty="0" err="1">
                <a:latin typeface="Courier" pitchFamily="2" charset="0"/>
              </a:rPr>
              <a:t>dept|state|salary|age|bonus</a:t>
            </a:r>
            <a:r>
              <a:rPr lang="en-US" sz="1800" dirty="0"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|Michael|    Sales|   NY| 86000| 56|20000|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Robert|    Sales|   CA| 81000| 30|23000|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Maria|  Finance|   CA| 90000| 24|23000|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Raman|  Finance|   CA| 99000| 40|24000|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Scott|  Finance|   NY| 83000| 36|19000|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 Jen|  Finance|   NY| 79000| 53|15000|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</a:t>
            </a:r>
            <a:r>
              <a:rPr lang="en-US" sz="1800" dirty="0" err="1">
                <a:latin typeface="Courier" pitchFamily="2" charset="0"/>
              </a:rPr>
              <a:t>Jeff|Marketing</a:t>
            </a:r>
            <a:r>
              <a:rPr lang="en-US" sz="1800" dirty="0">
                <a:latin typeface="Courier" pitchFamily="2" charset="0"/>
              </a:rPr>
              <a:t>|   CA| 80000| 25|18000|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</a:t>
            </a:r>
            <a:r>
              <a:rPr lang="en-US" sz="1800" dirty="0" err="1">
                <a:latin typeface="Courier" pitchFamily="2" charset="0"/>
              </a:rPr>
              <a:t>Kumar|Marketing</a:t>
            </a:r>
            <a:r>
              <a:rPr lang="en-US" sz="1800" dirty="0"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dept, sum(salary) as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total_salary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          from people group by dept").show()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+---------+------------+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  </a:t>
            </a:r>
            <a:r>
              <a:rPr lang="en-US" sz="1800" dirty="0" err="1">
                <a:latin typeface="Courier" pitchFamily="2" charset="0"/>
              </a:rPr>
              <a:t>dept|total_salary</a:t>
            </a:r>
            <a:r>
              <a:rPr lang="en-US" sz="1800" dirty="0"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+---------+------------+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 Sales|      257000|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Finance|      351000|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|Marketing|      171000|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+---------+------------+</a:t>
            </a: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PROJECTION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FAD2D2-0599-ADCF-D4AD-EB31081D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688258"/>
            <a:ext cx="7956550" cy="35768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dept, salary from people").show()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86000|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81000|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83000|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79000|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80000|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3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Selection/FILTER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C2400F-A60F-2BEC-B24A-CD11DCC9D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668594"/>
            <a:ext cx="7956550" cy="35975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Selection/FILTER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dept, salary from people where salary &gt; 85000").show()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86000|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Let A have N elements.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Let B have M element</a:t>
            </a:r>
            <a:r>
              <a:rPr lang="en-US" sz="1800" u="sng" dirty="0">
                <a:solidFill>
                  <a:srgbClr val="002060"/>
                </a:solidFill>
                <a:latin typeface="Courier" pitchFamily="2" charset="0"/>
              </a:rPr>
              <a:t>s.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CartesianProduct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(A, B) will have M x N elements.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urier" pitchFamily="2" charset="0"/>
              </a:rPr>
              <a:t>Example: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A = { A1, A2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B = { B1, B2, B3, B4 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CartesianProduct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(A, B)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(A1, B1), (A1, B2), {(A1, B3), (A1, B4),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(A2, B1), (A2, B2), {(A2, B3), (A2, B4)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6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Prepare some data: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data1 = [('A', 2), ('B', 3), ('B', 4)]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data2 = [('D', 60), ('E', 70), ('E', 80)]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(data1, ["key1", "value1"])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(data2, ["key2", "value2"])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|key2|value2|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8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= df1.join(df2)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df.show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|key1|value1|key2|value2|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df.count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p2.dept, p2.salary from people p1, people p2").count()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81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p2.dept, p2.salary from people p1, people p2").show(200)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    Sales| 86000|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    Sales| 81000|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91000|Marketing| 80000|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+---------+------+---------+------+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1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000" dirty="0" err="1"/>
              <a:t>DataFrame</a:t>
            </a:r>
            <a:r>
              <a:rPr lang="en-US" sz="2000" dirty="0"/>
              <a:t> Transformation: 4. Use SQL: Cartesian Product &amp;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query "select p1.dept, p1.salary, p2.dept, p2.salary from people p1, people p2 where p1.salary &lt; p2.salary").count()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p2.dept, p2.salary from people p1, people p2 where p1.salary &lt; p2.salary").count()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35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p2.dept, p2.salary from people p1, people p2 where p1.salary &lt; p2.salary").show()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Sales| 90000|  Finance| 99000|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Sales| 90000|Marketing|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Sales| 86000|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|Finance| 79000|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+-------+------+---------+------+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distinct dept from people").show()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dept|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6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* from people ORDER by age").show()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name|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dept|state|salary|age|bonus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Maria|  Finance|   CA| 90000| 24|23000|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Jeff|Marketing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CA| 80000| 25|18000|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Robert|    Sales|   CA| 81000| 30|23000|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Scott|  Finance|   NY| 83000| 36|19000|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Raman|  Finance|   CA| 99000| 40|24000|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Kumar|Marketing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Jen|  Finance|   NY| 79000| 53|15000|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|Michael|    Sales|   NY| 86000| 56|20000|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9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ORDER BY DESC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* from people ORDER by age DESC").show()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name|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dept|state|salary|age|bonus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|Michael|    Sales|   NY| 86000| 56|20000|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Jen|  Finance|   NY| 79000| 53|15000|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Kumar|Marketing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Raman|  Finance|   CA| 99000| 40|24000|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Scott|  Finance|   NY| 83000| 36|19000|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Robert|    Sales|   CA| 81000| 30|23000|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Jeff|Marketing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CA| 80000| 25|18000|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Maria|  Finance|   CA| 90000| 24|23000|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UNION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DE8D3E-13B4-7581-0F7A-9A1EF114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599768"/>
            <a:ext cx="7956550" cy="412009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1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df.count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9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df4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df.union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df4.count()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18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df4.show(truncate=False)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|name   |dept     |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state|salary|age|bonus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|James  |Sales    |NY   |90000 |34 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Michael|Sales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   |NY   |86000 |56 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|James  |Sales    |NY   |90000 |34 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Michael|Sales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   |NY   |86000 |56 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Intersect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data1 = [('A', 2), ('B', 3), ('C', 5)]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data2 = [('A', 2), ('B', 3), ('D', 6), ('E', 7)]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(data1, ["key1", "value1"])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(data2, ["key2", "value2"])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= df1.intersect(df2)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df.show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36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data1 = [('A', 2), 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urier" pitchFamily="2" charset="0"/>
              </a:rPr>
              <a:t>('B', 3), ('C', 5), </a:t>
            </a:r>
            <a:r>
              <a:rPr lang="en-US" sz="1800" dirty="0">
                <a:solidFill>
                  <a:srgbClr val="002060"/>
                </a:solidFill>
                <a:highlight>
                  <a:srgbClr val="00FFFF"/>
                </a:highlight>
                <a:latin typeface="Courier" pitchFamily="2" charset="0"/>
              </a:rPr>
              <a:t>('B', 3), ('C', 5)]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(data1, ["key1", "value1"])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 = df1.distinct()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C|     5|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5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Spark’s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r>
              <a:rPr lang="en-US" sz="2400" dirty="0"/>
              <a:t>Seamlessly mix SQL queries with Spark programs. </a:t>
            </a:r>
          </a:p>
          <a:p>
            <a:r>
              <a:rPr lang="en-US" sz="2400" dirty="0"/>
              <a:t>Spark SQL lets you query structured data inside Spark programs, using either SQL or a powerful and simple DataFrame API.</a:t>
            </a:r>
          </a:p>
          <a:p>
            <a:r>
              <a:rPr lang="en-US" sz="2400" dirty="0"/>
              <a:t>Spark SQL is a </a:t>
            </a:r>
            <a:r>
              <a:rPr lang="en-US" sz="2400" b="1" dirty="0">
                <a:hlinkClick r:id="rId2"/>
              </a:rPr>
              <a:t>Spark</a:t>
            </a:r>
            <a:r>
              <a:rPr lang="en-US" sz="2400" dirty="0"/>
              <a:t> module for structured data processing. </a:t>
            </a:r>
          </a:p>
          <a:p>
            <a:r>
              <a:rPr lang="en-US" sz="2400" dirty="0"/>
              <a:t>Spark SQL provides a programming abstraction called DataFrames and can also act as a distributed SQL query engine.</a:t>
            </a:r>
            <a:endParaRPr lang="en-US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Manipulating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Creating a 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Register a DataFrame as a Table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Use SQL Queries on registered Table</a:t>
            </a:r>
          </a:p>
          <a:p>
            <a:pPr marL="457200" indent="-457200" fontAlgn="base">
              <a:buAutoNum type="arabicPeriod"/>
            </a:pP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[("James","Sales","NY",90000,34,10000), ("Michael","Sales","NY",86000,56,20000), ("Robert","Sales","CA",81000,30,23000), ("Maria","Finance","CA",90000,24,23000), ("Raman","Finance","CA",99000,40,24000), ("Scott","Finance","NY",83000,36,19000), ("Jen","Finance","NY",79000,53,15000), ("Jeff","Marketing","CA",80000,25,18000), ("Kumar","Marketing","NY",91000,50,21000) ] 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name","dept","state","salary","age","bonus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3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# spark :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endParaRPr lang="en-US" sz="1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(data=records, schema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|name    |dept      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state|salary|age|bonus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James  | Sales    | NY  | 90000| 34|10000|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Michael| Sales    | NY  | 86000| 56|20000|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Robert | Sales    | CA  | 81000| 30|23000|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Maria  | Finance  | CA  | 90000| 24|23000|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Raman  | Finance  | CA  | 99000| 40|24000|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Scott  | Finance  | NY  | 83000| 36|19000|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Jen    | Finance  | NY  | 79000| 53|15000|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Jeff   | Marketing| CA  | 80000| 25|18000|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Kumar  | Marketing| NY  | 91000| 50|21000|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7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Register </a:t>
            </a:r>
            <a:r>
              <a:rPr lang="en-US" sz="2400" dirty="0" err="1"/>
              <a:t>DataFrame</a:t>
            </a:r>
            <a:r>
              <a:rPr lang="en-US" sz="2400" dirty="0"/>
              <a:t> as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27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DataFrame.createOrReplaceTempView</a:t>
            </a:r>
            <a:r>
              <a:rPr lang="en-US" sz="2400" b="1" dirty="0"/>
              <a:t>(</a:t>
            </a:r>
            <a:r>
              <a:rPr lang="en-US" sz="2400" b="1" i="1" dirty="0"/>
              <a:t>name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Creates or replaces a local temporary view with this </a:t>
            </a:r>
            <a:r>
              <a:rPr lang="en-US" sz="2400" b="1" dirty="0">
                <a:hlinkClick r:id="rId2" tooltip="pyspark.sql.DataFrame"/>
              </a:rPr>
              <a:t>DataFrame</a:t>
            </a:r>
            <a:endParaRPr lang="en-US" sz="24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&gt;&gt;&gt; # register a DataFrame as a Table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</a:t>
            </a:r>
            <a:r>
              <a:rPr lang="en-US" dirty="0" err="1">
                <a:latin typeface="Courier" pitchFamily="2" charset="0"/>
              </a:rPr>
              <a:t>df.createOrReplaceTempView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people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&gt;&gt;&gt; # define your SQL query and then execute it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</a:t>
            </a:r>
            <a:r>
              <a:rPr lang="en-US" dirty="0" err="1">
                <a:latin typeface="Courier" pitchFamily="2" charset="0"/>
              </a:rPr>
              <a:t>sql_query</a:t>
            </a:r>
            <a:r>
              <a:rPr lang="en-US" dirty="0">
                <a:latin typeface="Courier" pitchFamily="2" charset="0"/>
              </a:rPr>
              <a:t> = "select * from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people</a:t>
            </a:r>
            <a:r>
              <a:rPr lang="en-US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&gt;&gt;&gt; # 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spark.sql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sql_query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) 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sym typeface="Wingdings" pitchFamily="2" charset="2"/>
              </a:rPr>
              <a:t> a new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&gt;&gt;&gt;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new_dataframe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= </a:t>
            </a:r>
            <a:r>
              <a:rPr lang="en-US" dirty="0" err="1">
                <a:latin typeface="Courier" pitchFamily="2" charset="0"/>
              </a:rPr>
              <a:t>spark.sql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sql_query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Register </a:t>
            </a:r>
            <a:r>
              <a:rPr lang="en-US" sz="2400" dirty="0" err="1"/>
              <a:t>DataFrame</a:t>
            </a:r>
            <a:r>
              <a:rPr lang="en-US" sz="2400" dirty="0"/>
              <a:t> as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DataFrame.createOrReplaceTempView</a:t>
            </a:r>
            <a:r>
              <a:rPr lang="en-US" sz="2400" b="1" dirty="0"/>
              <a:t>(</a:t>
            </a:r>
            <a:r>
              <a:rPr lang="en-US" sz="2400" b="1" i="1" dirty="0"/>
              <a:t>name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Creates or replaces a local temporary view with this </a:t>
            </a:r>
            <a:r>
              <a:rPr lang="en-US" sz="2400" b="1" dirty="0">
                <a:hlinkClick r:id="rId2" tooltip="pyspark.sql.DataFrame"/>
              </a:rPr>
              <a:t>DataFrame</a:t>
            </a:r>
            <a:endParaRPr lang="en-US" sz="24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df.createOrReplaceTempView</a:t>
            </a:r>
            <a:r>
              <a:rPr lang="en-US" sz="1800" dirty="0">
                <a:latin typeface="Courier" pitchFamily="2" charset="0"/>
              </a:rPr>
              <a:t>("people")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DataFrame</a:t>
            </a:r>
            <a:r>
              <a:rPr lang="en-US" sz="1800" dirty="0">
                <a:latin typeface="Courier" pitchFamily="2" charset="0"/>
              </a:rPr>
              <a:t>[name: string, dept: string, state: string, salary: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age: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bonus: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people").show()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name|     </a:t>
            </a:r>
            <a:r>
              <a:rPr lang="en-US" sz="1800" dirty="0" err="1">
                <a:latin typeface="Courier" pitchFamily="2" charset="0"/>
              </a:rPr>
              <a:t>dept|state|salary|age|bonus</a:t>
            </a:r>
            <a:r>
              <a:rPr lang="en-US" sz="1800" dirty="0"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</a:t>
            </a:r>
            <a:r>
              <a:rPr lang="en-US" sz="1800" dirty="0" err="1">
                <a:latin typeface="Courier" pitchFamily="2" charset="0"/>
              </a:rPr>
              <a:t>Kumar|Marketing</a:t>
            </a:r>
            <a:r>
              <a:rPr lang="en-US" sz="1800" dirty="0"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6268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18906</TotalTime>
  <Words>2498</Words>
  <Application>Microsoft Macintosh PowerPoint</Application>
  <PresentationFormat>On-screen Show (16:9)</PresentationFormat>
  <Paragraphs>344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Transformations:  Using SQL</vt:lpstr>
      <vt:lpstr>PowerPoint Presentation</vt:lpstr>
      <vt:lpstr>Spark DataFrame: Features</vt:lpstr>
      <vt:lpstr>Spark DataFrame: Features</vt:lpstr>
      <vt:lpstr>DataFrame Transformation: Manipulating Columns</vt:lpstr>
      <vt:lpstr>DataFrame Transformation: GROUP BY : 1. Prepare Data</vt:lpstr>
      <vt:lpstr>DataFrame Transformation: GROUP BY : 2. Create DataFrame</vt:lpstr>
      <vt:lpstr>DataFrame Transformation: 3. Register DataFrame as a Table</vt:lpstr>
      <vt:lpstr>DataFrame Transformation: 3. Register DataFrame as a Table</vt:lpstr>
      <vt:lpstr>DataFrame Transformation: 3. Register DataFrame as a Table</vt:lpstr>
      <vt:lpstr>DataFrame Transformation: 4. Use SQL: GROUP BY</vt:lpstr>
      <vt:lpstr>DataFrame Transformation: 4. Use SQL: PROJECTION</vt:lpstr>
      <vt:lpstr>DataFrame Transformation: 4. Use SQL: PROJECTION</vt:lpstr>
      <vt:lpstr>DataFrame Transformation: 4. Use SQL: Selection/FILTER</vt:lpstr>
      <vt:lpstr>DataFrame Transformation: 4. Use SQL: Selection/FILTER</vt:lpstr>
      <vt:lpstr>DataFrame Transformation: 4. Use SQL: Cartesian Product</vt:lpstr>
      <vt:lpstr>DataFrame Transformation: 4. Use SQL: Cartesian Product</vt:lpstr>
      <vt:lpstr>DataFrame Transformation: 4. Use SQL: Cartesian Product</vt:lpstr>
      <vt:lpstr>DataFrame Transformation: 4. Use SQL: Cartesian Product</vt:lpstr>
      <vt:lpstr>DataFrame Transformation: 4. Use SQL: Cartesian Product &amp; Condition</vt:lpstr>
      <vt:lpstr>DataFrame Transformation: 4. Use SQL: Distinct</vt:lpstr>
      <vt:lpstr>DataFrame Transformation: 4. Use SQL: ORDER BY</vt:lpstr>
      <vt:lpstr>DataFrame Transformation: 4. Use SQL: ORDER BY DESC</vt:lpstr>
      <vt:lpstr>DataFrame Transformation: 4. Use SQL: UNION</vt:lpstr>
      <vt:lpstr>DataFrame Transformation: 4. Use SQL: UNION</vt:lpstr>
      <vt:lpstr>DataFrame Transformation: 4. Use SQL: Intersect</vt:lpstr>
      <vt:lpstr>DataFrame Transformation: 4. Use SQL: Distinct</vt:lpstr>
      <vt:lpstr>Spark’s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261</cp:revision>
  <dcterms:created xsi:type="dcterms:W3CDTF">2015-02-13T19:56:21Z</dcterms:created>
  <dcterms:modified xsi:type="dcterms:W3CDTF">2022-05-25T03:55:06Z</dcterms:modified>
</cp:coreProperties>
</file>